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51" r:id="rId2"/>
    <p:sldMasterId id="2147483663" r:id="rId3"/>
    <p:sldMasterId id="2147483667" r:id="rId4"/>
  </p:sldMasterIdLst>
  <p:notesMasterIdLst>
    <p:notesMasterId r:id="rId25"/>
  </p:notesMasterIdLst>
  <p:handoutMasterIdLst>
    <p:handoutMasterId r:id="rId26"/>
  </p:handoutMasterIdLst>
  <p:sldIdLst>
    <p:sldId id="526" r:id="rId5"/>
    <p:sldId id="588" r:id="rId6"/>
    <p:sldId id="589" r:id="rId7"/>
    <p:sldId id="591" r:id="rId8"/>
    <p:sldId id="593" r:id="rId9"/>
    <p:sldId id="594" r:id="rId10"/>
    <p:sldId id="595" r:id="rId11"/>
    <p:sldId id="596" r:id="rId12"/>
    <p:sldId id="590" r:id="rId13"/>
    <p:sldId id="469" r:id="rId14"/>
    <p:sldId id="468" r:id="rId15"/>
    <p:sldId id="472" r:id="rId16"/>
    <p:sldId id="470" r:id="rId17"/>
    <p:sldId id="471" r:id="rId18"/>
    <p:sldId id="597" r:id="rId19"/>
    <p:sldId id="598" r:id="rId20"/>
    <p:sldId id="601" r:id="rId21"/>
    <p:sldId id="602" r:id="rId22"/>
    <p:sldId id="456" r:id="rId23"/>
    <p:sldId id="524" r:id="rId24"/>
  </p:sldIdLst>
  <p:sldSz cx="9144000" cy="5143500" type="screen16x9"/>
  <p:notesSz cx="6805613" cy="99441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700"/>
    <a:srgbClr val="BFBFBF"/>
    <a:srgbClr val="7FB000"/>
    <a:srgbClr val="00DD4C"/>
    <a:srgbClr val="A48D4D"/>
    <a:srgbClr val="AE9757"/>
    <a:srgbClr val="9B8746"/>
    <a:srgbClr val="91783C"/>
    <a:srgbClr val="AA8C46"/>
    <a:srgbClr val="FFC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4951" autoAdjust="0"/>
    <p:restoredTop sz="74069" autoAdjust="0"/>
  </p:normalViewPr>
  <p:slideViewPr>
    <p:cSldViewPr snapToGrid="0" snapToObjects="1">
      <p:cViewPr varScale="1">
        <p:scale>
          <a:sx n="104" d="100"/>
          <a:sy n="104" d="100"/>
        </p:scale>
        <p:origin x="1253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77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323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107F1-AE2F-C24C-9276-A50117BB7E91}" type="datetime1">
              <a:rPr lang="fi-FI" smtClean="0"/>
              <a:t>16.5.2014</a:t>
            </a:fld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05436-EBAB-994A-930A-FA75E527BB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c"/>
          <p:cNvSpPr txBox="1"/>
          <p:nvPr/>
        </p:nvSpPr>
        <p:spPr>
          <a:xfrm>
            <a:off x="0" y="9728200"/>
            <a:ext cx="6805613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pl-PL" sz="1000" b="1">
              <a:solidFill>
                <a:srgbClr val="3E843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57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B1FAF-1E0F-C246-B7A6-3D32A556E31F}" type="datetime1">
              <a:rPr lang="fi-FI" smtClean="0"/>
              <a:t>16.5.2014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98C55-EC3E-9546-81DD-96FB14EF95F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fc"/>
          <p:cNvSpPr txBox="1"/>
          <p:nvPr/>
        </p:nvSpPr>
        <p:spPr>
          <a:xfrm>
            <a:off x="0" y="9728200"/>
            <a:ext cx="6805613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pl-PL" sz="1000" b="1" i="0" u="none" baseline="0">
              <a:solidFill>
                <a:srgbClr val="3E843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537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8C55-EC3E-9546-81DD-96FB14EF95F8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7234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8C55-EC3E-9546-81DD-96FB14EF95F8}" type="slidenum">
              <a:rPr lang="fi-FI" smtClean="0">
                <a:solidFill>
                  <a:prstClr val="black"/>
                </a:solidFill>
              </a:rPr>
              <a:pPr/>
              <a:t>10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4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8C55-EC3E-9546-81DD-96FB14EF95F8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8212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8C55-EC3E-9546-81DD-96FB14EF95F8}" type="slidenum">
              <a:rPr lang="fi-FI" smtClean="0">
                <a:solidFill>
                  <a:prstClr val="black"/>
                </a:solidFill>
              </a:rPr>
              <a:pPr/>
              <a:t>12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43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8C55-EC3E-9546-81DD-96FB14EF95F8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4143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8C55-EC3E-9546-81DD-96FB14EF95F8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4143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8C55-EC3E-9546-81DD-96FB14EF95F8}" type="slidenum">
              <a:rPr lang="fi-FI" smtClean="0">
                <a:solidFill>
                  <a:prstClr val="black"/>
                </a:solidFill>
              </a:rPr>
              <a:pPr/>
              <a:t>15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95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8C55-EC3E-9546-81DD-96FB14EF95F8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6371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smtClean="0"/>
              <a:t>Generally for </a:t>
            </a:r>
            <a:r>
              <a:rPr lang="en-US" baseline="0" dirty="0" smtClean="0"/>
              <a:t>leaderboards/</a:t>
            </a:r>
            <a:r>
              <a:rPr lang="en-US" baseline="0" dirty="0" err="1" smtClean="0"/>
              <a:t>highscores</a:t>
            </a:r>
            <a:r>
              <a:rPr lang="en-US" baseline="0" dirty="0" smtClean="0"/>
              <a:t>, social sharing, </a:t>
            </a:r>
            <a:r>
              <a:rPr lang="en-US" baseline="0" dirty="0" err="1" smtClean="0"/>
              <a:t>realtime</a:t>
            </a:r>
            <a:r>
              <a:rPr lang="en-US" baseline="0" dirty="0" smtClean="0"/>
              <a:t> gaming experiences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err="1" smtClean="0"/>
              <a:t>Nuggeta</a:t>
            </a:r>
            <a:r>
              <a:rPr lang="en-US" dirty="0" smtClean="0"/>
              <a:t>: A cloud service designed to power real-time, social and collaborative games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Scoreloop</a:t>
            </a:r>
            <a:r>
              <a:rPr lang="en-US" dirty="0" smtClean="0"/>
              <a:t>: Social gaming network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Amazon </a:t>
            </a:r>
            <a:r>
              <a:rPr lang="en-US" baseline="0" dirty="0" err="1" smtClean="0"/>
              <a:t>GameCircle</a:t>
            </a:r>
            <a:r>
              <a:rPr lang="en-US" baseline="0" dirty="0" smtClean="0"/>
              <a:t>: Leaderboard, save data to cloud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Photon: </a:t>
            </a:r>
            <a:r>
              <a:rPr lang="en-US" baseline="0" dirty="0" err="1" smtClean="0"/>
              <a:t>R</a:t>
            </a:r>
            <a:r>
              <a:rPr lang="en-US" dirty="0" err="1" smtClean="0"/>
              <a:t>ealtime</a:t>
            </a:r>
            <a:r>
              <a:rPr lang="en-US" dirty="0" smtClean="0"/>
              <a:t> multiplayer games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8C55-EC3E-9546-81DD-96FB14EF95F8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5838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Vserv</a:t>
            </a:r>
            <a:endParaRPr lang="en-US" baseline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MoPub</a:t>
            </a:r>
            <a:endParaRPr lang="en-US" baseline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adcash</a:t>
            </a:r>
            <a:endParaRPr lang="en-US" baseline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8C55-EC3E-9546-81DD-96FB14EF95F8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5792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8C55-EC3E-9546-81DD-96FB14EF95F8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81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8C55-EC3E-9546-81DD-96FB14EF95F8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4152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8C55-EC3E-9546-81DD-96FB14EF95F8}" type="slidenum">
              <a:rPr lang="fi-FI" smtClean="0">
                <a:solidFill>
                  <a:prstClr val="black"/>
                </a:solidFill>
              </a:rPr>
              <a:pPr/>
              <a:t>20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4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CPU:</a:t>
            </a:r>
            <a:r>
              <a:rPr lang="en-US" baseline="0" dirty="0" smtClean="0"/>
              <a:t> </a:t>
            </a:r>
            <a:r>
              <a:rPr lang="en-US" dirty="0" smtClean="0"/>
              <a:t>Qualcomm MSM8225 1</a:t>
            </a:r>
            <a:r>
              <a:rPr lang="en-US" baseline="0" dirty="0" smtClean="0"/>
              <a:t> GHz dual core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GPU: </a:t>
            </a:r>
            <a:r>
              <a:rPr lang="en-US" dirty="0" err="1" smtClean="0"/>
              <a:t>Adreno</a:t>
            </a:r>
            <a:r>
              <a:rPr lang="en-US" dirty="0" smtClean="0"/>
              <a:t> </a:t>
            </a:r>
            <a:r>
              <a:rPr lang="en-US" dirty="0" smtClean="0"/>
              <a:t>203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8C55-EC3E-9546-81DD-96FB14EF95F8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6856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D74F5-B551-394F-8576-2611B469BE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64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D74F5-B551-394F-8576-2611B469BE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29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8C55-EC3E-9546-81DD-96FB14EF95F8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5846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8C55-EC3E-9546-81DD-96FB14EF95F8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3308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8C55-EC3E-9546-81DD-96FB14EF95F8}" type="slidenum">
              <a:rPr lang="fi-FI" smtClean="0">
                <a:solidFill>
                  <a:prstClr val="black"/>
                </a:solidFill>
              </a:rPr>
              <a:pPr/>
              <a:t>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84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8C55-EC3E-9546-81DD-96FB14EF95F8}" type="slidenum">
              <a:rPr lang="fi-FI" smtClean="0">
                <a:solidFill>
                  <a:prstClr val="black"/>
                </a:solidFill>
              </a:rPr>
              <a:pPr/>
              <a:t>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3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77283" y="2762250"/>
            <a:ext cx="4318000" cy="1750482"/>
          </a:xfrm>
        </p:spPr>
        <p:txBody>
          <a:bodyPr anchor="t">
            <a:normAutofit/>
          </a:bodyPr>
          <a:lstStyle>
            <a:lvl1pPr algn="l">
              <a:lnSpc>
                <a:spcPts val="2100"/>
              </a:lnSpc>
              <a:defRPr sz="1900" b="1" i="0" kern="1200" spc="0" baseline="0">
                <a:solidFill>
                  <a:srgbClr val="7AC700"/>
                </a:solidFill>
                <a:latin typeface="Nokia Pure Headline Extra Bold"/>
                <a:cs typeface="Nokia Pure Headline Extra Bold"/>
              </a:defRPr>
            </a:lvl1pPr>
          </a:lstStyle>
          <a:p>
            <a:r>
              <a:rPr lang="en-GB" noProof="0" dirty="0" smtClean="0"/>
              <a:t>Subtitle here.</a:t>
            </a:r>
            <a:endParaRPr lang="en-GB" noProof="0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4856340"/>
            <a:ext cx="1296457" cy="14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1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54000" y="444504"/>
            <a:ext cx="8636000" cy="755649"/>
          </a:xfrm>
        </p:spPr>
        <p:txBody>
          <a:bodyPr anchor="t">
            <a:normAutofit/>
          </a:bodyPr>
          <a:lstStyle>
            <a:lvl1pPr>
              <a:defRPr sz="3200" spc="-30">
                <a:solidFill>
                  <a:srgbClr val="7AC700"/>
                </a:solidFill>
                <a:latin typeface="Nokia Pure Headline Light"/>
                <a:cs typeface="Nokia Pure Headline Light"/>
              </a:defRPr>
            </a:lvl1pPr>
          </a:lstStyle>
          <a:p>
            <a:r>
              <a:rPr lang="en-GB" noProof="0" dirty="0" smtClean="0"/>
              <a:t>Page headline here.</a:t>
            </a:r>
            <a:endParaRPr lang="en-GB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254000" y="1200151"/>
            <a:ext cx="8636000" cy="3394472"/>
          </a:xfrm>
        </p:spPr>
        <p:txBody>
          <a:bodyPr/>
          <a:lstStyle>
            <a:lvl1pPr>
              <a:defRPr sz="1600" b="0" i="0" spc="-80">
                <a:latin typeface="Nokia Pure Text"/>
                <a:cs typeface="Nokia Pure Text"/>
              </a:defRPr>
            </a:lvl1pPr>
            <a:lvl2pPr>
              <a:defRPr sz="1600" b="0" i="0" spc="-80">
                <a:latin typeface="Nokia Pure Text"/>
                <a:cs typeface="Nokia Pure Text"/>
              </a:defRPr>
            </a:lvl2pPr>
            <a:lvl3pPr>
              <a:defRPr sz="1600" b="0" i="0" spc="-80" baseline="0">
                <a:latin typeface="Nokia Pure Text"/>
                <a:cs typeface="Nokia Pure Text"/>
              </a:defRPr>
            </a:lvl3pPr>
            <a:lvl4pPr>
              <a:defRPr sz="1600" b="0" i="0" spc="-80">
                <a:latin typeface="Nokia Pure Text"/>
                <a:cs typeface="Nokia Pure Text"/>
              </a:defRPr>
            </a:lvl4pPr>
            <a:lvl5pPr>
              <a:defRPr sz="1600" b="0" i="0" spc="-80">
                <a:latin typeface="Nokia Pure Text"/>
                <a:cs typeface="Nokia Pure Text"/>
              </a:defRPr>
            </a:lvl5pPr>
          </a:lstStyle>
          <a:p>
            <a:pPr lvl="0"/>
            <a:r>
              <a:rPr lang="en-GB" noProof="0" dirty="0" smtClean="0"/>
              <a:t>Text.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>
          <a:xfrm>
            <a:off x="1752600" y="4773615"/>
            <a:ext cx="1670050" cy="273844"/>
          </a:xfrm>
        </p:spPr>
        <p:txBody>
          <a:bodyPr/>
          <a:lstStyle>
            <a:lvl1pPr algn="l">
              <a:defRPr sz="1000" kern="0" spc="-80">
                <a:solidFill>
                  <a:srgbClr val="7AC700"/>
                </a:solidFill>
                <a:latin typeface="Nokia Pure Text"/>
                <a:cs typeface="Nokia Pure Text"/>
              </a:defRPr>
            </a:lvl1pPr>
          </a:lstStyle>
          <a:p>
            <a:fld id="{1A3C5273-1450-EB47-BC1B-EB6DE926B711}" type="datetime1">
              <a:rPr lang="fi-FI" smtClean="0"/>
              <a:pPr/>
              <a:t>16.5.2014</a:t>
            </a:fld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>
          <a:xfrm>
            <a:off x="8483600" y="4773615"/>
            <a:ext cx="406400" cy="273844"/>
          </a:xfrm>
        </p:spPr>
        <p:txBody>
          <a:bodyPr/>
          <a:lstStyle>
            <a:lvl1pPr algn="r">
              <a:defRPr sz="1000" spc="-100">
                <a:solidFill>
                  <a:srgbClr val="7AC700"/>
                </a:solidFill>
                <a:latin typeface="Nokia Pure Text"/>
                <a:cs typeface="Nokia Pure Text"/>
              </a:defRPr>
            </a:lvl1pPr>
          </a:lstStyle>
          <a:p>
            <a:fld id="{20B8910A-2613-834C-8FB3-AD539461D54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4856340"/>
            <a:ext cx="1296457" cy="14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8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uals_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6CC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178" y="4899323"/>
            <a:ext cx="559310" cy="9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2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77283" y="2762250"/>
            <a:ext cx="4318000" cy="1750482"/>
          </a:xfrm>
        </p:spPr>
        <p:txBody>
          <a:bodyPr anchor="t">
            <a:normAutofit/>
          </a:bodyPr>
          <a:lstStyle>
            <a:lvl1pPr algn="l">
              <a:lnSpc>
                <a:spcPts val="2100"/>
              </a:lnSpc>
              <a:defRPr sz="1900" b="1" i="0" kern="1200" spc="0" baseline="0">
                <a:solidFill>
                  <a:srgbClr val="7AC700"/>
                </a:solidFill>
                <a:latin typeface="Nokia Pure Headline Extra Bold"/>
                <a:cs typeface="Nokia Pure Headline Extra Bold"/>
              </a:defRPr>
            </a:lvl1pPr>
          </a:lstStyle>
          <a:p>
            <a:r>
              <a:rPr lang="en-GB" noProof="0" dirty="0" smtClean="0"/>
              <a:t>Subtitle here.</a:t>
            </a:r>
            <a:endParaRPr lang="en-GB" noProof="0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4856340"/>
            <a:ext cx="1296457" cy="14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0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54000" y="444504"/>
            <a:ext cx="8636000" cy="755649"/>
          </a:xfrm>
        </p:spPr>
        <p:txBody>
          <a:bodyPr anchor="t">
            <a:normAutofit/>
          </a:bodyPr>
          <a:lstStyle>
            <a:lvl1pPr>
              <a:defRPr sz="3200" spc="-30">
                <a:solidFill>
                  <a:srgbClr val="7AC700"/>
                </a:solidFill>
                <a:latin typeface="Nokia Pure Headline Light"/>
                <a:cs typeface="Nokia Pure Headline Light"/>
              </a:defRPr>
            </a:lvl1pPr>
          </a:lstStyle>
          <a:p>
            <a:r>
              <a:rPr lang="en-GB" noProof="0" dirty="0" smtClean="0"/>
              <a:t>Page headline here.</a:t>
            </a:r>
            <a:endParaRPr lang="en-GB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254000" y="1200151"/>
            <a:ext cx="8636000" cy="3394472"/>
          </a:xfrm>
        </p:spPr>
        <p:txBody>
          <a:bodyPr/>
          <a:lstStyle>
            <a:lvl1pPr>
              <a:defRPr sz="1600" b="0" i="0" spc="-80">
                <a:latin typeface="Nokia Pure Text"/>
                <a:cs typeface="Nokia Pure Text"/>
              </a:defRPr>
            </a:lvl1pPr>
            <a:lvl2pPr>
              <a:defRPr sz="1600" b="0" i="0" spc="-80">
                <a:latin typeface="Nokia Pure Text"/>
                <a:cs typeface="Nokia Pure Text"/>
              </a:defRPr>
            </a:lvl2pPr>
            <a:lvl3pPr>
              <a:defRPr sz="1600" b="0" i="0" spc="-80" baseline="0">
                <a:latin typeface="Nokia Pure Text"/>
                <a:cs typeface="Nokia Pure Text"/>
              </a:defRPr>
            </a:lvl3pPr>
            <a:lvl4pPr>
              <a:defRPr sz="1600" b="0" i="0" spc="-80">
                <a:latin typeface="Nokia Pure Text"/>
                <a:cs typeface="Nokia Pure Text"/>
              </a:defRPr>
            </a:lvl4pPr>
            <a:lvl5pPr>
              <a:defRPr sz="1600" b="0" i="0" spc="-80">
                <a:latin typeface="Nokia Pure Text"/>
                <a:cs typeface="Nokia Pure Text"/>
              </a:defRPr>
            </a:lvl5pPr>
          </a:lstStyle>
          <a:p>
            <a:pPr lvl="0"/>
            <a:r>
              <a:rPr lang="en-GB" noProof="0" dirty="0" smtClean="0"/>
              <a:t>Text.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>
          <a:xfrm>
            <a:off x="1752600" y="4773615"/>
            <a:ext cx="1670050" cy="273844"/>
          </a:xfrm>
        </p:spPr>
        <p:txBody>
          <a:bodyPr/>
          <a:lstStyle>
            <a:lvl1pPr algn="l">
              <a:defRPr sz="1000" kern="0" spc="-80">
                <a:solidFill>
                  <a:srgbClr val="7AC700"/>
                </a:solidFill>
                <a:latin typeface="Nokia Pure Text"/>
                <a:cs typeface="Nokia Pure Text"/>
              </a:defRPr>
            </a:lvl1pPr>
          </a:lstStyle>
          <a:p>
            <a:fld id="{1A3C5273-1450-EB47-BC1B-EB6DE926B711}" type="datetime1">
              <a:rPr lang="fi-FI" smtClean="0"/>
              <a:pPr/>
              <a:t>16.5.2014</a:t>
            </a:fld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>
          <a:xfrm>
            <a:off x="8483600" y="4773615"/>
            <a:ext cx="406400" cy="273844"/>
          </a:xfrm>
        </p:spPr>
        <p:txBody>
          <a:bodyPr/>
          <a:lstStyle>
            <a:lvl1pPr algn="r">
              <a:defRPr sz="1000" spc="-100">
                <a:solidFill>
                  <a:srgbClr val="7AC700"/>
                </a:solidFill>
                <a:latin typeface="Nokia Pure Text"/>
                <a:cs typeface="Nokia Pure Text"/>
              </a:defRPr>
            </a:lvl1pPr>
          </a:lstStyle>
          <a:p>
            <a:fld id="{20B8910A-2613-834C-8FB3-AD539461D54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4856340"/>
            <a:ext cx="1296457" cy="14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3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77283" y="2762250"/>
            <a:ext cx="4318000" cy="1750482"/>
          </a:xfrm>
        </p:spPr>
        <p:txBody>
          <a:bodyPr anchor="t">
            <a:normAutofit/>
          </a:bodyPr>
          <a:lstStyle>
            <a:lvl1pPr algn="l">
              <a:lnSpc>
                <a:spcPts val="2100"/>
              </a:lnSpc>
              <a:defRPr sz="1900" b="1" i="0" kern="1200" spc="0" baseline="0">
                <a:solidFill>
                  <a:srgbClr val="7AC700"/>
                </a:solidFill>
                <a:latin typeface="Nokia Pure Headline Extra Bold"/>
                <a:cs typeface="Nokia Pure Headline Extra Bold"/>
              </a:defRPr>
            </a:lvl1pPr>
          </a:lstStyle>
          <a:p>
            <a:r>
              <a:rPr lang="en-GB" noProof="0" dirty="0" smtClean="0"/>
              <a:t>Subtitle here.</a:t>
            </a:r>
            <a:endParaRPr lang="en-GB" noProof="0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4856340"/>
            <a:ext cx="1296457" cy="14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9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54000" y="444504"/>
            <a:ext cx="8636000" cy="755649"/>
          </a:xfrm>
        </p:spPr>
        <p:txBody>
          <a:bodyPr anchor="t">
            <a:normAutofit/>
          </a:bodyPr>
          <a:lstStyle>
            <a:lvl1pPr>
              <a:defRPr sz="3200" spc="-30">
                <a:solidFill>
                  <a:srgbClr val="7AC700"/>
                </a:solidFill>
                <a:latin typeface="Nokia Pure Headline Light"/>
                <a:cs typeface="Nokia Pure Headline Light"/>
              </a:defRPr>
            </a:lvl1pPr>
          </a:lstStyle>
          <a:p>
            <a:r>
              <a:rPr lang="en-GB" noProof="0" dirty="0" smtClean="0"/>
              <a:t>Page headline here.</a:t>
            </a:r>
            <a:endParaRPr lang="en-GB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254000" y="1200151"/>
            <a:ext cx="8636000" cy="3394472"/>
          </a:xfrm>
        </p:spPr>
        <p:txBody>
          <a:bodyPr/>
          <a:lstStyle>
            <a:lvl1pPr>
              <a:defRPr sz="1600" b="0" i="0" spc="-80">
                <a:latin typeface="Nokia Pure Text"/>
                <a:cs typeface="Nokia Pure Text"/>
              </a:defRPr>
            </a:lvl1pPr>
            <a:lvl2pPr>
              <a:defRPr sz="1600" b="0" i="0" spc="-80">
                <a:latin typeface="Nokia Pure Text"/>
                <a:cs typeface="Nokia Pure Text"/>
              </a:defRPr>
            </a:lvl2pPr>
            <a:lvl3pPr>
              <a:defRPr sz="1600" b="0" i="0" spc="-80" baseline="0">
                <a:latin typeface="Nokia Pure Text"/>
                <a:cs typeface="Nokia Pure Text"/>
              </a:defRPr>
            </a:lvl3pPr>
            <a:lvl4pPr>
              <a:defRPr sz="1600" b="0" i="0" spc="-80">
                <a:latin typeface="Nokia Pure Text"/>
                <a:cs typeface="Nokia Pure Text"/>
              </a:defRPr>
            </a:lvl4pPr>
            <a:lvl5pPr>
              <a:defRPr sz="1600" b="0" i="0" spc="-80">
                <a:latin typeface="Nokia Pure Text"/>
                <a:cs typeface="Nokia Pure Text"/>
              </a:defRPr>
            </a:lvl5pPr>
          </a:lstStyle>
          <a:p>
            <a:pPr lvl="0"/>
            <a:r>
              <a:rPr lang="en-GB" noProof="0" dirty="0" smtClean="0"/>
              <a:t>Text.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>
          <a:xfrm>
            <a:off x="1752600" y="4773615"/>
            <a:ext cx="1670050" cy="273844"/>
          </a:xfrm>
        </p:spPr>
        <p:txBody>
          <a:bodyPr/>
          <a:lstStyle>
            <a:lvl1pPr algn="l">
              <a:defRPr sz="1000" kern="0" spc="-80">
                <a:solidFill>
                  <a:srgbClr val="7AC700"/>
                </a:solidFill>
                <a:latin typeface="Nokia Pure Text"/>
                <a:cs typeface="Nokia Pure Text"/>
              </a:defRPr>
            </a:lvl1pPr>
          </a:lstStyle>
          <a:p>
            <a:fld id="{1A3C5273-1450-EB47-BC1B-EB6DE926B711}" type="datetime1">
              <a:rPr lang="fi-FI" smtClean="0"/>
              <a:pPr/>
              <a:t>16.5.2014</a:t>
            </a:fld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>
          <a:xfrm>
            <a:off x="8483600" y="4773615"/>
            <a:ext cx="406400" cy="273844"/>
          </a:xfrm>
        </p:spPr>
        <p:txBody>
          <a:bodyPr/>
          <a:lstStyle>
            <a:lvl1pPr algn="r">
              <a:defRPr sz="1000" spc="-100">
                <a:solidFill>
                  <a:srgbClr val="7AC700"/>
                </a:solidFill>
                <a:latin typeface="Nokia Pure Text"/>
                <a:cs typeface="Nokia Pure Text"/>
              </a:defRPr>
            </a:lvl1pPr>
          </a:lstStyle>
          <a:p>
            <a:fld id="{20B8910A-2613-834C-8FB3-AD539461D54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4856340"/>
            <a:ext cx="1296457" cy="14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4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77283" y="2762250"/>
            <a:ext cx="4318000" cy="1750482"/>
          </a:xfrm>
        </p:spPr>
        <p:txBody>
          <a:bodyPr anchor="t">
            <a:normAutofit/>
          </a:bodyPr>
          <a:lstStyle>
            <a:lvl1pPr algn="l">
              <a:lnSpc>
                <a:spcPts val="2100"/>
              </a:lnSpc>
              <a:defRPr sz="1900" b="1" i="0" kern="1200" spc="0" baseline="0">
                <a:solidFill>
                  <a:srgbClr val="7AC700"/>
                </a:solidFill>
                <a:latin typeface="Nokia Pure Headline Extra Bold"/>
                <a:cs typeface="Nokia Pure Headline Extra Bold"/>
              </a:defRPr>
            </a:lvl1pPr>
          </a:lstStyle>
          <a:p>
            <a:r>
              <a:rPr lang="en-GB" noProof="0" dirty="0" smtClean="0"/>
              <a:t>Subtitle here.</a:t>
            </a:r>
            <a:endParaRPr lang="en-GB" noProof="0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4856338"/>
            <a:ext cx="1296457" cy="14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6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54000" y="444502"/>
            <a:ext cx="8636000" cy="755649"/>
          </a:xfrm>
        </p:spPr>
        <p:txBody>
          <a:bodyPr anchor="t">
            <a:normAutofit/>
          </a:bodyPr>
          <a:lstStyle>
            <a:lvl1pPr>
              <a:defRPr sz="3200" spc="-30">
                <a:solidFill>
                  <a:srgbClr val="7AC700"/>
                </a:solidFill>
                <a:latin typeface="Nokia Pure Headline Light"/>
                <a:cs typeface="Nokia Pure Headline Light"/>
              </a:defRPr>
            </a:lvl1pPr>
          </a:lstStyle>
          <a:p>
            <a:r>
              <a:rPr lang="en-GB" noProof="0" dirty="0" smtClean="0"/>
              <a:t>Page headline here.</a:t>
            </a:r>
            <a:endParaRPr lang="en-GB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254000" y="1200151"/>
            <a:ext cx="8636000" cy="3394472"/>
          </a:xfrm>
        </p:spPr>
        <p:txBody>
          <a:bodyPr/>
          <a:lstStyle>
            <a:lvl1pPr>
              <a:defRPr sz="1600" b="0" i="0" spc="-80">
                <a:latin typeface="Nokia Pure Text"/>
                <a:cs typeface="Nokia Pure Text"/>
              </a:defRPr>
            </a:lvl1pPr>
            <a:lvl2pPr>
              <a:defRPr sz="1600" b="0" i="0" spc="-80">
                <a:latin typeface="Nokia Pure Text"/>
                <a:cs typeface="Nokia Pure Text"/>
              </a:defRPr>
            </a:lvl2pPr>
            <a:lvl3pPr>
              <a:defRPr sz="1600" b="0" i="0" spc="-80" baseline="0">
                <a:latin typeface="Nokia Pure Text"/>
                <a:cs typeface="Nokia Pure Text"/>
              </a:defRPr>
            </a:lvl3pPr>
            <a:lvl4pPr>
              <a:defRPr sz="1600" b="0" i="0" spc="-80">
                <a:latin typeface="Nokia Pure Text"/>
                <a:cs typeface="Nokia Pure Text"/>
              </a:defRPr>
            </a:lvl4pPr>
            <a:lvl5pPr>
              <a:defRPr sz="1600" b="0" i="0" spc="-80">
                <a:latin typeface="Nokia Pure Text"/>
                <a:cs typeface="Nokia Pure Text"/>
              </a:defRPr>
            </a:lvl5pPr>
          </a:lstStyle>
          <a:p>
            <a:pPr lvl="0"/>
            <a:r>
              <a:rPr lang="en-GB" noProof="0" dirty="0" smtClean="0"/>
              <a:t>Text.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>
          <a:xfrm>
            <a:off x="1752600" y="4773613"/>
            <a:ext cx="1670050" cy="273844"/>
          </a:xfrm>
        </p:spPr>
        <p:txBody>
          <a:bodyPr/>
          <a:lstStyle>
            <a:lvl1pPr algn="l">
              <a:defRPr sz="1000" kern="0" spc="-80">
                <a:solidFill>
                  <a:srgbClr val="7AC700"/>
                </a:solidFill>
                <a:latin typeface="Nokia Pure Text"/>
                <a:cs typeface="Nokia Pure Text"/>
              </a:defRPr>
            </a:lvl1pPr>
          </a:lstStyle>
          <a:p>
            <a:fld id="{1A3C5273-1450-EB47-BC1B-EB6DE926B711}" type="datetime1">
              <a:rPr lang="fi-FI" smtClean="0"/>
              <a:pPr/>
              <a:t>16.5.2014</a:t>
            </a:fld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>
          <a:xfrm>
            <a:off x="8483600" y="4773613"/>
            <a:ext cx="406400" cy="273844"/>
          </a:xfrm>
        </p:spPr>
        <p:txBody>
          <a:bodyPr/>
          <a:lstStyle>
            <a:lvl1pPr algn="r">
              <a:defRPr sz="1000" spc="-100">
                <a:solidFill>
                  <a:srgbClr val="7AC700"/>
                </a:solidFill>
                <a:latin typeface="Nokia Pure Text"/>
                <a:cs typeface="Nokia Pure Text"/>
              </a:defRPr>
            </a:lvl1pPr>
          </a:lstStyle>
          <a:p>
            <a:fld id="{20B8910A-2613-834C-8FB3-AD539461D54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4856338"/>
            <a:ext cx="1296457" cy="14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Muokkaa</a:t>
            </a:r>
            <a:r>
              <a:rPr lang="en-GB" noProof="0" dirty="0" smtClean="0"/>
              <a:t> </a:t>
            </a:r>
            <a:r>
              <a:rPr lang="en-GB" noProof="0" dirty="0" err="1" smtClean="0"/>
              <a:t>tekstin</a:t>
            </a:r>
            <a:r>
              <a:rPr lang="en-GB" noProof="0" dirty="0" smtClean="0"/>
              <a:t> </a:t>
            </a:r>
            <a:r>
              <a:rPr lang="en-GB" noProof="0" dirty="0" err="1" smtClean="0"/>
              <a:t>perustyylejä</a:t>
            </a:r>
            <a:r>
              <a:rPr lang="en-GB" noProof="0" dirty="0" smtClean="0"/>
              <a:t> </a:t>
            </a:r>
            <a:r>
              <a:rPr lang="en-GB" noProof="0" dirty="0" err="1" smtClean="0"/>
              <a:t>napsauttamalla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toinen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kolmas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neljäs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viides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07BC9-96D2-0542-BFF1-74A8A389AEA3}" type="datetime1">
              <a:rPr lang="fi-FI" smtClean="0"/>
              <a:t>16.5.2014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8910A-2613-834C-8FB3-AD539461D54A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c"/>
          <p:cNvSpPr txBox="1"/>
          <p:nvPr userDrawn="1"/>
        </p:nvSpPr>
        <p:spPr>
          <a:xfrm>
            <a:off x="0" y="49276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pl-PL" sz="1000" b="1" i="0" u="none" baseline="0">
              <a:solidFill>
                <a:srgbClr val="3E843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7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Freight Sans Book"/>
          <a:ea typeface="+mj-ea"/>
          <a:cs typeface="Freight Sans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Freight Sans Book"/>
          <a:ea typeface="+mn-ea"/>
          <a:cs typeface="Freight Sans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Freight Sans Book"/>
          <a:ea typeface="+mn-ea"/>
          <a:cs typeface="Freight Sans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Freight Sans Book"/>
          <a:ea typeface="+mn-ea"/>
          <a:cs typeface="Freight Sans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reight Sans Book"/>
          <a:ea typeface="+mn-ea"/>
          <a:cs typeface="Freight Sans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Freight Sans Book"/>
          <a:ea typeface="+mn-ea"/>
          <a:cs typeface="Freight Sans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Muokkaa</a:t>
            </a:r>
            <a:r>
              <a:rPr lang="en-GB" noProof="0" dirty="0" smtClean="0"/>
              <a:t> </a:t>
            </a:r>
            <a:r>
              <a:rPr lang="en-GB" noProof="0" dirty="0" err="1" smtClean="0"/>
              <a:t>tekstin</a:t>
            </a:r>
            <a:r>
              <a:rPr lang="en-GB" noProof="0" dirty="0" smtClean="0"/>
              <a:t> </a:t>
            </a:r>
            <a:r>
              <a:rPr lang="en-GB" noProof="0" dirty="0" err="1" smtClean="0"/>
              <a:t>perustyylejä</a:t>
            </a:r>
            <a:r>
              <a:rPr lang="en-GB" noProof="0" dirty="0" smtClean="0"/>
              <a:t> </a:t>
            </a:r>
            <a:r>
              <a:rPr lang="en-GB" noProof="0" dirty="0" err="1" smtClean="0"/>
              <a:t>napsauttamalla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toinen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kolmas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neljäs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viides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07BC9-96D2-0542-BFF1-74A8A389AEA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16.5.2014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8910A-2613-834C-8FB3-AD539461D54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c"/>
          <p:cNvSpPr txBox="1"/>
          <p:nvPr userDrawn="1"/>
        </p:nvSpPr>
        <p:spPr>
          <a:xfrm>
            <a:off x="0" y="49276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pl-PL" sz="1000" b="1" i="0" u="none" baseline="0">
              <a:solidFill>
                <a:srgbClr val="3E843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Freight Sans Book"/>
          <a:ea typeface="+mj-ea"/>
          <a:cs typeface="Freight Sans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Freight Sans Book"/>
          <a:ea typeface="+mn-ea"/>
          <a:cs typeface="Freight Sans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Freight Sans Book"/>
          <a:ea typeface="+mn-ea"/>
          <a:cs typeface="Freight Sans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Freight Sans Book"/>
          <a:ea typeface="+mn-ea"/>
          <a:cs typeface="Freight Sans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reight Sans Book"/>
          <a:ea typeface="+mn-ea"/>
          <a:cs typeface="Freight Sans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Freight Sans Book"/>
          <a:ea typeface="+mn-ea"/>
          <a:cs typeface="Freight Sans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Muokkaa</a:t>
            </a:r>
            <a:r>
              <a:rPr lang="en-GB" noProof="0" dirty="0" smtClean="0"/>
              <a:t> </a:t>
            </a:r>
            <a:r>
              <a:rPr lang="en-GB" noProof="0" dirty="0" err="1" smtClean="0"/>
              <a:t>tekstin</a:t>
            </a:r>
            <a:r>
              <a:rPr lang="en-GB" noProof="0" dirty="0" smtClean="0"/>
              <a:t> </a:t>
            </a:r>
            <a:r>
              <a:rPr lang="en-GB" noProof="0" dirty="0" err="1" smtClean="0"/>
              <a:t>perustyylejä</a:t>
            </a:r>
            <a:r>
              <a:rPr lang="en-GB" noProof="0" dirty="0" smtClean="0"/>
              <a:t> </a:t>
            </a:r>
            <a:r>
              <a:rPr lang="en-GB" noProof="0" dirty="0" err="1" smtClean="0"/>
              <a:t>napsauttamalla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toinen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kolmas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neljäs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viides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07BC9-96D2-0542-BFF1-74A8A389AEA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16.5.2014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8910A-2613-834C-8FB3-AD539461D54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c"/>
          <p:cNvSpPr txBox="1"/>
          <p:nvPr userDrawn="1"/>
        </p:nvSpPr>
        <p:spPr>
          <a:xfrm>
            <a:off x="0" y="49276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pl-PL" sz="1000" b="1" i="0" u="none" baseline="0">
              <a:solidFill>
                <a:srgbClr val="3E843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1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Freight Sans Book"/>
          <a:ea typeface="+mj-ea"/>
          <a:cs typeface="Freight Sans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Freight Sans Book"/>
          <a:ea typeface="+mn-ea"/>
          <a:cs typeface="Freight Sans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Freight Sans Book"/>
          <a:ea typeface="+mn-ea"/>
          <a:cs typeface="Freight Sans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Freight Sans Book"/>
          <a:ea typeface="+mn-ea"/>
          <a:cs typeface="Freight Sans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reight Sans Book"/>
          <a:ea typeface="+mn-ea"/>
          <a:cs typeface="Freight Sans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Freight Sans Book"/>
          <a:ea typeface="+mn-ea"/>
          <a:cs typeface="Freight Sans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Muokkaa</a:t>
            </a:r>
            <a:r>
              <a:rPr lang="en-GB" noProof="0" dirty="0" smtClean="0"/>
              <a:t> </a:t>
            </a:r>
            <a:r>
              <a:rPr lang="en-GB" noProof="0" dirty="0" err="1" smtClean="0"/>
              <a:t>tekstin</a:t>
            </a:r>
            <a:r>
              <a:rPr lang="en-GB" noProof="0" dirty="0" smtClean="0"/>
              <a:t> </a:t>
            </a:r>
            <a:r>
              <a:rPr lang="en-GB" noProof="0" dirty="0" err="1" smtClean="0"/>
              <a:t>perustyylejä</a:t>
            </a:r>
            <a:r>
              <a:rPr lang="en-GB" noProof="0" dirty="0" smtClean="0"/>
              <a:t> </a:t>
            </a:r>
            <a:r>
              <a:rPr lang="en-GB" noProof="0" dirty="0" err="1" smtClean="0"/>
              <a:t>napsauttamalla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toinen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kolmas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neljäs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viides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07BC9-96D2-0542-BFF1-74A8A389AEA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16.5.2014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8910A-2613-834C-8FB3-AD539461D54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c"/>
          <p:cNvSpPr txBox="1"/>
          <p:nvPr userDrawn="1"/>
        </p:nvSpPr>
        <p:spPr>
          <a:xfrm>
            <a:off x="0" y="49276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Freight Sans Book"/>
          <a:ea typeface="+mj-ea"/>
          <a:cs typeface="Freight Sans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Freight Sans Book"/>
          <a:ea typeface="+mn-ea"/>
          <a:cs typeface="Freight Sans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Freight Sans Book"/>
          <a:ea typeface="+mn-ea"/>
          <a:cs typeface="Freight Sans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Freight Sans Book"/>
          <a:ea typeface="+mn-ea"/>
          <a:cs typeface="Freight Sans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reight Sans Book"/>
          <a:ea typeface="+mn-ea"/>
          <a:cs typeface="Freight Sans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Freight Sans Book"/>
          <a:ea typeface="+mn-ea"/>
          <a:cs typeface="Freight Sans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 txBox="1">
            <a:spLocks/>
          </p:cNvSpPr>
          <p:nvPr/>
        </p:nvSpPr>
        <p:spPr>
          <a:xfrm>
            <a:off x="289708" y="2607129"/>
            <a:ext cx="4318000" cy="17504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spc="-3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defRPr>
            </a:lvl1pPr>
          </a:lstStyle>
          <a:p>
            <a:r>
              <a:rPr lang="en-GB" sz="1600" b="1" dirty="0" err="1" smtClean="0">
                <a:latin typeface="Nokia Pure Headline ME Light" panose="020B0304040602060303" pitchFamily="34" charset="-79"/>
                <a:cs typeface="Nokia Pure Headline ME Light" panose="020B0304040602060303" pitchFamily="34" charset="-79"/>
              </a:rPr>
              <a:t>Intergame</a:t>
            </a:r>
            <a:r>
              <a:rPr lang="en-GB" sz="1600" b="1" dirty="0" smtClean="0">
                <a:latin typeface="Nokia Pure Headline ME Light" panose="020B0304040602060303" pitchFamily="34" charset="-79"/>
                <a:cs typeface="Nokia Pure Headline ME Light" panose="020B0304040602060303" pitchFamily="34" charset="-79"/>
              </a:rPr>
              <a:t> 2014, Tallinn</a:t>
            </a:r>
            <a:r>
              <a:rPr lang="en-GB" sz="1600" dirty="0" smtClean="0">
                <a:latin typeface="Nokia Pure Headline ME Light" panose="020B0304040602060303" pitchFamily="34" charset="-79"/>
                <a:cs typeface="Nokia Pure Headline ME Light" panose="020B0304040602060303" pitchFamily="34" charset="-79"/>
              </a:rPr>
              <a:t/>
            </a:r>
            <a:br>
              <a:rPr lang="en-GB" sz="1600" dirty="0" smtClean="0">
                <a:latin typeface="Nokia Pure Headline ME Light" panose="020B0304040602060303" pitchFamily="34" charset="-79"/>
                <a:cs typeface="Nokia Pure Headline ME Light" panose="020B0304040602060303" pitchFamily="34" charset="-79"/>
              </a:rPr>
            </a:br>
            <a:r>
              <a:rPr lang="en-GB" sz="1600" dirty="0" smtClean="0">
                <a:latin typeface="Nokia Pure Headline ME Light" panose="020B0304040602060303" pitchFamily="34" charset="-79"/>
                <a:cs typeface="Nokia Pure Headline ME Light" panose="020B0304040602060303" pitchFamily="34" charset="-79"/>
              </a:rPr>
              <a:t/>
            </a:r>
            <a:br>
              <a:rPr lang="en-GB" sz="1600" dirty="0" smtClean="0">
                <a:latin typeface="Nokia Pure Headline ME Light" panose="020B0304040602060303" pitchFamily="34" charset="-79"/>
                <a:cs typeface="Nokia Pure Headline ME Light" panose="020B0304040602060303" pitchFamily="34" charset="-79"/>
              </a:rPr>
            </a:br>
            <a:r>
              <a:rPr lang="en-GB" sz="1600" dirty="0" smtClean="0">
                <a:latin typeface="Nokia Pure Headline ME Light" panose="020B0304040602060303" pitchFamily="34" charset="-79"/>
                <a:cs typeface="Nokia Pure Headline ME Light" panose="020B0304040602060303" pitchFamily="34" charset="-79"/>
              </a:rPr>
              <a:t>Tomi Paananen</a:t>
            </a:r>
            <a:br>
              <a:rPr lang="en-GB" sz="1600" dirty="0" smtClean="0">
                <a:latin typeface="Nokia Pure Headline ME Light" panose="020B0304040602060303" pitchFamily="34" charset="-79"/>
                <a:cs typeface="Nokia Pure Headline ME Light" panose="020B0304040602060303" pitchFamily="34" charset="-79"/>
              </a:rPr>
            </a:br>
            <a:r>
              <a:rPr lang="en-GB" sz="1600" dirty="0" smtClean="0">
                <a:latin typeface="Nokia Pure Headline ME Light" panose="020B0304040602060303" pitchFamily="34" charset="-79"/>
                <a:cs typeface="Nokia Pure Headline ME Light" panose="020B0304040602060303" pitchFamily="34" charset="-79"/>
              </a:rPr>
              <a:t>Specialist</a:t>
            </a:r>
            <a:endParaRPr lang="en-GB" sz="1600" dirty="0">
              <a:latin typeface="Nokia Pure Headline ME Light" panose="020B0304040602060303" pitchFamily="34" charset="-79"/>
              <a:cs typeface="Nokia Pure Headline ME Light" panose="020B030404060206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14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575" y="564639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28604"/>
            <a:ext cx="8636000" cy="755649"/>
          </a:xfrm>
        </p:spPr>
        <p:txBody>
          <a:bodyPr/>
          <a:lstStyle/>
          <a:p>
            <a:r>
              <a:rPr lang="en-GB" dirty="0" smtClean="0">
                <a:latin typeface="Nokia Pure Headline Extra Bold" panose="020B0904040602060303" pitchFamily="34" charset="0"/>
              </a:rPr>
              <a:t>Nokia</a:t>
            </a:r>
            <a:r>
              <a:rPr lang="en-GB" dirty="0" smtClean="0"/>
              <a:t> </a:t>
            </a:r>
            <a:r>
              <a:rPr lang="en-GB" dirty="0" smtClean="0">
                <a:latin typeface="Nokia Pure Headline Light" panose="020B0304040602060303" pitchFamily="34" charset="-18"/>
              </a:rPr>
              <a:t>X </a:t>
            </a:r>
            <a:r>
              <a:rPr lang="en-GB" dirty="0"/>
              <a:t>s</a:t>
            </a:r>
            <a:r>
              <a:rPr lang="en-GB" dirty="0" smtClean="0"/>
              <a:t>oftware platform</a:t>
            </a:r>
            <a:endParaRPr lang="en-GB" dirty="0">
              <a:latin typeface="Nokia Pure Headline Light" panose="020B0304040602060303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730383"/>
            <a:ext cx="8636000" cy="1439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 new platform built with Android Open Source Project (AOSP) at its core. It combines a popular smartphone software base with Microsoft’s global reach and strength creating new opportunities for your apps.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3822700" y="4662490"/>
            <a:ext cx="406400" cy="273844"/>
          </a:xfrm>
        </p:spPr>
        <p:txBody>
          <a:bodyPr/>
          <a:lstStyle/>
          <a:p>
            <a:fld id="{20B8910A-2613-834C-8FB3-AD539461D54A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03180" y="3824317"/>
            <a:ext cx="3962400" cy="7556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spc="-3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defRPr>
            </a:lvl1pPr>
          </a:lstStyle>
          <a:p>
            <a:pPr algn="ctr"/>
            <a:r>
              <a:rPr lang="en-GB" sz="2000" dirty="0" smtClean="0">
                <a:solidFill>
                  <a:prstClr val="white"/>
                </a:solidFill>
                <a:latin typeface="Nokia Pure Headline Extra Bold" panose="020B0904040602060303" pitchFamily="34" charset="0"/>
              </a:rPr>
              <a:t>Android Open Source Project </a:t>
            </a:r>
            <a:r>
              <a:rPr lang="en-GB" sz="2000" dirty="0" smtClean="0">
                <a:solidFill>
                  <a:prstClr val="white"/>
                </a:solidFill>
                <a:latin typeface="Nokia Pure Headline Light" panose="020B0304040602060303" pitchFamily="34" charset="-18"/>
              </a:rPr>
              <a:t>4.1.2 (API level 16)</a:t>
            </a:r>
            <a:endParaRPr lang="en-GB" sz="2000" dirty="0">
              <a:solidFill>
                <a:prstClr val="white"/>
              </a:solidFill>
              <a:latin typeface="Nokia Pure Headline Light" panose="020B0304040602060303" pitchFamily="34" charset="-18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61964" y="1676276"/>
            <a:ext cx="3344304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spc="-3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defRPr>
            </a:lvl1pPr>
          </a:lstStyle>
          <a:p>
            <a:pPr algn="ctr"/>
            <a:r>
              <a:rPr lang="en-GB" sz="2000" dirty="0" smtClean="0">
                <a:solidFill>
                  <a:prstClr val="black"/>
                </a:solidFill>
                <a:latin typeface="Nokia Pure Headline Extra Bold" panose="020B0904040602060303" pitchFamily="34" charset="0"/>
              </a:rPr>
              <a:t>Android</a:t>
            </a:r>
            <a:r>
              <a:rPr lang="en-GB" sz="2000" dirty="0" smtClean="0">
                <a:solidFill>
                  <a:prstClr val="black"/>
                </a:solidFill>
                <a:latin typeface="Nokia Pure Headline Light" panose="020B0304040602060303" pitchFamily="34" charset="-18"/>
              </a:rPr>
              <a:t> 3</a:t>
            </a:r>
            <a:r>
              <a:rPr lang="en-GB" sz="2000" baseline="30000" dirty="0" smtClean="0">
                <a:solidFill>
                  <a:prstClr val="black"/>
                </a:solidFill>
                <a:latin typeface="Nokia Pure Headline Light" panose="020B0304040602060303" pitchFamily="34" charset="-18"/>
              </a:rPr>
              <a:t>rd</a:t>
            </a:r>
            <a:r>
              <a:rPr lang="en-GB" sz="2000" dirty="0" smtClean="0">
                <a:solidFill>
                  <a:prstClr val="black"/>
                </a:solidFill>
                <a:latin typeface="Nokia Pure Headline Light" panose="020B0304040602060303" pitchFamily="34" charset="-18"/>
              </a:rPr>
              <a:t> party </a:t>
            </a:r>
          </a:p>
          <a:p>
            <a:pPr algn="ctr"/>
            <a:r>
              <a:rPr lang="en-GB" sz="2000" dirty="0" smtClean="0">
                <a:solidFill>
                  <a:prstClr val="black"/>
                </a:solidFill>
                <a:latin typeface="Nokia Pure Headline Light" panose="020B0304040602060303" pitchFamily="34" charset="-18"/>
              </a:rPr>
              <a:t>applications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044636" y="2684028"/>
            <a:ext cx="2762250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spc="-3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defRPr>
            </a:lvl1pPr>
          </a:lstStyle>
          <a:p>
            <a:pPr algn="ctr"/>
            <a:r>
              <a:rPr lang="en-GB" sz="2800" dirty="0" smtClean="0">
                <a:solidFill>
                  <a:prstClr val="white"/>
                </a:solidFill>
                <a:latin typeface="Nokia Pure Headline Extra Bold" panose="020B0904040602060303" pitchFamily="34" charset="0"/>
              </a:rPr>
              <a:t>Nokia </a:t>
            </a:r>
            <a:r>
              <a:rPr lang="en-GB" sz="2800" dirty="0" smtClean="0">
                <a:solidFill>
                  <a:prstClr val="white"/>
                </a:solidFill>
                <a:latin typeface="Nokia Pure Headline Light" panose="020B0304040602060303" pitchFamily="34" charset="-18"/>
              </a:rPr>
              <a:t>X 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  <a:latin typeface="Nokia Pure Headline Light" panose="020B0304040602060303" pitchFamily="34" charset="-18"/>
              </a:rPr>
              <a:t>s</a:t>
            </a:r>
            <a:r>
              <a:rPr lang="en-GB" sz="2000" dirty="0" smtClean="0">
                <a:solidFill>
                  <a:prstClr val="white"/>
                </a:solidFill>
                <a:latin typeface="Nokia Pure Headline Light" panose="020B0304040602060303" pitchFamily="34" charset="-18"/>
              </a:rPr>
              <a:t>oftware platform 1.0 </a:t>
            </a:r>
            <a:endParaRPr lang="en-GB" sz="2000" dirty="0">
              <a:solidFill>
                <a:prstClr val="white"/>
              </a:solidFill>
              <a:latin typeface="Nokia Pure Headline Light" panose="020B0304040602060303" pitchFamily="34" charset="-1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727" y="1225223"/>
            <a:ext cx="3727545" cy="3727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329185" y="2417836"/>
            <a:ext cx="1492917" cy="1238156"/>
          </a:xfrm>
          <a:prstGeom prst="rect">
            <a:avLst/>
          </a:prstGeom>
          <a:effectLst/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6954125" y="3177560"/>
            <a:ext cx="1944501" cy="5778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spc="-3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defRPr>
            </a:lvl1pPr>
          </a:lstStyle>
          <a:p>
            <a:pPr algn="ctr"/>
            <a:r>
              <a:rPr lang="en-GB" sz="1800" dirty="0" smtClean="0">
                <a:solidFill>
                  <a:prstClr val="white"/>
                </a:solidFill>
                <a:latin typeface="Nokia Pure Headline Extra Bold" panose="020B0904040602060303" pitchFamily="34" charset="0"/>
              </a:rPr>
              <a:t>Nokia </a:t>
            </a:r>
          </a:p>
          <a:p>
            <a:pPr algn="ctr"/>
            <a:r>
              <a:rPr lang="en-GB" sz="1800" dirty="0" smtClean="0">
                <a:solidFill>
                  <a:prstClr val="white"/>
                </a:solidFill>
                <a:latin typeface="Nokia Pure Headline Light" panose="020B0304040602060303" pitchFamily="34" charset="-18"/>
              </a:rPr>
              <a:t>Store</a:t>
            </a:r>
            <a:endParaRPr lang="en-GB" sz="1400" dirty="0">
              <a:solidFill>
                <a:prstClr val="white"/>
              </a:solidFill>
              <a:latin typeface="Nokia Pure Headline Light" panose="020B0304040602060303" pitchFamily="34" charset="-18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519269" y="3191944"/>
            <a:ext cx="1944501" cy="5778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spc="-3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defRPr>
            </a:lvl1pPr>
          </a:lstStyle>
          <a:p>
            <a:pPr algn="ctr"/>
            <a:r>
              <a:rPr lang="en-GB" sz="1800" dirty="0" smtClean="0">
                <a:solidFill>
                  <a:prstClr val="white"/>
                </a:solidFill>
                <a:latin typeface="Nokia Pure Headline Extra Bold" panose="020B0904040602060303" pitchFamily="34" charset="0"/>
              </a:rPr>
              <a:t>Nokia </a:t>
            </a:r>
          </a:p>
          <a:p>
            <a:pPr algn="ctr"/>
            <a:r>
              <a:rPr lang="en-GB" sz="1800" dirty="0" smtClean="0">
                <a:solidFill>
                  <a:prstClr val="white"/>
                </a:solidFill>
                <a:latin typeface="Nokia Pure Headline Light" panose="020B0304040602060303" pitchFamily="34" charset="-18"/>
              </a:rPr>
              <a:t>UX</a:t>
            </a:r>
            <a:endParaRPr lang="en-GB" sz="1400" dirty="0">
              <a:solidFill>
                <a:prstClr val="white"/>
              </a:solidFill>
              <a:latin typeface="Nokia Pure Headline Light" panose="020B0304040602060303" pitchFamily="34" charset="-18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717678" y="2482602"/>
            <a:ext cx="972251" cy="5778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spc="-3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defRPr>
            </a:lvl1pPr>
          </a:lstStyle>
          <a:p>
            <a:pPr algn="ctr"/>
            <a:r>
              <a:rPr lang="en-GB" sz="1800" dirty="0" smtClean="0">
                <a:solidFill>
                  <a:prstClr val="white"/>
                </a:solidFill>
                <a:latin typeface="Nokia Pure Headline Extra Bold" panose="020B0904040602060303" pitchFamily="34" charset="0"/>
              </a:rPr>
              <a:t>Nokia In-App Payment</a:t>
            </a:r>
          </a:p>
          <a:p>
            <a:pPr algn="ctr"/>
            <a:r>
              <a:rPr lang="en-GB" sz="1800" dirty="0" smtClean="0">
                <a:solidFill>
                  <a:prstClr val="white"/>
                </a:solidFill>
                <a:latin typeface="Nokia Pure Headline Light" panose="020B0304040602060303" pitchFamily="34" charset="-18"/>
              </a:rPr>
              <a:t>API</a:t>
            </a:r>
            <a:endParaRPr lang="en-GB" sz="1800" dirty="0">
              <a:solidFill>
                <a:prstClr val="white"/>
              </a:solidFill>
              <a:latin typeface="Nokia Pure Headline Light" panose="020B0304040602060303" pitchFamily="34" charset="-18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689929" y="2482602"/>
            <a:ext cx="972251" cy="5778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spc="-3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defRPr>
            </a:lvl1pPr>
          </a:lstStyle>
          <a:p>
            <a:pPr algn="ctr"/>
            <a:r>
              <a:rPr lang="en-GB" sz="1800" dirty="0" smtClean="0">
                <a:solidFill>
                  <a:prstClr val="white"/>
                </a:solidFill>
                <a:latin typeface="Nokia Pure Headline Extra Bold" panose="020B0904040602060303" pitchFamily="34" charset="0"/>
              </a:rPr>
              <a:t>HERE</a:t>
            </a:r>
          </a:p>
          <a:p>
            <a:pPr algn="ctr"/>
            <a:r>
              <a:rPr lang="en-GB" sz="1800" dirty="0" smtClean="0">
                <a:solidFill>
                  <a:prstClr val="white"/>
                </a:solidFill>
                <a:latin typeface="Nokia Pure Headline Light" panose="020B0304040602060303" pitchFamily="34" charset="-18"/>
              </a:rPr>
              <a:t>API</a:t>
            </a:r>
            <a:endParaRPr lang="en-GB" sz="1800" dirty="0">
              <a:solidFill>
                <a:prstClr val="white"/>
              </a:solidFill>
              <a:latin typeface="Nokia Pure Headline Light" panose="020B0304040602060303" pitchFamily="34" charset="-1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696346" y="2482602"/>
            <a:ext cx="972251" cy="5778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spc="-3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defRPr>
            </a:lvl1pPr>
          </a:lstStyle>
          <a:p>
            <a:pPr algn="ctr"/>
            <a:r>
              <a:rPr lang="en-GB" sz="1800" dirty="0" smtClean="0">
                <a:solidFill>
                  <a:prstClr val="white"/>
                </a:solidFill>
                <a:latin typeface="Nokia Pure Headline Extra Bold" panose="020B0904040602060303" pitchFamily="34" charset="0"/>
              </a:rPr>
              <a:t>Nokia Notifications</a:t>
            </a:r>
          </a:p>
          <a:p>
            <a:pPr algn="ctr"/>
            <a:r>
              <a:rPr lang="en-GB" sz="1800" dirty="0" smtClean="0">
                <a:solidFill>
                  <a:prstClr val="white"/>
                </a:solidFill>
                <a:latin typeface="Nokia Pure Headline Light" panose="020B0304040602060303" pitchFamily="34" charset="-18"/>
              </a:rPr>
              <a:t>API</a:t>
            </a:r>
            <a:endParaRPr lang="en-GB" sz="1800" dirty="0">
              <a:solidFill>
                <a:prstClr val="white"/>
              </a:solidFill>
              <a:latin typeface="Nokia Pure Headline Light" panose="020B03040406020603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1332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28604"/>
            <a:ext cx="8636000" cy="755649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Nokia Pure Headline Extra Bold" panose="020B0904040602060303" pitchFamily="34" charset="0"/>
              </a:rPr>
              <a:t>Nokia</a:t>
            </a:r>
            <a:r>
              <a:rPr lang="en-GB" dirty="0" smtClean="0"/>
              <a:t> </a:t>
            </a:r>
            <a:r>
              <a:rPr lang="en-GB" dirty="0" smtClean="0">
                <a:latin typeface="Nokia Pure Headline Light" panose="020B0304040602060303" pitchFamily="34" charset="-18"/>
              </a:rPr>
              <a:t>X What is it all about</a:t>
            </a:r>
            <a:endParaRPr lang="en-GB" dirty="0">
              <a:latin typeface="Nokia Pure Headline Light" panose="020B0304040602060303" pitchFamily="34" charset="-1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7165" y="2146088"/>
            <a:ext cx="8890000" cy="7556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spc="-3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defRPr>
            </a:lvl1pPr>
          </a:lstStyle>
          <a:p>
            <a:r>
              <a:rPr lang="en-GB" sz="2800" dirty="0" smtClean="0">
                <a:latin typeface="Nokia Pure Headline Extra Bold" panose="020B0904040602060303" pitchFamily="34" charset="0"/>
              </a:rPr>
              <a:t>Nokia</a:t>
            </a:r>
            <a:r>
              <a:rPr lang="en-GB" sz="2800" dirty="0" smtClean="0"/>
              <a:t> </a:t>
            </a:r>
            <a:r>
              <a:rPr lang="en-GB" sz="2800" dirty="0" smtClean="0">
                <a:latin typeface="Nokia Pure Headline Light" panose="020B0304040602060303" pitchFamily="34" charset="-18"/>
              </a:rPr>
              <a:t>X = </a:t>
            </a:r>
            <a:r>
              <a:rPr lang="en-GB" sz="2800" dirty="0">
                <a:latin typeface="Nokia Pure Headline Extra Bold" panose="020B0904040602060303" pitchFamily="34" charset="0"/>
              </a:rPr>
              <a:t>Android</a:t>
            </a:r>
            <a:r>
              <a:rPr lang="en-GB" sz="2800" dirty="0" smtClean="0">
                <a:latin typeface="Nokia Pure Headline Light" panose="020B0304040602060303" pitchFamily="34" charset="-18"/>
              </a:rPr>
              <a:t> – Google Services </a:t>
            </a:r>
            <a:r>
              <a:rPr lang="en-GB" sz="2800" dirty="0">
                <a:latin typeface="Nokia Pure Headline Extra Bold" panose="020B0904040602060303" pitchFamily="34" charset="0"/>
              </a:rPr>
              <a:t>+</a:t>
            </a:r>
            <a:r>
              <a:rPr lang="en-GB" sz="2800" dirty="0" smtClean="0">
                <a:latin typeface="Nokia Pure Headline Light" panose="020B0304040602060303" pitchFamily="34" charset="-18"/>
              </a:rPr>
              <a:t> </a:t>
            </a:r>
            <a:r>
              <a:rPr lang="en-GB" sz="2800" dirty="0" smtClean="0">
                <a:latin typeface="Nokia Pure Headline Extra Bold" panose="020B0904040602060303" pitchFamily="34" charset="0"/>
              </a:rPr>
              <a:t>Nokia </a:t>
            </a:r>
            <a:r>
              <a:rPr lang="en-GB" sz="2800" dirty="0" smtClean="0">
                <a:latin typeface="Nokia Pure Headline Light" panose="020B0304040602060303" pitchFamily="34" charset="-18"/>
              </a:rPr>
              <a:t>X</a:t>
            </a:r>
            <a:r>
              <a:rPr lang="en-GB" sz="2800" dirty="0" smtClean="0">
                <a:latin typeface="Nokia Pure Headline Extra Bold" panose="020B0904040602060303" pitchFamily="34" charset="0"/>
              </a:rPr>
              <a:t> </a:t>
            </a:r>
            <a:r>
              <a:rPr lang="en-GB" sz="2800" dirty="0" smtClean="0">
                <a:latin typeface="Nokia Pure Headline Light" panose="020B0304040602060303" pitchFamily="34" charset="-18"/>
              </a:rPr>
              <a:t>Services</a:t>
            </a:r>
            <a:endParaRPr lang="en-GB" sz="2800" dirty="0">
              <a:latin typeface="Nokia Pure Headline Light" panose="020B0304040602060303" pitchFamily="34" charset="-1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7173" y="2593916"/>
            <a:ext cx="108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AOSP 4.1.2</a:t>
            </a:r>
          </a:p>
          <a:p>
            <a:r>
              <a:rPr lang="en-GB" sz="16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API level 16</a:t>
            </a:r>
            <a:endParaRPr lang="en-GB" sz="1600" spc="-30" dirty="0">
              <a:solidFill>
                <a:srgbClr val="7AC700"/>
              </a:solidFill>
              <a:latin typeface="Nokia Pure Headline Light" panose="020B0304040602060303" pitchFamily="34" charset="-18"/>
              <a:ea typeface="+mj-ea"/>
              <a:cs typeface="Nokia Pure Headline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1268" y="26005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Google Play Services</a:t>
            </a:r>
          </a:p>
          <a:p>
            <a:r>
              <a:rPr lang="en-GB" sz="16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Google Maps</a:t>
            </a:r>
          </a:p>
          <a:p>
            <a:r>
              <a:rPr lang="en-GB" sz="16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Google Cloud Messaging</a:t>
            </a:r>
          </a:p>
          <a:p>
            <a:r>
              <a:rPr lang="en-GB" sz="1600" spc="-30" dirty="0">
                <a:solidFill>
                  <a:srgbClr val="7AC700"/>
                </a:solidFill>
                <a:latin typeface="Nokia Pure Headline Light" panose="020B0304040602060303" pitchFamily="34" charset="-18"/>
                <a:cs typeface="Nokia Pure Headline Light"/>
              </a:rPr>
              <a:t>Google</a:t>
            </a:r>
            <a:r>
              <a:rPr lang="en-GB" sz="16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cs typeface="Nokia Pure Headline Light"/>
              </a:rPr>
              <a:t>+</a:t>
            </a:r>
            <a:endParaRPr lang="en-GB" sz="1600" spc="-30" dirty="0">
              <a:solidFill>
                <a:srgbClr val="7AC700"/>
              </a:solidFill>
              <a:latin typeface="Nokia Pure Headline Light" panose="020B0304040602060303" pitchFamily="34" charset="-18"/>
              <a:cs typeface="Nokia Pure Headline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47588" y="2609927"/>
            <a:ext cx="2594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Nokia In-App Payment</a:t>
            </a:r>
          </a:p>
          <a:p>
            <a:r>
              <a:rPr lang="en-GB" sz="16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HERE Maps</a:t>
            </a:r>
          </a:p>
          <a:p>
            <a:r>
              <a:rPr lang="en-GB" sz="16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Nokia Notifications</a:t>
            </a:r>
            <a:endParaRPr lang="en-GB" sz="1600" spc="-30" dirty="0">
              <a:solidFill>
                <a:srgbClr val="7AC700"/>
              </a:solidFill>
              <a:latin typeface="Nokia Pure Headline Light" panose="020B0304040602060303" pitchFamily="34" charset="-18"/>
              <a:ea typeface="+mj-ea"/>
              <a:cs typeface="Nokia Pure Headline Light"/>
            </a:endParaRPr>
          </a:p>
        </p:txBody>
      </p:sp>
    </p:spTree>
    <p:extLst>
      <p:ext uri="{BB962C8B-B14F-4D97-AF65-F5344CB8AC3E}">
        <p14:creationId xmlns:p14="http://schemas.microsoft.com/office/powerpoint/2010/main" val="400041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28604"/>
            <a:ext cx="8636000" cy="755649"/>
          </a:xfrm>
        </p:spPr>
        <p:txBody>
          <a:bodyPr/>
          <a:lstStyle/>
          <a:p>
            <a:r>
              <a:rPr lang="en-GB" dirty="0" smtClean="0">
                <a:latin typeface="Nokia Pure Headline Extra Bold" panose="020B0904040602060303" pitchFamily="34" charset="0"/>
              </a:rPr>
              <a:t>Nokia</a:t>
            </a:r>
            <a:r>
              <a:rPr lang="en-GB" dirty="0" smtClean="0"/>
              <a:t> </a:t>
            </a:r>
            <a:r>
              <a:rPr lang="en-GB" dirty="0" smtClean="0">
                <a:latin typeface="Nokia Pure Headline Light" panose="020B0304040602060303" pitchFamily="34" charset="-18"/>
              </a:rPr>
              <a:t>X </a:t>
            </a:r>
            <a:r>
              <a:rPr lang="en-GB" dirty="0" smtClean="0"/>
              <a:t>APIs</a:t>
            </a:r>
            <a:endParaRPr lang="en-GB" dirty="0">
              <a:latin typeface="Nokia Pure Headline Light" panose="020B0304040602060303" pitchFamily="34" charset="-18"/>
            </a:endParaRPr>
          </a:p>
        </p:txBody>
      </p:sp>
      <p:pic>
        <p:nvPicPr>
          <p:cNvPr id="2050" name="Picture 2" descr="C:\Users\parfjano\Desktop\ma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1" y="1393472"/>
            <a:ext cx="1886407" cy="188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rfjano\Desktop\n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85" y="1393472"/>
            <a:ext cx="1886407" cy="188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arfjano\Desktop\ni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10" y="1393472"/>
            <a:ext cx="1886407" cy="188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0718" y="1070577"/>
            <a:ext cx="980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pc="-30" dirty="0" smtClean="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rPr>
              <a:t>HERE Maps</a:t>
            </a:r>
            <a:endParaRPr lang="en-GB" sz="1400" b="1" spc="-30" dirty="0">
              <a:solidFill>
                <a:srgbClr val="7AC700"/>
              </a:solidFill>
              <a:latin typeface="Nokia Pure Headline Light"/>
              <a:ea typeface="+mj-ea"/>
              <a:cs typeface="Nokia Pure Headline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5330" y="1070577"/>
            <a:ext cx="1507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pc="-30" dirty="0" smtClean="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rPr>
              <a:t>Nokia Notifications</a:t>
            </a:r>
            <a:endParaRPr lang="en-GB" sz="1400" b="1" spc="-30" dirty="0">
              <a:solidFill>
                <a:srgbClr val="7AC700"/>
              </a:solidFill>
              <a:latin typeface="Nokia Pure Headline Light"/>
              <a:ea typeface="+mj-ea"/>
              <a:cs typeface="Nokia Pure Headline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6364" y="1070577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pc="-30" dirty="0" smtClean="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rPr>
              <a:t>Nokia In-App Payment</a:t>
            </a:r>
            <a:endParaRPr lang="en-GB" sz="1400" b="1" spc="-30" dirty="0">
              <a:solidFill>
                <a:srgbClr val="7AC700"/>
              </a:solidFill>
              <a:latin typeface="Nokia Pure Headline Light"/>
              <a:ea typeface="+mj-ea"/>
              <a:cs typeface="Nokia Pure Headline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5302" y="3309255"/>
            <a:ext cx="1986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spc="-30" dirty="0" smtClean="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rPr>
              <a:t>HERE maps provides complete offline experiences like no other maps service.</a:t>
            </a:r>
            <a:endParaRPr lang="en-GB" sz="1400" spc="-30" dirty="0">
              <a:solidFill>
                <a:srgbClr val="7AC700"/>
              </a:solidFill>
              <a:latin typeface="Nokia Pure Headline Light"/>
              <a:ea typeface="+mj-ea"/>
              <a:cs typeface="Nokia Pure Headline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8746" y="3309255"/>
            <a:ext cx="2031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spc="-30" dirty="0" smtClean="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rPr>
              <a:t>Simple yet powerful notifications service.</a:t>
            </a:r>
            <a:endParaRPr lang="en-GB" sz="1400" spc="-30" dirty="0">
              <a:solidFill>
                <a:srgbClr val="7AC700"/>
              </a:solidFill>
              <a:latin typeface="Nokia Pure Headline Light"/>
              <a:ea typeface="+mj-ea"/>
              <a:cs typeface="Nokia Pure Headline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9966" y="3309255"/>
            <a:ext cx="2025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spc="-30" dirty="0" smtClean="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rPr>
              <a:t>World’s largest operator billing network.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spc="-30" dirty="0">
              <a:solidFill>
                <a:srgbClr val="7AC700"/>
              </a:solidFill>
              <a:latin typeface="Nokia Pure Headline Light"/>
              <a:ea typeface="+mj-ea"/>
              <a:cs typeface="Nokia Pure Headline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517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28604"/>
            <a:ext cx="8636000" cy="755649"/>
          </a:xfrm>
        </p:spPr>
        <p:txBody>
          <a:bodyPr/>
          <a:lstStyle/>
          <a:p>
            <a:r>
              <a:rPr lang="en-GB" dirty="0" smtClean="0">
                <a:latin typeface="Nokia Pure Headline Extra Bold" panose="020B0904040602060303" pitchFamily="34" charset="0"/>
              </a:rPr>
              <a:t>Nokia</a:t>
            </a:r>
            <a:r>
              <a:rPr lang="en-GB" dirty="0" smtClean="0"/>
              <a:t> </a:t>
            </a:r>
            <a:r>
              <a:rPr lang="en-GB" dirty="0" smtClean="0">
                <a:latin typeface="Nokia Pure Headline Light" panose="020B0304040602060303" pitchFamily="34" charset="-18"/>
              </a:rPr>
              <a:t>X </a:t>
            </a:r>
            <a:r>
              <a:rPr lang="en-GB" dirty="0" smtClean="0"/>
              <a:t>100 000+ Android applications tested</a:t>
            </a:r>
            <a:endParaRPr lang="en-GB" dirty="0">
              <a:latin typeface="Nokia Pure Headline Light" panose="020B0304040602060303" pitchFamily="34" charset="-1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6" y="1415688"/>
            <a:ext cx="8310492" cy="1662098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40116" y="1996263"/>
            <a:ext cx="5951587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spc="-3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defRPr>
            </a:lvl1pPr>
          </a:lstStyle>
          <a:p>
            <a:pPr algn="ctr"/>
            <a:r>
              <a:rPr lang="en-GB" sz="2400" dirty="0" smtClean="0">
                <a:solidFill>
                  <a:schemeClr val="bg1"/>
                </a:solidFill>
                <a:latin typeface="Nokia Pure Headline Extra Bold" panose="020B0904040602060303" pitchFamily="34" charset="0"/>
              </a:rPr>
              <a:t>75% </a:t>
            </a:r>
            <a:r>
              <a:rPr lang="en-GB" sz="2400" dirty="0" smtClean="0">
                <a:solidFill>
                  <a:schemeClr val="bg1"/>
                </a:solidFill>
                <a:latin typeface="Nokia Pure Headline Light" panose="020B0304040602060303" pitchFamily="34" charset="-18"/>
              </a:rPr>
              <a:t>Android applications work unmodified</a:t>
            </a:r>
            <a:endParaRPr lang="en-GB" sz="1800" dirty="0">
              <a:solidFill>
                <a:schemeClr val="bg1"/>
              </a:solidFill>
              <a:latin typeface="Nokia Pure Headline Light" panose="020B0304040602060303" pitchFamily="34" charset="-1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061883" y="1900820"/>
            <a:ext cx="2975794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spc="-3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defRPr>
            </a:lvl1pPr>
          </a:lstStyle>
          <a:p>
            <a:pPr algn="ctr"/>
            <a:r>
              <a:rPr lang="en-GB" sz="1800" dirty="0" smtClean="0">
                <a:solidFill>
                  <a:schemeClr val="bg1"/>
                </a:solidFill>
                <a:latin typeface="Nokia Pure Headline Extra Bold" panose="020B0904040602060303" pitchFamily="34" charset="0"/>
              </a:rPr>
              <a:t>25% </a:t>
            </a:r>
            <a:r>
              <a:rPr lang="en-GB" sz="1800" dirty="0" smtClean="0">
                <a:solidFill>
                  <a:schemeClr val="bg1"/>
                </a:solidFill>
                <a:latin typeface="Nokia Pure Headline Light" panose="020B0304040602060303" pitchFamily="34" charset="-18"/>
              </a:rPr>
              <a:t>require </a:t>
            </a:r>
          </a:p>
          <a:p>
            <a:pPr algn="ctr"/>
            <a:r>
              <a:rPr lang="en-GB" sz="1800" dirty="0" smtClean="0">
                <a:solidFill>
                  <a:schemeClr val="bg1"/>
                </a:solidFill>
                <a:latin typeface="Nokia Pure Headline Light" panose="020B0304040602060303" pitchFamily="34" charset="-18"/>
              </a:rPr>
              <a:t>small changes</a:t>
            </a:r>
            <a:endParaRPr lang="en-GB" sz="1400" dirty="0">
              <a:solidFill>
                <a:schemeClr val="bg1"/>
              </a:solidFill>
              <a:latin typeface="Nokia Pure Headline Light" panose="020B0304040602060303" pitchFamily="34" charset="-1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9665" y="2744382"/>
            <a:ext cx="4114800" cy="762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80975" marR="0" indent="-180975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120"/>
              </a:spcAft>
              <a:buClrTx/>
              <a:buSzTx/>
              <a:buFont typeface="Arial" pitchFamily="34" charset="0"/>
              <a:buNone/>
              <a:tabLst/>
            </a:pPr>
            <a:r>
              <a:rPr lang="en-GB" sz="2000" spc="-30" dirty="0" smtClean="0">
                <a:solidFill>
                  <a:srgbClr val="7AC700"/>
                </a:solidFill>
                <a:latin typeface="Nokia Pure Headline Extra Bold" panose="020B0904040602060303" pitchFamily="34" charset="0"/>
              </a:rPr>
              <a:t>Nokia</a:t>
            </a:r>
            <a:r>
              <a:rPr lang="en-GB" sz="20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</a:rPr>
              <a:t> X service APIs</a:t>
            </a:r>
          </a:p>
          <a:p>
            <a:pPr marL="180975" marR="0" indent="-180975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120"/>
              </a:spcAft>
              <a:buClrTx/>
              <a:buSzTx/>
              <a:buFont typeface="Arial" pitchFamily="34" charset="0"/>
              <a:buNone/>
              <a:tabLst/>
            </a:pPr>
            <a:r>
              <a:rPr lang="en-GB" sz="16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</a:rPr>
              <a:t>Nokia In-App Payment</a:t>
            </a:r>
          </a:p>
          <a:p>
            <a:pPr marL="180975" marR="0" indent="-180975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120"/>
              </a:spcAft>
              <a:buClrTx/>
              <a:buSzTx/>
              <a:buFont typeface="Arial" pitchFamily="34" charset="0"/>
              <a:buNone/>
              <a:tabLst/>
            </a:pPr>
            <a:r>
              <a:rPr lang="en-GB" sz="16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</a:rPr>
              <a:t>HERE Maps</a:t>
            </a:r>
          </a:p>
          <a:p>
            <a:pPr marL="180975" marR="0" indent="-180975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120"/>
              </a:spcAft>
              <a:buClrTx/>
              <a:buSzTx/>
              <a:buFont typeface="Arial" pitchFamily="34" charset="0"/>
              <a:buNone/>
              <a:tabLst/>
            </a:pPr>
            <a:r>
              <a:rPr lang="en-GB" sz="16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</a:rPr>
              <a:t>Nokia Notifications</a:t>
            </a:r>
          </a:p>
          <a:p>
            <a:pPr marL="180975" marR="0" indent="-180975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120"/>
              </a:spcAft>
              <a:buClrTx/>
              <a:buSzTx/>
              <a:buFont typeface="Arial" pitchFamily="34" charset="0"/>
              <a:buNone/>
              <a:tabLst/>
            </a:pPr>
            <a:r>
              <a:rPr lang="en-GB" sz="16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</a:rPr>
              <a:t>(replace Google APIs)</a:t>
            </a:r>
            <a:endParaRPr lang="en-GB" sz="1600" spc="-30" dirty="0">
              <a:solidFill>
                <a:srgbClr val="7AC700"/>
              </a:solidFill>
              <a:latin typeface="Nokia Pure Headline Light" panose="020B0304040602060303" pitchFamily="34" charset="-1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4865" y="2744382"/>
            <a:ext cx="4114800" cy="4572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120"/>
              </a:spcAft>
              <a:buClrTx/>
              <a:buSzTx/>
              <a:buFont typeface="Arial" pitchFamily="34" charset="0"/>
              <a:buNone/>
              <a:tabLst/>
            </a:pPr>
            <a:r>
              <a:rPr lang="en-GB" sz="20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</a:rPr>
              <a:t>Application ready to publish in </a:t>
            </a:r>
            <a:r>
              <a:rPr lang="en-GB" sz="2000" spc="-30" dirty="0">
                <a:solidFill>
                  <a:srgbClr val="7AC700"/>
                </a:solidFill>
                <a:latin typeface="Nokia Pure Headline Light" panose="020B0304040602060303" pitchFamily="34" charset="-18"/>
              </a:rPr>
              <a:t>Nokia Store</a:t>
            </a:r>
            <a:r>
              <a:rPr lang="en-GB" sz="20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</a:rPr>
              <a:t>.</a:t>
            </a:r>
          </a:p>
          <a:p>
            <a: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120"/>
              </a:spcAft>
              <a:buClrTx/>
              <a:buSzTx/>
              <a:buFont typeface="Arial" pitchFamily="34" charset="0"/>
              <a:buNone/>
              <a:tabLst/>
            </a:pPr>
            <a:r>
              <a:rPr lang="en-GB" sz="20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</a:rPr>
              <a:t>No porting, no coding just publish!</a:t>
            </a:r>
          </a:p>
        </p:txBody>
      </p:sp>
    </p:spTree>
    <p:extLst>
      <p:ext uri="{BB962C8B-B14F-4D97-AF65-F5344CB8AC3E}">
        <p14:creationId xmlns:p14="http://schemas.microsoft.com/office/powerpoint/2010/main" val="15440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58070" y="871432"/>
            <a:ext cx="4831626" cy="4831626"/>
            <a:chOff x="2258070" y="871432"/>
            <a:chExt cx="4831626" cy="4831626"/>
          </a:xfrm>
        </p:grpSpPr>
        <p:grpSp>
          <p:nvGrpSpPr>
            <p:cNvPr id="15" name="Group 14"/>
            <p:cNvGrpSpPr/>
            <p:nvPr/>
          </p:nvGrpSpPr>
          <p:grpSpPr>
            <a:xfrm>
              <a:off x="2258070" y="871432"/>
              <a:ext cx="4831626" cy="4831626"/>
              <a:chOff x="2002013" y="909705"/>
              <a:chExt cx="4831626" cy="4831626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2013" y="909705"/>
                <a:ext cx="4831626" cy="48316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2541181" y="1808866"/>
                <a:ext cx="375329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spc="-30" dirty="0" smtClean="0">
                    <a:solidFill>
                      <a:schemeClr val="bg1"/>
                    </a:solidFill>
                    <a:latin typeface="Nokia Pure Headline Extra Bold" panose="020B0904040602060303" pitchFamily="34" charset="0"/>
                    <a:ea typeface="+mj-ea"/>
                    <a:cs typeface="Nokia Pure Headline Light"/>
                  </a:rPr>
                  <a:t>Nokia </a:t>
                </a:r>
                <a:r>
                  <a:rPr lang="en-GB" sz="2400" spc="-30" dirty="0" smtClean="0">
                    <a:solidFill>
                      <a:schemeClr val="bg1"/>
                    </a:solidFill>
                    <a:latin typeface="Nokia Pure Headline Light" panose="020B0304040602060303" pitchFamily="34" charset="-18"/>
                    <a:ea typeface="+mj-ea"/>
                    <a:cs typeface="Nokia Pure Headline Light"/>
                  </a:rPr>
                  <a:t>X analyser developer.nokia.com</a:t>
                </a:r>
                <a:endParaRPr lang="en-GB" sz="2400" spc="-30" dirty="0">
                  <a:solidFill>
                    <a:schemeClr val="bg1"/>
                  </a:solidFill>
                  <a:latin typeface="Nokia Pure Headline Light" panose="020B0304040602060303" pitchFamily="34" charset="-18"/>
                  <a:ea typeface="+mj-ea"/>
                  <a:cs typeface="Nokia Pure Headline Light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258070" y="871432"/>
              <a:ext cx="4831626" cy="4831626"/>
              <a:chOff x="-6179849" y="976514"/>
              <a:chExt cx="4831626" cy="4831626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179849" y="976514"/>
                <a:ext cx="4831626" cy="48316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-5683211" y="3921365"/>
                <a:ext cx="143539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600" spc="-30" dirty="0" smtClean="0">
                    <a:solidFill>
                      <a:schemeClr val="bg1"/>
                    </a:solidFill>
                    <a:latin typeface="Nokia Pure Headline Light" panose="020B0304040602060303" pitchFamily="34" charset="-18"/>
                    <a:ea typeface="+mj-ea"/>
                    <a:cs typeface="Nokia Pure Headline Light"/>
                  </a:rPr>
                  <a:t>Submit .apk to </a:t>
                </a:r>
              </a:p>
              <a:p>
                <a:pPr algn="ctr"/>
                <a:r>
                  <a:rPr lang="en-GB" sz="1600" spc="-30" dirty="0" smtClean="0">
                    <a:solidFill>
                      <a:schemeClr val="bg1"/>
                    </a:solidFill>
                    <a:latin typeface="Nokia Pure Headline Light" panose="020B0304040602060303" pitchFamily="34" charset="-18"/>
                    <a:ea typeface="+mj-ea"/>
                    <a:cs typeface="Nokia Pure Headline Light"/>
                  </a:rPr>
                  <a:t>Nokia Store</a:t>
                </a:r>
                <a:endParaRPr lang="en-GB" sz="1600" spc="-30" dirty="0">
                  <a:solidFill>
                    <a:schemeClr val="bg1"/>
                  </a:solidFill>
                  <a:latin typeface="Nokia Pure Headline Light" panose="020B0304040602060303" pitchFamily="34" charset="-18"/>
                  <a:ea typeface="+mj-ea"/>
                  <a:cs typeface="Nokia Pure Headline Light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-5651312" y="3135078"/>
                <a:ext cx="117283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spc="-80" dirty="0" smtClean="0">
                    <a:latin typeface="Nokia Pure Text"/>
                    <a:cs typeface="Nokia Pure Text"/>
                  </a:rPr>
                  <a:t>75% </a:t>
                </a:r>
                <a:r>
                  <a:rPr lang="en-GB" sz="1600" spc="-80" dirty="0" smtClean="0">
                    <a:latin typeface="Nokia Pure Headline Light" panose="020B0304040602060303" pitchFamily="34" charset="-18"/>
                    <a:cs typeface="Nokia Pure Text"/>
                  </a:rPr>
                  <a:t>work </a:t>
                </a:r>
              </a:p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spc="-80" dirty="0" smtClean="0">
                    <a:latin typeface="Nokia Pure Headline Light" panose="020B0304040602060303" pitchFamily="34" charset="-18"/>
                    <a:cs typeface="Nokia Pure Text"/>
                  </a:rPr>
                  <a:t>unmodified</a:t>
                </a:r>
                <a:endParaRPr lang="en-GB" sz="1600" spc="-80" dirty="0">
                  <a:latin typeface="Nokia Pure Headline Light" panose="020B0304040602060303" pitchFamily="34" charset="-18"/>
                  <a:cs typeface="Nokia Pure Text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258070" y="871432"/>
              <a:ext cx="4831626" cy="4831626"/>
              <a:chOff x="9003412" y="171139"/>
              <a:chExt cx="4831626" cy="4831626"/>
            </a:xfrm>
          </p:grpSpPr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3412" y="171139"/>
                <a:ext cx="4831626" cy="48316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11877059" y="3020671"/>
                <a:ext cx="1503875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spc="-30" dirty="0" smtClean="0">
                    <a:solidFill>
                      <a:schemeClr val="bg1"/>
                    </a:solidFill>
                    <a:latin typeface="Nokia Pure Headline Light" panose="020B0304040602060303" pitchFamily="34" charset="-18"/>
                    <a:ea typeface="+mj-ea"/>
                    <a:cs typeface="Nokia Pure Headline Light"/>
                  </a:rPr>
                  <a:t>Port using </a:t>
                </a:r>
              </a:p>
              <a:p>
                <a:pPr algn="ctr"/>
                <a:r>
                  <a:rPr lang="en-GB" sz="1400" spc="-30" dirty="0" smtClean="0">
                    <a:solidFill>
                      <a:schemeClr val="bg1"/>
                    </a:solidFill>
                    <a:latin typeface="Nokia Pure Headline Light" panose="020B0304040602060303" pitchFamily="34" charset="-18"/>
                    <a:ea typeface="+mj-ea"/>
                    <a:cs typeface="Nokia Pure Headline Light"/>
                  </a:rPr>
                  <a:t>Nokia X </a:t>
                </a:r>
              </a:p>
              <a:p>
                <a:pPr algn="ctr"/>
                <a:r>
                  <a:rPr lang="en-GB" sz="1400" spc="-30" dirty="0" smtClean="0">
                    <a:solidFill>
                      <a:schemeClr val="bg1"/>
                    </a:solidFill>
                    <a:latin typeface="Nokia Pure Headline Light" panose="020B0304040602060303" pitchFamily="34" charset="-18"/>
                    <a:ea typeface="+mj-ea"/>
                    <a:cs typeface="Nokia Pure Headline Light"/>
                  </a:rPr>
                  <a:t>Services SDK</a:t>
                </a:r>
                <a:endParaRPr lang="en-GB" sz="1400" spc="-30" dirty="0">
                  <a:solidFill>
                    <a:schemeClr val="bg1"/>
                  </a:solidFill>
                  <a:latin typeface="Nokia Pure Headline Light" panose="020B0304040602060303" pitchFamily="34" charset="-18"/>
                  <a:ea typeface="+mj-ea"/>
                  <a:cs typeface="Nokia Pure Headline Light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2074307" y="2347729"/>
                <a:ext cx="141058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spc="-80" dirty="0" smtClean="0">
                    <a:latin typeface="Nokia Pure Text"/>
                    <a:cs typeface="Nokia Pure Text"/>
                  </a:rPr>
                  <a:t>25% </a:t>
                </a:r>
                <a:r>
                  <a:rPr lang="en-GB" sz="1600" spc="-80" dirty="0" smtClean="0">
                    <a:latin typeface="Nokia Pure Headline Light" panose="020B0304040602060303" pitchFamily="34" charset="-18"/>
                    <a:cs typeface="Nokia Pure Text"/>
                  </a:rPr>
                  <a:t>need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spc="-80" dirty="0" smtClean="0">
                    <a:latin typeface="Nokia Pure Headline Light" panose="020B0304040602060303" pitchFamily="34" charset="-18"/>
                    <a:cs typeface="Nokia Pure Text"/>
                  </a:rPr>
                  <a:t>a little retouch</a:t>
                </a:r>
                <a:endParaRPr lang="en-GB" sz="1600" spc="-80" dirty="0">
                  <a:latin typeface="Nokia Pure Headline Light" panose="020B0304040602060303" pitchFamily="34" charset="-18"/>
                  <a:cs typeface="Nokia Pure Text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0848311" y="3494706"/>
                <a:ext cx="117283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spc="-80" dirty="0" smtClean="0">
                    <a:latin typeface="Nokia Pure Headline Light" panose="020B0304040602060303" pitchFamily="34" charset="-18"/>
                    <a:cs typeface="Nokia Pure Text"/>
                  </a:rPr>
                  <a:t>Up to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spc="-80" dirty="0" smtClean="0">
                    <a:latin typeface="Nokia Pure Text"/>
                    <a:cs typeface="Nokia Pure Text"/>
                  </a:rPr>
                  <a:t>8h</a:t>
                </a:r>
                <a:r>
                  <a:rPr lang="en-GB" sz="1600" spc="-80" dirty="0" smtClean="0">
                    <a:latin typeface="Nokia Pure Headline Light" panose="020B0304040602060303" pitchFamily="34" charset="-18"/>
                    <a:cs typeface="Nokia Pure Text"/>
                  </a:rPr>
                  <a:t> porting*</a:t>
                </a:r>
                <a:endParaRPr lang="en-GB" sz="1600" spc="-80" dirty="0">
                  <a:latin typeface="Nokia Pure Headline Light" panose="020B0304040602060303" pitchFamily="34" charset="-18"/>
                  <a:cs typeface="Nokia Pure Tex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28604"/>
            <a:ext cx="8636000" cy="755649"/>
          </a:xfrm>
        </p:spPr>
        <p:txBody>
          <a:bodyPr/>
          <a:lstStyle/>
          <a:p>
            <a:r>
              <a:rPr lang="en-GB" dirty="0" smtClean="0">
                <a:latin typeface="Nokia Pure Headline Extra Bold" panose="020B0904040602060303" pitchFamily="34" charset="0"/>
              </a:rPr>
              <a:t>Nokia</a:t>
            </a:r>
            <a:r>
              <a:rPr lang="en-GB" dirty="0" smtClean="0"/>
              <a:t> </a:t>
            </a:r>
            <a:r>
              <a:rPr lang="en-GB" dirty="0" smtClean="0">
                <a:latin typeface="Nokia Pure Headline Light" panose="020B0304040602060303" pitchFamily="34" charset="-18"/>
              </a:rPr>
              <a:t>X C</a:t>
            </a:r>
            <a:r>
              <a:rPr lang="en-GB" dirty="0" smtClean="0"/>
              <a:t>ompatibility</a:t>
            </a:r>
            <a:r>
              <a:rPr lang="en-GB" dirty="0"/>
              <a:t> </a:t>
            </a:r>
            <a:r>
              <a:rPr lang="en-GB" dirty="0" smtClean="0"/>
              <a:t>– it’s a no brainer</a:t>
            </a:r>
            <a:endParaRPr lang="en-GB" dirty="0">
              <a:latin typeface="Nokia Pure Headline Light" panose="020B0304040602060303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56794"/>
            <a:ext cx="8636000" cy="770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Nokia testing has shown that about </a:t>
            </a:r>
            <a:r>
              <a:rPr lang="en-GB" dirty="0" smtClean="0">
                <a:latin typeface="Nokia Pure Headline Extra Bold" panose="020B0904040602060303" pitchFamily="34" charset="0"/>
              </a:rPr>
              <a:t>75% </a:t>
            </a:r>
            <a:r>
              <a:rPr lang="en-GB" dirty="0" smtClean="0"/>
              <a:t>of Android apps will run properly without any modifications.</a:t>
            </a:r>
          </a:p>
          <a:p>
            <a:pPr marL="0" indent="0">
              <a:buNone/>
            </a:pPr>
            <a:r>
              <a:rPr lang="en-GB" dirty="0" smtClean="0"/>
              <a:t>Plus we give you easy to use online and offline tools to check your applications within seconds. 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70727" y="4875093"/>
            <a:ext cx="7273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*For most apps, depending on application complexity and number of used APIs that need porting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539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879600"/>
            <a:ext cx="8636000" cy="812800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>
                <a:latin typeface="Nokia Pure Headline Extra Bold" panose="020B0904040602060303" pitchFamily="34" charset="0"/>
              </a:rPr>
              <a:t>Games on Nokia 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28604"/>
            <a:ext cx="8636000" cy="755649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Nokia Pure Headline Extra Bold" panose="020B0904040602060303" pitchFamily="34" charset="0"/>
              </a:rPr>
              <a:t>Nokia</a:t>
            </a:r>
            <a:r>
              <a:rPr lang="en-GB" dirty="0" smtClean="0"/>
              <a:t> </a:t>
            </a:r>
            <a:r>
              <a:rPr lang="en-GB" dirty="0" smtClean="0">
                <a:latin typeface="Nokia Pure Headline Light" panose="020B0304040602060303" pitchFamily="34" charset="-18"/>
              </a:rPr>
              <a:t>X Game frameworks</a:t>
            </a:r>
            <a:endParaRPr lang="en-GB" dirty="0">
              <a:latin typeface="Nokia Pure Headline Light" panose="020B0304040602060303" pitchFamily="34" charset="-1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15" y="3502757"/>
            <a:ext cx="900000" cy="9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348" y="3403891"/>
            <a:ext cx="833205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01" y="3412757"/>
            <a:ext cx="1271175" cy="108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66" y="3592757"/>
            <a:ext cx="599064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1" y="3567783"/>
            <a:ext cx="1930050" cy="72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88" y="3567783"/>
            <a:ext cx="755866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6013" y="4467783"/>
            <a:ext cx="338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…and more…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8661" y="904352"/>
            <a:ext cx="83536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7AC700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Headline ME" panose="020B0504040602060303" pitchFamily="34" charset="-79"/>
              </a:rPr>
              <a:t>If it works on AOSP, it will work on Nokia X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7AC700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Headline ME" panose="020B0504040602060303" pitchFamily="34" charset="-79"/>
              </a:rPr>
              <a:t>OpenIAB</a:t>
            </a:r>
            <a:r>
              <a:rPr lang="en-US" sz="2800" dirty="0" smtClean="0">
                <a:solidFill>
                  <a:srgbClr val="7AC700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Headline ME" panose="020B0504040602060303" pitchFamily="34" charset="-79"/>
              </a:rPr>
              <a:t> plug-in for Unity with Nokia In-App Payment integration already available!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7AC700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Headline ME" panose="020B0504040602060303" pitchFamily="34" charset="-79"/>
              </a:rPr>
              <a:t>Implementing Nokia X API support to plug-ins is easy</a:t>
            </a:r>
            <a:endParaRPr lang="en-US" sz="2800" dirty="0">
              <a:solidFill>
                <a:srgbClr val="7AC700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Headline ME" panose="020B050404060206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132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28604"/>
            <a:ext cx="8636000" cy="755649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Nokia Pure Headline Extra Bold" panose="020B0904040602060303" pitchFamily="34" charset="0"/>
              </a:rPr>
              <a:t>Nokia</a:t>
            </a:r>
            <a:r>
              <a:rPr lang="en-GB" dirty="0" smtClean="0"/>
              <a:t> </a:t>
            </a:r>
            <a:r>
              <a:rPr lang="en-GB" dirty="0" smtClean="0">
                <a:latin typeface="Nokia Pure Headline Light" panose="020B0304040602060303" pitchFamily="34" charset="-18"/>
              </a:rPr>
              <a:t>X Game services</a:t>
            </a:r>
            <a:endParaRPr lang="en-GB" dirty="0">
              <a:latin typeface="Nokia Pure Headline Light" panose="020B0304040602060303" pitchFamily="34" charset="-1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00" y="0"/>
            <a:ext cx="7560000" cy="37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50" y="3140649"/>
            <a:ext cx="1080000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34" y="1842126"/>
            <a:ext cx="1880816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48206"/>
            <a:ext cx="2234182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383" y="2042990"/>
            <a:ext cx="1080000" cy="1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1850" y="4498198"/>
            <a:ext cx="360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…and many 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0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28604"/>
            <a:ext cx="8636000" cy="755649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Nokia Pure Headline Extra Bold" panose="020B0904040602060303" pitchFamily="34" charset="0"/>
              </a:rPr>
              <a:t>Nokia</a:t>
            </a:r>
            <a:r>
              <a:rPr lang="en-GB" dirty="0" smtClean="0"/>
              <a:t> </a:t>
            </a:r>
            <a:r>
              <a:rPr lang="en-GB" dirty="0" smtClean="0">
                <a:latin typeface="Nokia Pure Headline Light" panose="020B0304040602060303" pitchFamily="34" charset="-18"/>
              </a:rPr>
              <a:t>X Ads</a:t>
            </a:r>
            <a:endParaRPr lang="en-GB" dirty="0">
              <a:latin typeface="Nokia Pure Headline Light" panose="020B0304040602060303" pitchFamily="34" charset="-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235" y="1056616"/>
            <a:ext cx="8170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7AC700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</a:rPr>
              <a:t>Use of 3</a:t>
            </a:r>
            <a:r>
              <a:rPr lang="en-US" sz="2800" baseline="30000" dirty="0" smtClean="0">
                <a:solidFill>
                  <a:srgbClr val="7AC700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</a:rPr>
              <a:t>rd</a:t>
            </a:r>
            <a:r>
              <a:rPr lang="en-US" sz="2800" dirty="0" smtClean="0">
                <a:solidFill>
                  <a:srgbClr val="7AC700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</a:rPr>
              <a:t> party ad frameworks perfectly OK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7AC700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</a:rPr>
              <a:t>Google </a:t>
            </a:r>
            <a:r>
              <a:rPr lang="en-US" sz="2800" dirty="0" err="1" smtClean="0">
                <a:solidFill>
                  <a:srgbClr val="7AC700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</a:rPr>
              <a:t>AdMob</a:t>
            </a:r>
            <a:r>
              <a:rPr lang="en-US" sz="2800" dirty="0" smtClean="0">
                <a:solidFill>
                  <a:srgbClr val="7AC700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</a:rPr>
              <a:t> works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7AC700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</a:rPr>
              <a:t>Does the framework provide relevant content?</a:t>
            </a:r>
            <a:endParaRPr lang="en-US" sz="2800" dirty="0">
              <a:solidFill>
                <a:srgbClr val="7AC700"/>
              </a:solidFill>
              <a:latin typeface="Nokia Pure Text Light" panose="020B0304040602060303" pitchFamily="34" charset="0"/>
              <a:ea typeface="Nokia Pure Text Light" panose="020B030404060206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93537"/>
            <a:ext cx="8813800" cy="1781782"/>
          </a:xfrm>
        </p:spPr>
        <p:txBody>
          <a:bodyPr>
            <a:no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Nokia Pure Headline Extra Bold" panose="020B0904040602060303" pitchFamily="34" charset="0"/>
              </a:rPr>
              <a:t>Nokia </a:t>
            </a:r>
            <a:r>
              <a:rPr lang="en-GB" sz="6000" dirty="0" smtClean="0">
                <a:solidFill>
                  <a:schemeClr val="bg1"/>
                </a:solidFill>
                <a:latin typeface="Nokia Pure Headline Light" panose="020B0304040602060303" pitchFamily="34" charset="-18"/>
              </a:rPr>
              <a:t>X Summary </a:t>
            </a:r>
            <a:br>
              <a:rPr lang="en-GB" sz="6000" dirty="0" smtClean="0">
                <a:solidFill>
                  <a:schemeClr val="bg1"/>
                </a:solidFill>
                <a:latin typeface="Nokia Pure Headline Light" panose="020B0304040602060303" pitchFamily="34" charset="-18"/>
              </a:rPr>
            </a:br>
            <a:r>
              <a:rPr lang="en-GB" sz="2800" dirty="0" smtClean="0">
                <a:solidFill>
                  <a:schemeClr val="bg1"/>
                </a:solidFill>
                <a:latin typeface="Nokia Pure Headline Extra Bold" panose="020B0904040602060303" pitchFamily="34" charset="0"/>
              </a:rPr>
              <a:t>Nokia</a:t>
            </a:r>
            <a:r>
              <a:rPr lang="en-GB" sz="2800" dirty="0" smtClean="0">
                <a:solidFill>
                  <a:schemeClr val="bg1"/>
                </a:solidFill>
              </a:rPr>
              <a:t> X is Microsoft’s new platform with Android at its core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  <a:latin typeface="Nokia Pure Headline Extra Bold" panose="020B0904040602060303" pitchFamily="34" charset="0"/>
              </a:rPr>
              <a:t>Nokia</a:t>
            </a:r>
            <a:r>
              <a:rPr lang="en-GB" sz="2800" dirty="0" smtClean="0">
                <a:solidFill>
                  <a:schemeClr val="bg1"/>
                </a:solidFill>
              </a:rPr>
              <a:t> X porting is easy and fast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  <a:latin typeface="Nokia Pure Headline Extra Bold" panose="020B0904040602060303" pitchFamily="34" charset="0"/>
              </a:rPr>
              <a:t>Nokia</a:t>
            </a:r>
            <a:r>
              <a:rPr lang="en-GB" sz="2800" dirty="0" smtClean="0">
                <a:solidFill>
                  <a:schemeClr val="bg1"/>
                </a:solidFill>
              </a:rPr>
              <a:t> X opens new markets to your existing games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6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28604"/>
            <a:ext cx="8636000" cy="755649"/>
          </a:xfrm>
        </p:spPr>
        <p:txBody>
          <a:bodyPr/>
          <a:lstStyle/>
          <a:p>
            <a:r>
              <a:rPr lang="en-GB" dirty="0" smtClean="0">
                <a:latin typeface="Nokia Pure Headline Extra Bold" panose="020B0904040602060303" pitchFamily="34" charset="0"/>
              </a:rPr>
              <a:t>Nokia</a:t>
            </a:r>
            <a:r>
              <a:rPr lang="en-GB" dirty="0" smtClean="0"/>
              <a:t> </a:t>
            </a:r>
            <a:r>
              <a:rPr lang="en-GB" dirty="0" smtClean="0">
                <a:latin typeface="Nokia Pure Headline Light" panose="020B0304040602060303" pitchFamily="34" charset="-18"/>
              </a:rPr>
              <a:t>X from low-end to the future</a:t>
            </a:r>
            <a:endParaRPr lang="en-GB" dirty="0">
              <a:latin typeface="Nokia Pure Headline Light" panose="020B0304040602060303" pitchFamily="34" charset="-1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0662" y="955394"/>
            <a:ext cx="2294510" cy="3742927"/>
            <a:chOff x="759574" y="490323"/>
            <a:chExt cx="2595598" cy="4234077"/>
          </a:xfrm>
        </p:grpSpPr>
        <p:grpSp>
          <p:nvGrpSpPr>
            <p:cNvPr id="4" name="Group 3"/>
            <p:cNvGrpSpPr/>
            <p:nvPr/>
          </p:nvGrpSpPr>
          <p:grpSpPr>
            <a:xfrm>
              <a:off x="759574" y="490323"/>
              <a:ext cx="2595598" cy="2363275"/>
              <a:chOff x="749414" y="1194881"/>
              <a:chExt cx="2595598" cy="236327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0925" y="1194881"/>
                <a:ext cx="1364087" cy="236327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14" y="1420384"/>
                <a:ext cx="1002310" cy="191070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3441" y="1338900"/>
                <a:ext cx="1195933" cy="2099868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1028243" y="2936240"/>
              <a:ext cx="1788161" cy="1788160"/>
              <a:chOff x="1021681" y="2936240"/>
              <a:chExt cx="1788161" cy="178816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021681" y="2936240"/>
                <a:ext cx="1788161" cy="1788160"/>
              </a:xfrm>
              <a:prstGeom prst="ellipse">
                <a:avLst/>
              </a:prstGeom>
              <a:solidFill>
                <a:srgbClr val="66CC4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063836" y="3067915"/>
                <a:ext cx="1669204" cy="1130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prstClr val="white"/>
                    </a:solidFill>
                    <a:latin typeface="Nokia Pure Headline Extra Bold"/>
                    <a:cs typeface="Nokia Pure Headline Extra Bold"/>
                  </a:rPr>
                  <a:t>Nokia </a:t>
                </a:r>
                <a:r>
                  <a:rPr lang="en-US" sz="1200" dirty="0" smtClean="0">
                    <a:solidFill>
                      <a:prstClr val="white"/>
                    </a:solidFill>
                    <a:latin typeface="Nokia Pure Headline Light"/>
                    <a:cs typeface="Nokia Pure Headline Light"/>
                  </a:rPr>
                  <a:t>X</a:t>
                </a:r>
              </a:p>
              <a:p>
                <a:pPr algn="ctr">
                  <a:lnSpc>
                    <a:spcPct val="80000"/>
                  </a:lnSpc>
                </a:pPr>
                <a:endParaRPr lang="en-US" sz="1200" dirty="0" smtClean="0">
                  <a:solidFill>
                    <a:prstClr val="white"/>
                  </a:solidFill>
                  <a:latin typeface="Nokia Pure Headline Light"/>
                  <a:cs typeface="Nokia Pure Headline Light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Nokia Pure Text Light"/>
                    <a:cs typeface="Nokia Pure Text Light"/>
                  </a:rPr>
                  <a:t>Access to the world of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rgbClr val="1F870C"/>
                    </a:solidFill>
                    <a:latin typeface="Nokia Pure Text Light"/>
                    <a:cs typeface="Nokia Pure Text Light"/>
                  </a:rPr>
                  <a:t> </a:t>
                </a:r>
                <a:r>
                  <a:rPr lang="en-US" sz="1400" dirty="0" smtClean="0">
                    <a:solidFill>
                      <a:srgbClr val="1F870C"/>
                    </a:solidFill>
                    <a:latin typeface="Nokia Pure Text"/>
                    <a:cs typeface="Nokia Pure Text"/>
                  </a:rPr>
                  <a:t>Android apps</a:t>
                </a:r>
                <a:endParaRPr lang="en-US" sz="1400" b="1" dirty="0">
                  <a:solidFill>
                    <a:srgbClr val="1F870C"/>
                  </a:solidFill>
                  <a:latin typeface="Nokia Pure Text"/>
                  <a:cs typeface="Nokia Pure Text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291328" y="1154739"/>
            <a:ext cx="2206714" cy="3567005"/>
            <a:chOff x="3001761" y="692325"/>
            <a:chExt cx="2496281" cy="403507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401" y="692325"/>
              <a:ext cx="1061738" cy="197881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001761" y="3189344"/>
              <a:ext cx="503958" cy="10259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 defTabSz="534480"/>
              <a:r>
                <a:rPr lang="en-US" sz="2800" dirty="0" smtClean="0">
                  <a:solidFill>
                    <a:srgbClr val="66CC44"/>
                  </a:solidFill>
                  <a:latin typeface="Nokia Pure Headline Extra Bold"/>
                  <a:cs typeface="Nokia Pure Headline Extra Bold"/>
                </a:rPr>
                <a:t>+</a:t>
              </a:r>
              <a:endParaRPr lang="en-US" sz="2800" dirty="0">
                <a:solidFill>
                  <a:srgbClr val="66CC44"/>
                </a:solidFill>
                <a:latin typeface="Nokia Pure Headline Extra Bold"/>
                <a:cs typeface="Nokia Pure Headline Extra Bold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645958" y="2936240"/>
              <a:ext cx="1852084" cy="1791156"/>
              <a:chOff x="3705436" y="2936240"/>
              <a:chExt cx="1852084" cy="1791156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734401" y="2936240"/>
                <a:ext cx="1791157" cy="1791156"/>
              </a:xfrm>
              <a:prstGeom prst="ellipse">
                <a:avLst/>
              </a:prstGeom>
              <a:solidFill>
                <a:srgbClr val="66CC4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05436" y="3067915"/>
                <a:ext cx="1852084" cy="1577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07042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dirty="0" smtClean="0">
                    <a:solidFill>
                      <a:prstClr val="white"/>
                    </a:solidFill>
                    <a:latin typeface="Nokia Pure Headline Extra Bold"/>
                    <a:cs typeface="Nokia Pure Headline Extra Bold"/>
                  </a:rPr>
                  <a:t>Nokia </a:t>
                </a:r>
                <a:r>
                  <a:rPr lang="en-US" sz="1200" dirty="0" smtClean="0">
                    <a:solidFill>
                      <a:prstClr val="white"/>
                    </a:solidFill>
                    <a:latin typeface="Nokia Pure Headline Light"/>
                    <a:cs typeface="Nokia Pure Headline Light"/>
                  </a:rPr>
                  <a:t>X</a:t>
                </a:r>
                <a:endParaRPr lang="en-US" sz="1200" dirty="0">
                  <a:solidFill>
                    <a:prstClr val="white"/>
                  </a:solidFill>
                  <a:latin typeface="Nokia Pure Headline Light"/>
                  <a:cs typeface="Nokia Pure Headline Light"/>
                </a:endParaRPr>
              </a:p>
              <a:p>
                <a:pPr algn="ctr" defTabSz="1070425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cap="all" dirty="0" smtClean="0">
                  <a:solidFill>
                    <a:srgbClr val="FFFFFF"/>
                  </a:solidFill>
                  <a:latin typeface="Nokia Pure Headline Extra Bold"/>
                  <a:cs typeface="Nokia Pure Headline Extra Bold"/>
                  <a:sym typeface="Nokia Large Light" pitchFamily="34" charset="0"/>
                </a:endParaRPr>
              </a:p>
              <a:p>
                <a:pPr algn="ctr" defTabSz="107042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 smtClean="0">
                    <a:solidFill>
                      <a:srgbClr val="1F870C"/>
                    </a:solidFill>
                    <a:latin typeface="Nokia Pure Text"/>
                    <a:cs typeface="Nokia Pure Text"/>
                    <a:sym typeface="Nokia Large Light" pitchFamily="34" charset="0"/>
                  </a:rPr>
                  <a:t>Smoother, </a:t>
                </a:r>
                <a:br>
                  <a:rPr lang="en-US" sz="1400" dirty="0" smtClean="0">
                    <a:solidFill>
                      <a:srgbClr val="1F870C"/>
                    </a:solidFill>
                    <a:latin typeface="Nokia Pure Text"/>
                    <a:cs typeface="Nokia Pure Text"/>
                    <a:sym typeface="Nokia Large Light" pitchFamily="34" charset="0"/>
                  </a:rPr>
                </a:br>
                <a:r>
                  <a:rPr lang="en-US" sz="1400" dirty="0" smtClean="0">
                    <a:solidFill>
                      <a:srgbClr val="1F870C"/>
                    </a:solidFill>
                    <a:latin typeface="Nokia Pure Text"/>
                    <a:cs typeface="Nokia Pure Text"/>
                    <a:sym typeface="Nokia Large Light" pitchFamily="34" charset="0"/>
                  </a:rPr>
                  <a:t>faster flow  </a:t>
                </a:r>
                <a:r>
                  <a:rPr lang="en-US" sz="1400" dirty="0" smtClean="0">
                    <a:solidFill>
                      <a:srgbClr val="FFFFFF"/>
                    </a:solidFill>
                    <a:latin typeface="Nokia Pure Text Light"/>
                    <a:cs typeface="Nokia Pure Text Light"/>
                    <a:sym typeface="Nokia Large Light" pitchFamily="34" charset="0"/>
                  </a:rPr>
                  <a:t>between your favorite </a:t>
                </a:r>
              </a:p>
              <a:p>
                <a:pPr algn="ctr" defTabSz="107042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 smtClean="0">
                    <a:solidFill>
                      <a:srgbClr val="FFFFFF"/>
                    </a:solidFill>
                    <a:latin typeface="Nokia Pure Text Light"/>
                    <a:cs typeface="Nokia Pure Text Light"/>
                    <a:sym typeface="Nokia Large Light" pitchFamily="34" charset="0"/>
                  </a:rPr>
                  <a:t>apps</a:t>
                </a:r>
                <a:endParaRPr lang="en-US" sz="1400" dirty="0" smtClean="0">
                  <a:solidFill>
                    <a:srgbClr val="FFFFFF"/>
                  </a:solidFill>
                  <a:latin typeface="Nokia Pure Text Light"/>
                  <a:cs typeface="Nokia Pure Text Light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5963774" y="1082707"/>
            <a:ext cx="2170790" cy="3631513"/>
            <a:chOff x="5678921" y="616357"/>
            <a:chExt cx="2455643" cy="410804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108" y="616357"/>
              <a:ext cx="1778091" cy="217570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678921" y="3189344"/>
              <a:ext cx="503958" cy="10259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 defTabSz="534480"/>
              <a:r>
                <a:rPr lang="en-US" sz="2800" dirty="0" smtClean="0">
                  <a:solidFill>
                    <a:srgbClr val="66CC44"/>
                  </a:solidFill>
                  <a:latin typeface="Nokia Pure Headline Extra Bold"/>
                  <a:cs typeface="Nokia Pure Headline Extra Bold"/>
                </a:rPr>
                <a:t>+</a:t>
              </a:r>
              <a:endParaRPr lang="en-US" sz="2800" dirty="0">
                <a:solidFill>
                  <a:srgbClr val="66CC44"/>
                </a:solidFill>
                <a:latin typeface="Nokia Pure Headline Extra Bold"/>
                <a:cs typeface="Nokia Pure Headline Extra Bold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346403" y="2936240"/>
              <a:ext cx="1788161" cy="1788160"/>
              <a:chOff x="6329681" y="2936240"/>
              <a:chExt cx="1788161" cy="178816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329681" y="2936240"/>
                <a:ext cx="1788161" cy="1788160"/>
              </a:xfrm>
              <a:prstGeom prst="ellipse">
                <a:avLst/>
              </a:prstGeom>
              <a:solidFill>
                <a:srgbClr val="66CC4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387676" y="3067915"/>
                <a:ext cx="1669204" cy="1130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07042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dirty="0" smtClean="0">
                    <a:solidFill>
                      <a:prstClr val="white"/>
                    </a:solidFill>
                    <a:latin typeface="Nokia Pure Headline Extra Bold"/>
                    <a:cs typeface="Nokia Pure Headline Extra Bold"/>
                  </a:rPr>
                  <a:t>Nokia </a:t>
                </a:r>
                <a:r>
                  <a:rPr lang="en-US" sz="1200" dirty="0" smtClean="0">
                    <a:solidFill>
                      <a:prstClr val="white"/>
                    </a:solidFill>
                    <a:latin typeface="Nokia Pure Headline Light"/>
                    <a:cs typeface="Nokia Pure Headline Light"/>
                  </a:rPr>
                  <a:t>X</a:t>
                </a:r>
                <a:endParaRPr lang="en-US" sz="1200" dirty="0">
                  <a:solidFill>
                    <a:prstClr val="white"/>
                  </a:solidFill>
                  <a:latin typeface="Nokia Pure Headline Light"/>
                  <a:cs typeface="Nokia Pure Headline Light"/>
                </a:endParaRPr>
              </a:p>
              <a:p>
                <a:pPr algn="ctr" defTabSz="1070425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cap="all" dirty="0">
                  <a:solidFill>
                    <a:srgbClr val="1F870C"/>
                  </a:solidFill>
                  <a:latin typeface="Nokia Pure Headline Extra Bold"/>
                  <a:cs typeface="Nokia Pure Headline Extra Bold"/>
                  <a:sym typeface="Nokia Large Light" pitchFamily="34" charset="0"/>
                </a:endParaRPr>
              </a:p>
              <a:p>
                <a:pPr algn="ctr" defTabSz="107042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 smtClean="0">
                    <a:solidFill>
                      <a:srgbClr val="1F870C"/>
                    </a:solidFill>
                    <a:latin typeface="Nokia Pure Text"/>
                    <a:cs typeface="Nokia Pure Text"/>
                    <a:sym typeface="Nokia Large Light" pitchFamily="34" charset="0"/>
                  </a:rPr>
                  <a:t>Standout </a:t>
                </a:r>
              </a:p>
              <a:p>
                <a:pPr algn="ctr" defTabSz="107042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1F870C"/>
                    </a:solidFill>
                    <a:latin typeface="Nokia Pure Text"/>
                    <a:cs typeface="Nokia Pure Text"/>
                    <a:sym typeface="Nokia Large Light" pitchFamily="34" charset="0"/>
                  </a:rPr>
                  <a:t>d</a:t>
                </a:r>
                <a:r>
                  <a:rPr lang="en-US" sz="1400" dirty="0" smtClean="0">
                    <a:solidFill>
                      <a:srgbClr val="1F870C"/>
                    </a:solidFill>
                    <a:latin typeface="Nokia Pure Text"/>
                    <a:cs typeface="Nokia Pure Text"/>
                    <a:sym typeface="Nokia Large Light" pitchFamily="34" charset="0"/>
                  </a:rPr>
                  <a:t>esign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Nokia Pure Text Light"/>
                    <a:cs typeface="Nokia Pure Text Light"/>
                    <a:sym typeface="Nokia Large Light" pitchFamily="34" charset="0"/>
                  </a:rPr>
                  <a:t>that’s built to last</a:t>
                </a:r>
                <a:endParaRPr lang="en-US" sz="1400" dirty="0">
                  <a:solidFill>
                    <a:schemeClr val="bg1"/>
                  </a:solidFill>
                  <a:latin typeface="Nokia Pure Text Light"/>
                  <a:cs typeface="Nokia Pure Text Light"/>
                  <a:sym typeface="Nokia Large Ligh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884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92874"/>
            <a:ext cx="8636000" cy="1781782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GB" sz="6000" dirty="0" smtClean="0">
                <a:solidFill>
                  <a:schemeClr val="bg1"/>
                </a:solidFill>
                <a:latin typeface="Nokia Pure Headline Extra Bold" panose="020B0904040602060303" pitchFamily="34" charset="0"/>
              </a:rPr>
              <a:t>Nokia </a:t>
            </a:r>
            <a:r>
              <a:rPr lang="en-GB" sz="6000" dirty="0" smtClean="0">
                <a:solidFill>
                  <a:schemeClr val="bg1"/>
                </a:solidFill>
                <a:latin typeface="Nokia Pure Headline Light" panose="020B0304040602060303" pitchFamily="34" charset="-18"/>
              </a:rPr>
              <a:t>X </a:t>
            </a:r>
            <a:br>
              <a:rPr lang="en-GB" sz="6000" dirty="0" smtClean="0">
                <a:solidFill>
                  <a:schemeClr val="bg1"/>
                </a:solidFill>
                <a:latin typeface="Nokia Pure Headline Light" panose="020B0304040602060303" pitchFamily="34" charset="-18"/>
              </a:rPr>
            </a:br>
            <a:r>
              <a:rPr lang="en-GB" sz="6000" dirty="0" smtClean="0">
                <a:solidFill>
                  <a:schemeClr val="bg1"/>
                </a:solidFill>
                <a:latin typeface="Nokia Pure Headline Light" panose="020B0304040602060303" pitchFamily="34" charset="-18"/>
              </a:rPr>
              <a:t>Thanks for </a:t>
            </a:r>
            <a:r>
              <a:rPr lang="en-GB" sz="6000" dirty="0" smtClean="0">
                <a:solidFill>
                  <a:schemeClr val="bg1"/>
                </a:solidFill>
                <a:latin typeface="Nokia Pure Headline Extra Bold" panose="020B0904040602060303" pitchFamily="34" charset="0"/>
              </a:rPr>
              <a:t>your </a:t>
            </a:r>
            <a:r>
              <a:rPr lang="en-GB" sz="6000" dirty="0" smtClean="0">
                <a:solidFill>
                  <a:schemeClr val="bg1"/>
                </a:solidFill>
                <a:latin typeface="Nokia Pure Headline Light" panose="020B0304040602060303" pitchFamily="34" charset="-18"/>
              </a:rPr>
              <a:t>time</a:t>
            </a:r>
            <a:endParaRPr lang="en-GB" dirty="0">
              <a:solidFill>
                <a:schemeClr val="bg1"/>
              </a:solidFill>
              <a:latin typeface="Nokia Pure Headline Light" panose="020B0304040602060303" pitchFamily="34" charset="-1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3430027"/>
            <a:ext cx="8061960" cy="149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 smtClean="0">
                <a:solidFill>
                  <a:schemeClr val="bg1"/>
                </a:solidFill>
                <a:latin typeface="Nokia Pure Headline Light" panose="020B0304040602060303" pitchFamily="34" charset="-18"/>
              </a:rPr>
              <a:t>developer.nokia.com/</a:t>
            </a:r>
            <a:r>
              <a:rPr lang="en-GB" sz="3200" dirty="0" err="1" smtClean="0">
                <a:solidFill>
                  <a:schemeClr val="bg1"/>
                </a:solidFill>
                <a:latin typeface="Nokia Pure Headline Light" panose="020B0304040602060303" pitchFamily="34" charset="-18"/>
              </a:rPr>
              <a:t>nokia</a:t>
            </a:r>
            <a:r>
              <a:rPr lang="en-GB" sz="3200" dirty="0" smtClean="0">
                <a:solidFill>
                  <a:schemeClr val="bg1"/>
                </a:solidFill>
                <a:latin typeface="Nokia Pure Headline Light" panose="020B0304040602060303" pitchFamily="34" charset="-18"/>
              </a:rPr>
              <a:t>-x</a:t>
            </a:r>
            <a:r>
              <a:rPr lang="en-GB" sz="3200" dirty="0">
                <a:solidFill>
                  <a:schemeClr val="bg1"/>
                </a:solidFill>
                <a:latin typeface="Nokia Pure Headline Light" panose="020B0304040602060303" pitchFamily="34" charset="-18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Nokia Pure Headline Light" panose="020B0304040602060303" pitchFamily="34" charset="-18"/>
              </a:rPr>
            </a:br>
            <a:r>
              <a:rPr lang="en-GB" sz="3200" dirty="0">
                <a:solidFill>
                  <a:schemeClr val="bg1"/>
                </a:solidFill>
                <a:latin typeface="Nokia Pure Headline Light" panose="020B0304040602060303" pitchFamily="34" charset="-18"/>
              </a:rPr>
              <a:t>dvlup.com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4000" y="2408807"/>
            <a:ext cx="863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Nokia Pure Headline Light" panose="020B0304040602060303" pitchFamily="34" charset="-18"/>
              </a:rPr>
              <a:t>tomi.paananen@microsoft.com - @</a:t>
            </a:r>
            <a:r>
              <a:rPr lang="en-GB" sz="3200" dirty="0" err="1" smtClean="0">
                <a:solidFill>
                  <a:schemeClr val="bg1"/>
                </a:solidFill>
                <a:latin typeface="Nokia Pure Headline Light" panose="020B0304040602060303" pitchFamily="34" charset="-18"/>
              </a:rPr>
              <a:t>tompaana</a:t>
            </a:r>
            <a:endParaRPr lang="en-GB" sz="3200" dirty="0">
              <a:solidFill>
                <a:schemeClr val="bg1"/>
              </a:solidFill>
              <a:latin typeface="Nokia Pure Headline Light" panose="020B0304040602060303" pitchFamily="34" charset="-18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28604"/>
            <a:ext cx="8636000" cy="755649"/>
          </a:xfrm>
        </p:spPr>
        <p:txBody>
          <a:bodyPr>
            <a:normAutofit/>
          </a:bodyPr>
          <a:lstStyle/>
          <a:p>
            <a:r>
              <a:rPr lang="en-US" dirty="0">
                <a:latin typeface="Nokia Pure Headline Extra Bold" panose="020B0904040602060303" pitchFamily="34" charset="0"/>
              </a:rPr>
              <a:t>Nokia</a:t>
            </a:r>
            <a:r>
              <a:rPr lang="en-US" dirty="0"/>
              <a:t> </a:t>
            </a:r>
            <a:r>
              <a:rPr lang="en-US" dirty="0">
                <a:latin typeface="Nokia Pure Headline Light" panose="020B0304040602060303" pitchFamily="34" charset="-18"/>
              </a:rPr>
              <a:t>X </a:t>
            </a:r>
            <a:r>
              <a:rPr lang="en-GB" dirty="0">
                <a:latin typeface="Nokia Pure Headline Light" panose="020B0304040602060303" pitchFamily="34" charset="-18"/>
              </a:rPr>
              <a:t>Technical Specifications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58377" y="3496659"/>
            <a:ext cx="1476722" cy="1352459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3635268" y="2548630"/>
            <a:ext cx="1765300" cy="355600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algn="l" defTabSz="4572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 cap="all">
                <a:solidFill>
                  <a:srgbClr val="FFFFFF"/>
                </a:solidFill>
                <a:latin typeface="Nokia Pure Headline Extra Bold"/>
                <a:ea typeface="+mj-ea"/>
                <a:cs typeface="Nokia Pure Headline Extra Bold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CC44"/>
                </a:solidFill>
                <a:effectLst/>
                <a:uLnTx/>
                <a:uFillTx/>
                <a:latin typeface="Nokia Pure Headline Extra Bold"/>
              </a:rPr>
              <a:t>Nokia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CC44"/>
                </a:solidFill>
                <a:effectLst/>
                <a:uLnTx/>
                <a:uFillTx/>
                <a:latin typeface="Nokia Pure Headline Extra Bold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CC44"/>
                </a:solidFill>
                <a:effectLst/>
                <a:uLnTx/>
                <a:uFillTx/>
                <a:latin typeface="Nokia Pure Headline Light"/>
                <a:cs typeface="Nokia Pure Headline Light"/>
              </a:rPr>
              <a:t>X+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6CC44"/>
              </a:solidFill>
              <a:effectLst/>
              <a:uLnTx/>
              <a:uFillTx/>
              <a:latin typeface="Nokia Pure Headline Ultra Light"/>
              <a:cs typeface="Nokia Pure Headline Ultra Ligh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4" y="720007"/>
            <a:ext cx="1074435" cy="1983575"/>
          </a:xfrm>
          <a:prstGeom prst="rect">
            <a:avLst/>
          </a:prstGeom>
        </p:spPr>
      </p:pic>
      <p:sp>
        <p:nvSpPr>
          <p:cNvPr id="28" name="Title 3"/>
          <p:cNvSpPr txBox="1">
            <a:spLocks/>
          </p:cNvSpPr>
          <p:nvPr/>
        </p:nvSpPr>
        <p:spPr>
          <a:xfrm>
            <a:off x="835532" y="2548630"/>
            <a:ext cx="1524000" cy="355600"/>
          </a:xfrm>
          <a:prstGeom prst="rect">
            <a:avLst/>
          </a:prstGeom>
        </p:spPr>
        <p:txBody>
          <a:bodyPr vert="horz" anchor="t"/>
          <a:lstStyle>
            <a:lvl1pPr algn="l" defTabSz="4572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 cap="all">
                <a:solidFill>
                  <a:srgbClr val="FFFFFF"/>
                </a:solidFill>
                <a:latin typeface="Nokia Pure Headline Extra Bold"/>
                <a:ea typeface="+mj-ea"/>
                <a:cs typeface="Nokia Pure Headline Extra Bold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CC44"/>
                </a:solidFill>
                <a:effectLst/>
                <a:uLnTx/>
                <a:uFillTx/>
                <a:latin typeface="Nokia Pure Headline Extra Bold"/>
              </a:rPr>
              <a:t>Nokia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CC44"/>
                </a:solidFill>
                <a:effectLst/>
                <a:uLnTx/>
                <a:uFillTx/>
                <a:latin typeface="Nokia Pure Headline Extra Bold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CC44"/>
                </a:solidFill>
                <a:effectLst/>
                <a:uLnTx/>
                <a:uFillTx/>
                <a:latin typeface="Nokia Pure Headline Light"/>
                <a:cs typeface="Nokia Pure Headline Light"/>
              </a:rPr>
              <a:t>X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6CC44"/>
              </a:solidFill>
              <a:effectLst/>
              <a:uLnTx/>
              <a:uFillTx/>
              <a:latin typeface="Nokia Pure Headline Ultra Light"/>
              <a:cs typeface="Nokia Pure Headline Ultra Ligh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08936" y="2905970"/>
            <a:ext cx="1476722" cy="1943148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2" name="Picture 31" descr="main_r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88" y="720798"/>
            <a:ext cx="1073988" cy="1982746"/>
          </a:xfrm>
          <a:prstGeom prst="rect">
            <a:avLst/>
          </a:prstGeom>
        </p:spPr>
      </p:pic>
      <p:pic>
        <p:nvPicPr>
          <p:cNvPr id="36" name="Picture 35" descr="n2.02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23"/>
          <a:stretch/>
        </p:blipFill>
        <p:spPr>
          <a:xfrm>
            <a:off x="6977571" y="342868"/>
            <a:ext cx="2034879" cy="2378673"/>
          </a:xfrm>
          <a:prstGeom prst="rect">
            <a:avLst/>
          </a:prstGeom>
        </p:spPr>
      </p:pic>
      <p:sp>
        <p:nvSpPr>
          <p:cNvPr id="37" name="Title 3"/>
          <p:cNvSpPr txBox="1">
            <a:spLocks/>
          </p:cNvSpPr>
          <p:nvPr/>
        </p:nvSpPr>
        <p:spPr>
          <a:xfrm>
            <a:off x="6630056" y="2548630"/>
            <a:ext cx="1778000" cy="355600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algn="l" defTabSz="4572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 cap="all">
                <a:solidFill>
                  <a:srgbClr val="FFFFFF"/>
                </a:solidFill>
                <a:latin typeface="Nokia Pure Headline Extra Bold"/>
                <a:ea typeface="+mj-ea"/>
                <a:cs typeface="Nokia Pure Headline Extra Bold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CC44"/>
                </a:solidFill>
                <a:effectLst/>
                <a:uLnTx/>
                <a:uFillTx/>
                <a:latin typeface="Nokia Pure Headline Extra Bold"/>
              </a:rPr>
              <a:t>Nokia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CC44"/>
                </a:solidFill>
                <a:effectLst/>
                <a:uLnTx/>
                <a:uFillTx/>
                <a:latin typeface="Nokia Pure Headline Extra Bold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CC44"/>
                </a:solidFill>
                <a:effectLst/>
                <a:uLnTx/>
                <a:uFillTx/>
                <a:latin typeface="Nokia Pure Headline Light"/>
                <a:cs typeface="Nokia Pure Headline Light"/>
              </a:rPr>
              <a:t>XL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6CC44"/>
              </a:solidFill>
              <a:effectLst/>
              <a:uLnTx/>
              <a:uFillTx/>
              <a:latin typeface="Nokia Pure Headline Ultra Light"/>
              <a:cs typeface="Nokia Pure Headline Ultr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947" y="2852297"/>
            <a:ext cx="28031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algn="ctr" defTabSz="389626"/>
            <a:r>
              <a:rPr lang="en-US" sz="1400" spc="-30" dirty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4” screen (</a:t>
            </a:r>
            <a:r>
              <a:rPr lang="en-US" sz="14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800*480)</a:t>
            </a:r>
            <a:endParaRPr lang="en-US" sz="1400" spc="-30" dirty="0">
              <a:solidFill>
                <a:srgbClr val="7AC700"/>
              </a:solidFill>
              <a:latin typeface="Nokia Pure Headline Light" panose="020B0304040602060303" pitchFamily="34" charset="-18"/>
              <a:ea typeface="+mj-ea"/>
              <a:cs typeface="Nokia Pure Headline Light"/>
            </a:endParaRPr>
          </a:p>
          <a:p>
            <a:pPr marL="14288" algn="ctr" defTabSz="389626"/>
            <a:r>
              <a:rPr lang="en-US" sz="1400" spc="-30" dirty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1GHz Dual core </a:t>
            </a:r>
            <a:r>
              <a:rPr lang="en-US" sz="14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CPU</a:t>
            </a:r>
            <a:endParaRPr lang="en-US" sz="1400" spc="-30" dirty="0">
              <a:solidFill>
                <a:srgbClr val="7AC700"/>
              </a:solidFill>
              <a:latin typeface="Nokia Pure Headline Light" panose="020B0304040602060303" pitchFamily="34" charset="-18"/>
              <a:ea typeface="+mj-ea"/>
              <a:cs typeface="Nokia Pure Headline Light"/>
            </a:endParaRPr>
          </a:p>
          <a:p>
            <a:pPr marL="14288" algn="ctr" defTabSz="389626"/>
            <a:r>
              <a:rPr lang="en-US" sz="1400" spc="-30" dirty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3MP camera</a:t>
            </a:r>
          </a:p>
          <a:p>
            <a:pPr marL="14288" algn="ctr" defTabSz="389626"/>
            <a:r>
              <a:rPr lang="en-US" sz="1400" spc="-30" dirty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7.2Mbps 3G</a:t>
            </a:r>
          </a:p>
          <a:p>
            <a:pPr marL="14288" algn="ctr" defTabSz="389626"/>
            <a:r>
              <a:rPr lang="en-US" sz="1400" spc="-30" dirty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100 Mbps Wi-Fi</a:t>
            </a:r>
          </a:p>
          <a:p>
            <a:pPr marL="14288" algn="ctr" defTabSz="389626"/>
            <a:r>
              <a:rPr lang="en-US" sz="1400" spc="-30" dirty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Fastlane UI</a:t>
            </a:r>
          </a:p>
          <a:p>
            <a:pPr marL="14288" algn="ctr" defTabSz="389626"/>
            <a:r>
              <a:rPr lang="en-US" sz="1400" spc="-30" dirty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4GB internal memory,  </a:t>
            </a:r>
            <a:endParaRPr lang="pl-PL" sz="1400" spc="-30" dirty="0" smtClean="0">
              <a:solidFill>
                <a:srgbClr val="7AC700"/>
              </a:solidFill>
              <a:latin typeface="Nokia Pure Headline Light" panose="020B0304040602060303" pitchFamily="34" charset="-18"/>
              <a:ea typeface="+mj-ea"/>
              <a:cs typeface="Nokia Pure Headline Light"/>
            </a:endParaRPr>
          </a:p>
          <a:p>
            <a:pPr marL="14288" algn="ctr" defTabSz="389626"/>
            <a:r>
              <a:rPr lang="en-US" sz="14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512MB </a:t>
            </a:r>
            <a:r>
              <a:rPr lang="en-US" sz="1400" spc="-30" dirty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RAM, 32GB Micro SD slot</a:t>
            </a:r>
          </a:p>
          <a:p>
            <a:pPr marL="14288" algn="ctr" defTabSz="389626"/>
            <a:r>
              <a:rPr lang="en-US" sz="1400" spc="-30" dirty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API level 16 (Android version </a:t>
            </a:r>
            <a:r>
              <a:rPr lang="en-US" sz="14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4.1.2)</a:t>
            </a:r>
            <a:endParaRPr lang="en-US" sz="1400" spc="-30" dirty="0">
              <a:solidFill>
                <a:srgbClr val="7AC700"/>
              </a:solidFill>
              <a:latin typeface="Nokia Pure Headline Light" panose="020B0304040602060303" pitchFamily="34" charset="-18"/>
              <a:ea typeface="+mj-ea"/>
              <a:cs typeface="Nokia Pure Headline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16333" y="2852297"/>
            <a:ext cx="28031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algn="ctr" defTabSz="389626"/>
            <a:r>
              <a:rPr lang="en-US" sz="14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4” screen (800*480)</a:t>
            </a:r>
          </a:p>
          <a:p>
            <a:pPr marL="14288" algn="ctr" defTabSz="389626"/>
            <a:r>
              <a:rPr lang="en-US" sz="14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1GHz Dual core CPU</a:t>
            </a:r>
          </a:p>
          <a:p>
            <a:pPr marL="14288" algn="ctr" defTabSz="389626"/>
            <a:r>
              <a:rPr lang="en-US" sz="14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3MP camera</a:t>
            </a:r>
          </a:p>
          <a:p>
            <a:pPr marL="14288" algn="ctr" defTabSz="389626"/>
            <a:r>
              <a:rPr lang="en-US" sz="14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7.2Mbps 3G</a:t>
            </a:r>
          </a:p>
          <a:p>
            <a:pPr marL="14288" algn="ctr" defTabSz="389626"/>
            <a:r>
              <a:rPr lang="en-US" sz="14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100 Mbps Wi-Fi</a:t>
            </a:r>
          </a:p>
          <a:p>
            <a:pPr marL="14288" algn="ctr" defTabSz="389626"/>
            <a:r>
              <a:rPr lang="en-US" sz="14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Fastlane UI</a:t>
            </a:r>
          </a:p>
          <a:p>
            <a:pPr marL="14288" algn="ctr" defTabSz="389626"/>
            <a:r>
              <a:rPr lang="en-US" sz="14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4GB internal memory,  </a:t>
            </a:r>
            <a:r>
              <a:rPr lang="en-US" sz="1400" b="1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768MB RAM</a:t>
            </a:r>
            <a:r>
              <a:rPr lang="en-US" sz="14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, 32GB Micro SD slot</a:t>
            </a:r>
          </a:p>
          <a:p>
            <a:pPr marL="14288" algn="ctr" defTabSz="389626"/>
            <a:r>
              <a:rPr lang="en-US" sz="14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API level 16 (Android version 4.1.2)</a:t>
            </a:r>
            <a:endParaRPr lang="en-US" sz="1400" spc="-30" dirty="0">
              <a:solidFill>
                <a:srgbClr val="7AC700"/>
              </a:solidFill>
              <a:latin typeface="Nokia Pure Headline Light" panose="020B0304040602060303" pitchFamily="34" charset="-18"/>
              <a:ea typeface="+mj-ea"/>
              <a:cs typeface="Nokia Pure Headline Ligh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17471" y="2852297"/>
            <a:ext cx="28031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algn="ctr" defTabSz="389626"/>
            <a:r>
              <a:rPr lang="en-US" sz="1400" b="1" spc="-30" dirty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5” </a:t>
            </a:r>
            <a:r>
              <a:rPr lang="en-US" sz="1400" spc="-30" dirty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screen (</a:t>
            </a:r>
            <a:r>
              <a:rPr lang="en-US" sz="14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800*480)</a:t>
            </a:r>
            <a:endParaRPr lang="en-US" sz="1400" spc="-30" dirty="0">
              <a:solidFill>
                <a:srgbClr val="7AC700"/>
              </a:solidFill>
              <a:latin typeface="Nokia Pure Headline Light" panose="020B0304040602060303" pitchFamily="34" charset="-18"/>
              <a:ea typeface="+mj-ea"/>
              <a:cs typeface="Nokia Pure Headline Light"/>
            </a:endParaRPr>
          </a:p>
          <a:p>
            <a:pPr marL="14288" algn="ctr" defTabSz="389626"/>
            <a:r>
              <a:rPr lang="en-US" sz="1400" spc="-30" dirty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1GHz Dual core </a:t>
            </a:r>
            <a:r>
              <a:rPr lang="en-US" sz="14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CPU</a:t>
            </a:r>
            <a:endParaRPr lang="en-US" sz="1400" spc="-30" dirty="0">
              <a:solidFill>
                <a:srgbClr val="7AC700"/>
              </a:solidFill>
              <a:latin typeface="Nokia Pure Headline Light" panose="020B0304040602060303" pitchFamily="34" charset="-18"/>
              <a:ea typeface="+mj-ea"/>
              <a:cs typeface="Nokia Pure Headline Light"/>
            </a:endParaRPr>
          </a:p>
          <a:p>
            <a:pPr marL="14288" algn="ctr" defTabSz="389626"/>
            <a:r>
              <a:rPr lang="en-US" sz="1400" b="1" spc="-30" dirty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5MP AF camera</a:t>
            </a:r>
          </a:p>
          <a:p>
            <a:pPr marL="14288" algn="ctr" defTabSz="389626"/>
            <a:r>
              <a:rPr lang="en-US" sz="1400" b="1" spc="-30" dirty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1MP front facing camera</a:t>
            </a:r>
          </a:p>
          <a:p>
            <a:pPr marL="14288" algn="ctr" defTabSz="389626"/>
            <a:r>
              <a:rPr lang="en-US" sz="1400" spc="-30" dirty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7.2Mbps 3G</a:t>
            </a:r>
          </a:p>
          <a:p>
            <a:pPr marL="14288" algn="ctr" defTabSz="389626"/>
            <a:r>
              <a:rPr lang="en-US" sz="1400" spc="-30" dirty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100 Mbps Wi-Fi</a:t>
            </a:r>
          </a:p>
          <a:p>
            <a:pPr marL="14288" algn="ctr" defTabSz="389626"/>
            <a:r>
              <a:rPr lang="en-US" sz="1400" spc="-30" dirty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Fastlane UI</a:t>
            </a:r>
          </a:p>
          <a:p>
            <a:pPr marL="14288" algn="ctr" defTabSz="389626"/>
            <a:r>
              <a:rPr lang="en-US" sz="14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4GB/768MB/32GB Micro SD Slot</a:t>
            </a:r>
            <a:endParaRPr lang="en-US" sz="1400" spc="-30" dirty="0">
              <a:solidFill>
                <a:srgbClr val="7AC700"/>
              </a:solidFill>
              <a:latin typeface="Nokia Pure Headline Light" panose="020B0304040602060303" pitchFamily="34" charset="-18"/>
              <a:ea typeface="+mj-ea"/>
              <a:cs typeface="Nokia Pure Headline Light"/>
            </a:endParaRPr>
          </a:p>
          <a:p>
            <a:pPr marL="14288" algn="ctr" defTabSz="389626"/>
            <a:r>
              <a:rPr lang="en-US" sz="1400" spc="-30" dirty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API level 16 (Android version </a:t>
            </a:r>
            <a:r>
              <a:rPr lang="en-US" sz="140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ea typeface="+mj-ea"/>
                <a:cs typeface="Nokia Pure Headline Light"/>
              </a:rPr>
              <a:t>4.1.2)</a:t>
            </a:r>
            <a:endParaRPr lang="en-US" sz="1400" spc="-30" dirty="0">
              <a:solidFill>
                <a:srgbClr val="7AC700"/>
              </a:solidFill>
              <a:latin typeface="Nokia Pure Headline Light" panose="020B0304040602060303" pitchFamily="34" charset="-18"/>
              <a:ea typeface="+mj-ea"/>
              <a:cs typeface="Nokia Pure Headline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59498" y="2930108"/>
            <a:ext cx="0" cy="1953515"/>
          </a:xfrm>
          <a:prstGeom prst="line">
            <a:avLst/>
          </a:prstGeom>
          <a:ln w="9525">
            <a:solidFill>
              <a:srgbClr val="7AC7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100219" y="2930107"/>
            <a:ext cx="0" cy="1953515"/>
          </a:xfrm>
          <a:prstGeom prst="line">
            <a:avLst/>
          </a:prstGeom>
          <a:ln w="9525">
            <a:solidFill>
              <a:srgbClr val="7AC7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0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" grpId="0"/>
      <p:bldP spid="21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415279" y="2113280"/>
            <a:ext cx="5214621" cy="3068320"/>
            <a:chOff x="3524429" y="356457"/>
            <a:chExt cx="9497964" cy="65966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429" y="1251440"/>
              <a:ext cx="2815921" cy="519862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996" y="1332001"/>
              <a:ext cx="2712747" cy="521838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256" y="356457"/>
              <a:ext cx="5892137" cy="6596675"/>
            </a:xfrm>
            <a:prstGeom prst="rect">
              <a:avLst/>
            </a:prstGeom>
          </p:spPr>
        </p:pic>
      </p:grpSp>
      <p:sp>
        <p:nvSpPr>
          <p:cNvPr id="11" name="Title 3"/>
          <p:cNvSpPr txBox="1">
            <a:spLocks/>
          </p:cNvSpPr>
          <p:nvPr/>
        </p:nvSpPr>
        <p:spPr>
          <a:xfrm>
            <a:off x="347344" y="639156"/>
            <a:ext cx="8075296" cy="1601124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 cap="all">
                <a:solidFill>
                  <a:srgbClr val="FFFFFF"/>
                </a:solidFill>
                <a:latin typeface="Nokia Pure Headline Extra Bold"/>
                <a:ea typeface="+mj-ea"/>
                <a:cs typeface="Nokia Pure Headline Extra Bold"/>
              </a:defRPr>
            </a:lvl1pPr>
          </a:lstStyle>
          <a:p>
            <a:pPr>
              <a:lnSpc>
                <a:spcPct val="80000"/>
              </a:lnSpc>
            </a:pPr>
            <a:r>
              <a:rPr lang="fi-FI" sz="6000" b="0" cap="none" spc="-80" dirty="0" smtClean="0"/>
              <a:t>What does Nokia X offer to developers?</a:t>
            </a:r>
            <a:endParaRPr lang="en-US" sz="4400" cap="none" dirty="0">
              <a:latin typeface="Nokia Pure Headline Ultra Light"/>
              <a:cs typeface="Nokia Pure Headline Ultr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3448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/>
          <p:cNvGrpSpPr/>
          <p:nvPr/>
        </p:nvGrpSpPr>
        <p:grpSpPr>
          <a:xfrm>
            <a:off x="428625" y="1427658"/>
            <a:ext cx="2553631" cy="2553631"/>
            <a:chOff x="3796488" y="740243"/>
            <a:chExt cx="2553631" cy="2553631"/>
          </a:xfrm>
        </p:grpSpPr>
        <p:sp>
          <p:nvSpPr>
            <p:cNvPr id="4" name="Oval 3"/>
            <p:cNvSpPr/>
            <p:nvPr/>
          </p:nvSpPr>
          <p:spPr>
            <a:xfrm>
              <a:off x="3796488" y="740243"/>
              <a:ext cx="2553631" cy="2553631"/>
            </a:xfrm>
            <a:prstGeom prst="ellipse">
              <a:avLst/>
            </a:prstGeom>
            <a:solidFill>
              <a:srgbClr val="91B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62083" y="1289250"/>
              <a:ext cx="2180405" cy="120032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chemeClr val="bg1"/>
                  </a:solidFill>
                  <a:latin typeface="Nokia Pure Headline Extra Bold"/>
                  <a:cs typeface="Nokia Pure Headline Extra Bold"/>
                </a:rPr>
                <a:t>102</a:t>
              </a:r>
              <a:r>
                <a:rPr lang="en-US" sz="5400" dirty="0" smtClean="0">
                  <a:solidFill>
                    <a:schemeClr val="bg1"/>
                  </a:solidFill>
                  <a:latin typeface="Nokia Pure Headline Extra Bold"/>
                  <a:cs typeface="Nokia Pure Headline Extra Bold"/>
                </a:rPr>
                <a:t>B</a:t>
              </a:r>
              <a:endParaRPr lang="en-US" sz="7200" dirty="0">
                <a:solidFill>
                  <a:schemeClr val="bg1"/>
                </a:solidFill>
                <a:latin typeface="Nokia Pure Headline Extra Bold"/>
                <a:cs typeface="Nokia Pure Headline Extra Bold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66049" y="2355924"/>
              <a:ext cx="15552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Nokia Pure Text Light"/>
                  <a:cs typeface="Nokia Pure Text Light"/>
                </a:rPr>
                <a:t>a</a:t>
              </a:r>
              <a:r>
                <a:rPr lang="en-US" sz="1600" dirty="0" smtClean="0">
                  <a:solidFill>
                    <a:srgbClr val="FFFFFF"/>
                  </a:solidFill>
                  <a:latin typeface="Nokia Pure Text Light"/>
                  <a:cs typeface="Nokia Pure Text Light"/>
                </a:rPr>
                <a:t>pp downloads</a:t>
              </a:r>
              <a:endParaRPr lang="en-US" sz="1600" dirty="0">
                <a:solidFill>
                  <a:srgbClr val="FFFFFF"/>
                </a:solidFill>
                <a:latin typeface="Nokia Pure Text Light"/>
                <a:cs typeface="Nokia Pure Text Light"/>
              </a:endParaRPr>
            </a:p>
          </p:txBody>
        </p:sp>
      </p:grpSp>
      <p:grpSp>
        <p:nvGrpSpPr>
          <p:cNvPr id="15" name="Ryhmä 14"/>
          <p:cNvGrpSpPr/>
          <p:nvPr/>
        </p:nvGrpSpPr>
        <p:grpSpPr>
          <a:xfrm>
            <a:off x="3296772" y="1427658"/>
            <a:ext cx="2553631" cy="2553631"/>
            <a:chOff x="6268619" y="1955871"/>
            <a:chExt cx="2553631" cy="2553631"/>
          </a:xfrm>
        </p:grpSpPr>
        <p:sp>
          <p:nvSpPr>
            <p:cNvPr id="7" name="Oval 6"/>
            <p:cNvSpPr/>
            <p:nvPr/>
          </p:nvSpPr>
          <p:spPr>
            <a:xfrm>
              <a:off x="6268619" y="1955871"/>
              <a:ext cx="2553631" cy="2553631"/>
            </a:xfrm>
            <a:prstGeom prst="ellipse">
              <a:avLst/>
            </a:prstGeom>
            <a:solidFill>
              <a:srgbClr val="91B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31009" y="2504878"/>
              <a:ext cx="2186817" cy="120032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chemeClr val="bg1"/>
                  </a:solidFill>
                  <a:latin typeface="Nokia Pure Headline Extra Bold"/>
                  <a:cs typeface="Nokia Pure Headline Extra Bold"/>
                </a:rPr>
                <a:t>$26</a:t>
              </a:r>
              <a:r>
                <a:rPr lang="en-US" sz="5400" dirty="0" smtClean="0">
                  <a:solidFill>
                    <a:schemeClr val="bg1"/>
                  </a:solidFill>
                  <a:latin typeface="Nokia Pure Headline Extra Bold"/>
                  <a:cs typeface="Nokia Pure Headline Extra Bold"/>
                </a:rPr>
                <a:t>B</a:t>
              </a:r>
              <a:endParaRPr lang="en-US" sz="6600" dirty="0">
                <a:solidFill>
                  <a:schemeClr val="bg1"/>
                </a:solidFill>
                <a:latin typeface="Nokia Pure Headline Extra Bold"/>
                <a:cs typeface="Nokia Pure Headline Extra Bold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27808" y="3571552"/>
              <a:ext cx="24320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Nokia Pure Text Light"/>
                  <a:cs typeface="Nokia Pure Text Light"/>
                </a:rPr>
                <a:t>i</a:t>
              </a:r>
              <a:r>
                <a:rPr lang="en-US" sz="1600" dirty="0" smtClean="0">
                  <a:solidFill>
                    <a:srgbClr val="FFFFFF"/>
                  </a:solidFill>
                  <a:latin typeface="Nokia Pure Text Light"/>
                  <a:cs typeface="Nokia Pure Text Light"/>
                </a:rPr>
                <a:t>n-app payment revenue</a:t>
              </a:r>
              <a:endParaRPr lang="en-US" sz="1600" dirty="0">
                <a:solidFill>
                  <a:srgbClr val="FFFFFF"/>
                </a:solidFill>
                <a:latin typeface="Nokia Pure Text Light"/>
                <a:cs typeface="Nokia Pure Text Light"/>
              </a:endParaRPr>
            </a:p>
          </p:txBody>
        </p:sp>
      </p:grpSp>
      <p:grpSp>
        <p:nvGrpSpPr>
          <p:cNvPr id="11" name="Ryhmä 10"/>
          <p:cNvGrpSpPr/>
          <p:nvPr/>
        </p:nvGrpSpPr>
        <p:grpSpPr>
          <a:xfrm>
            <a:off x="6164919" y="1427658"/>
            <a:ext cx="2553631" cy="2553631"/>
            <a:chOff x="6268619" y="1955871"/>
            <a:chExt cx="2553631" cy="2553631"/>
          </a:xfrm>
        </p:grpSpPr>
        <p:sp>
          <p:nvSpPr>
            <p:cNvPr id="12" name="Oval 6"/>
            <p:cNvSpPr/>
            <p:nvPr/>
          </p:nvSpPr>
          <p:spPr>
            <a:xfrm>
              <a:off x="6268619" y="1955871"/>
              <a:ext cx="2553631" cy="2553631"/>
            </a:xfrm>
            <a:prstGeom prst="ellipse">
              <a:avLst/>
            </a:prstGeom>
            <a:solidFill>
              <a:srgbClr val="91B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7"/>
            <p:cNvSpPr/>
            <p:nvPr/>
          </p:nvSpPr>
          <p:spPr>
            <a:xfrm>
              <a:off x="6536006" y="2504878"/>
              <a:ext cx="1976823" cy="120032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chemeClr val="bg1"/>
                  </a:solidFill>
                  <a:latin typeface="Nokia Pure Headline Extra Bold"/>
                  <a:cs typeface="Nokia Pure Headline Extra Bold"/>
                </a:rPr>
                <a:t>90</a:t>
              </a:r>
              <a:r>
                <a:rPr lang="en-US" sz="5400" dirty="0" smtClean="0">
                  <a:solidFill>
                    <a:schemeClr val="bg1"/>
                  </a:solidFill>
                  <a:latin typeface="Nokia Pure Headline Extra Bold"/>
                  <a:cs typeface="Nokia Pure Headline Extra Bold"/>
                </a:rPr>
                <a:t>%</a:t>
              </a:r>
              <a:endParaRPr lang="en-US" sz="6600" dirty="0">
                <a:solidFill>
                  <a:schemeClr val="bg1"/>
                </a:solidFill>
                <a:latin typeface="Nokia Pure Headline Extra Bold"/>
                <a:cs typeface="Nokia Pure Headline Extra Bold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812040" y="3571228"/>
              <a:ext cx="16274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Nokia Pure Text Light"/>
                  <a:cs typeface="Nokia Pure Text Light"/>
                </a:rPr>
                <a:t>o</a:t>
              </a:r>
              <a:r>
                <a:rPr lang="en-US" sz="1600" dirty="0" smtClean="0">
                  <a:solidFill>
                    <a:srgbClr val="FFFFFF"/>
                  </a:solidFill>
                  <a:latin typeface="Nokia Pure Text Light"/>
                  <a:cs typeface="Nokia Pure Text Light"/>
                </a:rPr>
                <a:t>f apps are free</a:t>
              </a:r>
              <a:endParaRPr lang="en-US" sz="1600" dirty="0">
                <a:solidFill>
                  <a:srgbClr val="FFFFFF"/>
                </a:solidFill>
                <a:latin typeface="Nokia Pure Text Light"/>
                <a:cs typeface="Nokia Pure Text Light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1318832" y="4425578"/>
            <a:ext cx="6467475" cy="3981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 cap="all">
                <a:solidFill>
                  <a:schemeClr val="bg1"/>
                </a:solidFill>
                <a:latin typeface="Nokia Pure Headline Extra Bold"/>
                <a:ea typeface="+mj-ea"/>
                <a:cs typeface="Nokia Pure Headline Extra Bold"/>
              </a:defRPr>
            </a:lvl1pPr>
          </a:lstStyle>
          <a:p>
            <a:pPr algn="ctr"/>
            <a:r>
              <a:rPr lang="en-US" sz="2400" b="0" spc="-30" dirty="0">
                <a:solidFill>
                  <a:srgbClr val="7AC700"/>
                </a:solidFill>
                <a:latin typeface="Nokia Pure Headline Light" panose="020B0304040602060303" pitchFamily="34" charset="-18"/>
                <a:cs typeface="Nokia Pure Headline Light"/>
              </a:rPr>
              <a:t>It is all about Freemium and IAP </a:t>
            </a:r>
            <a:r>
              <a:rPr lang="en-US" sz="2400" b="0" spc="-30" dirty="0" smtClean="0">
                <a:solidFill>
                  <a:srgbClr val="7AC700"/>
                </a:solidFill>
                <a:latin typeface="Nokia Pure Headline Light" panose="020B0304040602060303" pitchFamily="34" charset="-18"/>
                <a:cs typeface="Nokia Pure Headline Light"/>
              </a:rPr>
              <a:t>now...</a:t>
            </a:r>
            <a:endParaRPr lang="en-US" sz="2400" b="0" spc="-30" dirty="0">
              <a:solidFill>
                <a:srgbClr val="7AC700"/>
              </a:solidFill>
              <a:latin typeface="Nokia Pure Headline Light" panose="020B0304040602060303" pitchFamily="34" charset="-18"/>
              <a:cs typeface="Nokia Pure Headline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43030" y="4866501"/>
            <a:ext cx="120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Nokia Pure Headline" panose="020B0504040602060303" pitchFamily="34" charset="-18"/>
              </a:rPr>
              <a:t>Source: Gartner</a:t>
            </a:r>
            <a:endParaRPr lang="en-US" sz="1200" dirty="0">
              <a:latin typeface="Nokia Pure Headline" panose="020B0504040602060303" pitchFamily="34" charset="-1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54000" y="228604"/>
            <a:ext cx="8636000" cy="7556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spc="-3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defRPr>
            </a:lvl1pPr>
          </a:lstStyle>
          <a:p>
            <a:r>
              <a:rPr lang="en-GB" dirty="0" smtClean="0">
                <a:latin typeface="Nokia Pure Headline Extra Bold" panose="020B0904040602060303" pitchFamily="34" charset="0"/>
              </a:rPr>
              <a:t>Nokia</a:t>
            </a:r>
            <a:r>
              <a:rPr lang="en-GB" dirty="0" smtClean="0"/>
              <a:t> </a:t>
            </a:r>
            <a:r>
              <a:rPr lang="en-GB" dirty="0" smtClean="0">
                <a:latin typeface="Nokia Pure Headline Light" panose="020B0304040602060303" pitchFamily="34" charset="-18"/>
              </a:rPr>
              <a:t>X </a:t>
            </a:r>
            <a:r>
              <a:rPr lang="pl-PL" dirty="0" smtClean="0">
                <a:latin typeface="Nokia Pure Headline Light" panose="020B0304040602060303" pitchFamily="34" charset="-18"/>
              </a:rPr>
              <a:t>Developer </a:t>
            </a:r>
            <a:r>
              <a:rPr lang="pl-PL" dirty="0" err="1" smtClean="0">
                <a:latin typeface="Nokia Pure Headline Light" panose="020B0304040602060303" pitchFamily="34" charset="-18"/>
              </a:rPr>
              <a:t>Opportunity</a:t>
            </a:r>
            <a:endParaRPr lang="en-GB" dirty="0">
              <a:latin typeface="Nokia Pure Headline Light" panose="020B03040406020603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295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88510" y="4747152"/>
            <a:ext cx="2455490" cy="392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1200" dirty="0">
                <a:latin typeface="Nokia Pure Headline" panose="020B0504040602060303" pitchFamily="34" charset="-18"/>
                <a:cs typeface="Nokia Pure Headline Extra Bold"/>
              </a:rPr>
              <a:t>Source: App Annie</a:t>
            </a:r>
          </a:p>
          <a:p>
            <a:pPr>
              <a:lnSpc>
                <a:spcPct val="80000"/>
              </a:lnSpc>
            </a:pPr>
            <a:r>
              <a:rPr lang="fi-FI" sz="1200" dirty="0" smtClean="0">
                <a:latin typeface="Nokia Pure Headline" panose="020B0504040602060303" pitchFamily="34" charset="-18"/>
                <a:cs typeface="Nokia Pure Headline Extra Bold"/>
              </a:rPr>
              <a:t>* </a:t>
            </a:r>
            <a:r>
              <a:rPr lang="pl-PL" sz="1200" dirty="0">
                <a:latin typeface="Nokia Pure Headline" panose="020B0504040602060303" pitchFamily="34" charset="-18"/>
                <a:cs typeface="Nokia Pure Headline Extra Bold"/>
              </a:rPr>
              <a:t>d</a:t>
            </a:r>
            <a:r>
              <a:rPr lang="fi-FI" sz="1200" dirty="0" smtClean="0">
                <a:latin typeface="Nokia Pure Headline" panose="020B0504040602060303" pitchFamily="34" charset="-18"/>
                <a:cs typeface="Nokia Pure Headline Extra Bold"/>
              </a:rPr>
              <a:t>ownload </a:t>
            </a:r>
            <a:r>
              <a:rPr lang="fi-FI" sz="1200" dirty="0">
                <a:latin typeface="Nokia Pure Headline" panose="020B0504040602060303" pitchFamily="34" charset="-18"/>
                <a:cs typeface="Nokia Pure Headline Extra Bold"/>
              </a:rPr>
              <a:t>data from Google Play </a:t>
            </a:r>
            <a:endParaRPr lang="en-GB" sz="1200" dirty="0">
              <a:latin typeface="Nokia Pure Headline" panose="020B0504040602060303" pitchFamily="34" charset="-18"/>
              <a:cs typeface="Nokia Pure Headline Extra Bold"/>
            </a:endParaRPr>
          </a:p>
        </p:txBody>
      </p:sp>
      <p:grpSp>
        <p:nvGrpSpPr>
          <p:cNvPr id="2" name="Ryhmä 1"/>
          <p:cNvGrpSpPr/>
          <p:nvPr/>
        </p:nvGrpSpPr>
        <p:grpSpPr>
          <a:xfrm>
            <a:off x="932364" y="1289053"/>
            <a:ext cx="3625348" cy="2888932"/>
            <a:chOff x="932364" y="1289053"/>
            <a:chExt cx="3625348" cy="2888932"/>
          </a:xfrm>
        </p:grpSpPr>
        <p:sp>
          <p:nvSpPr>
            <p:cNvPr id="10" name="Rectangle 8"/>
            <p:cNvSpPr/>
            <p:nvPr/>
          </p:nvSpPr>
          <p:spPr>
            <a:xfrm>
              <a:off x="932364" y="3716320"/>
              <a:ext cx="36253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1200" spc="-30" dirty="0" smtClean="0">
                  <a:solidFill>
                    <a:srgbClr val="7AC700"/>
                  </a:solidFill>
                  <a:latin typeface="Nokia Pure Headline Extra Bold" panose="020B0904040602060303" pitchFamily="34" charset="0"/>
                </a:rPr>
                <a:t>OF TOP ANDROID DOWNLOAD* COUNTRIES WERE GROWTH MARKETS </a:t>
              </a:r>
              <a:r>
                <a:rPr lang="fi-FI" sz="900" spc="-30" dirty="0" smtClean="0">
                  <a:solidFill>
                    <a:srgbClr val="7AC700"/>
                  </a:solidFill>
                  <a:latin typeface="Nokia Pure Headline Extra Bold" panose="020B0904040602060303" pitchFamily="34" charset="0"/>
                </a:rPr>
                <a:t>(INDIA, RUSSIA, BRAZIL)</a:t>
              </a:r>
              <a:r>
                <a:rPr lang="fi-FI" sz="1200" spc="-30" dirty="0" smtClean="0">
                  <a:solidFill>
                    <a:srgbClr val="7AC700"/>
                  </a:solidFill>
                  <a:latin typeface="Nokia Pure Headline Extra Bold" panose="020B0904040602060303" pitchFamily="34" charset="0"/>
                </a:rPr>
                <a:t>.</a:t>
              </a:r>
              <a:endParaRPr lang="en-GB" sz="1200" dirty="0" smtClean="0">
                <a:solidFill>
                  <a:srgbClr val="7AC700"/>
                </a:solidFill>
                <a:latin typeface="Nokia Pure Headline Extra Bold" panose="020B0904040602060303" pitchFamily="34" charset="0"/>
              </a:endParaRPr>
            </a:p>
          </p:txBody>
        </p:sp>
        <p:grpSp>
          <p:nvGrpSpPr>
            <p:cNvPr id="11" name="Ryhmä 10"/>
            <p:cNvGrpSpPr/>
            <p:nvPr/>
          </p:nvGrpSpPr>
          <p:grpSpPr>
            <a:xfrm>
              <a:off x="1616961" y="1289053"/>
              <a:ext cx="2293917" cy="2293917"/>
              <a:chOff x="3796488" y="740243"/>
              <a:chExt cx="2553631" cy="2553631"/>
            </a:xfrm>
          </p:grpSpPr>
          <p:sp>
            <p:nvSpPr>
              <p:cNvPr id="12" name="Oval 3"/>
              <p:cNvSpPr/>
              <p:nvPr/>
            </p:nvSpPr>
            <p:spPr>
              <a:xfrm>
                <a:off x="3796488" y="740243"/>
                <a:ext cx="2553631" cy="2553631"/>
              </a:xfrm>
              <a:prstGeom prst="ellipse">
                <a:avLst/>
              </a:prstGeom>
              <a:solidFill>
                <a:srgbClr val="91BC2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" name="Rectangle 4"/>
              <p:cNvSpPr/>
              <p:nvPr/>
            </p:nvSpPr>
            <p:spPr>
              <a:xfrm>
                <a:off x="4167890" y="1348944"/>
                <a:ext cx="1768790" cy="1336229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7200" dirty="0" smtClean="0">
                    <a:solidFill>
                      <a:schemeClr val="bg1"/>
                    </a:solidFill>
                    <a:latin typeface="Nokia Pure Headline Extra Bold"/>
                    <a:cs typeface="Nokia Pure Headline Extra Bold"/>
                  </a:rPr>
                  <a:t>3</a:t>
                </a:r>
                <a:r>
                  <a:rPr lang="en-US" sz="7200" dirty="0" smtClean="0">
                    <a:solidFill>
                      <a:schemeClr val="bg1"/>
                    </a:solidFill>
                    <a:latin typeface="Nokia Pure Headline" panose="020B0504040602060303" pitchFamily="34" charset="0"/>
                    <a:cs typeface="Nokia Pure Headline Extra Bold"/>
                  </a:rPr>
                  <a:t>/</a:t>
                </a:r>
                <a:r>
                  <a:rPr lang="en-US" sz="7200" dirty="0" smtClean="0">
                    <a:solidFill>
                      <a:schemeClr val="bg1"/>
                    </a:solidFill>
                    <a:latin typeface="Nokia Pure Headline Extra Bold"/>
                    <a:cs typeface="Nokia Pure Headline Extra Bold"/>
                  </a:rPr>
                  <a:t>5</a:t>
                </a:r>
                <a:endParaRPr lang="en-US" sz="7200" dirty="0">
                  <a:solidFill>
                    <a:schemeClr val="bg1"/>
                  </a:solidFill>
                  <a:latin typeface="Nokia Pure Headline Extra Bold"/>
                  <a:cs typeface="Nokia Pure Headline Extra Bold"/>
                </a:endParaRPr>
              </a:p>
            </p:txBody>
          </p:sp>
        </p:grpSp>
      </p:grpSp>
      <p:grpSp>
        <p:nvGrpSpPr>
          <p:cNvPr id="3" name="Ryhmä 2"/>
          <p:cNvGrpSpPr/>
          <p:nvPr/>
        </p:nvGrpSpPr>
        <p:grpSpPr>
          <a:xfrm>
            <a:off x="4741220" y="1289053"/>
            <a:ext cx="3248014" cy="2888932"/>
            <a:chOff x="4741220" y="1289053"/>
            <a:chExt cx="3248014" cy="2888932"/>
          </a:xfrm>
        </p:grpSpPr>
        <p:sp>
          <p:nvSpPr>
            <p:cNvPr id="17" name="Rectangle 8"/>
            <p:cNvSpPr/>
            <p:nvPr/>
          </p:nvSpPr>
          <p:spPr>
            <a:xfrm>
              <a:off x="4741220" y="3716320"/>
              <a:ext cx="32480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spc="-30" dirty="0" smtClean="0">
                  <a:solidFill>
                    <a:srgbClr val="7AC700"/>
                  </a:solidFill>
                  <a:latin typeface="Nokia Pure Headline Extra Bold" panose="020B0904040602060303" pitchFamily="34" charset="0"/>
                </a:rPr>
                <a:t>OF THE GROWTH MARKETS MADE IT TO THE TOP 10 REVENUE COUNTRIES</a:t>
              </a:r>
              <a:endParaRPr lang="en-US" sz="1200" spc="-30" dirty="0">
                <a:solidFill>
                  <a:srgbClr val="7AC700"/>
                </a:solidFill>
                <a:latin typeface="Nokia Pure Headline Extra Bold" panose="020B0904040602060303" pitchFamily="34" charset="0"/>
              </a:endParaRPr>
            </a:p>
          </p:txBody>
        </p:sp>
        <p:grpSp>
          <p:nvGrpSpPr>
            <p:cNvPr id="18" name="Ryhmä 17"/>
            <p:cNvGrpSpPr/>
            <p:nvPr/>
          </p:nvGrpSpPr>
          <p:grpSpPr>
            <a:xfrm>
              <a:off x="5217465" y="1289053"/>
              <a:ext cx="2295523" cy="2295523"/>
              <a:chOff x="3796488" y="740243"/>
              <a:chExt cx="2553631" cy="2553631"/>
            </a:xfrm>
          </p:grpSpPr>
          <p:sp>
            <p:nvSpPr>
              <p:cNvPr id="19" name="Oval 3"/>
              <p:cNvSpPr/>
              <p:nvPr/>
            </p:nvSpPr>
            <p:spPr>
              <a:xfrm>
                <a:off x="3796488" y="740243"/>
                <a:ext cx="2553631" cy="2553631"/>
              </a:xfrm>
              <a:prstGeom prst="ellipse">
                <a:avLst/>
              </a:prstGeom>
              <a:solidFill>
                <a:srgbClr val="91BC2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0" name="Rectangle 4"/>
              <p:cNvSpPr/>
              <p:nvPr/>
            </p:nvSpPr>
            <p:spPr>
              <a:xfrm>
                <a:off x="3799376" y="1349412"/>
                <a:ext cx="2505815" cy="133529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7200" dirty="0" smtClean="0">
                    <a:solidFill>
                      <a:schemeClr val="bg1"/>
                    </a:solidFill>
                    <a:latin typeface="Nokia Pure Headline Extra Bold"/>
                    <a:cs typeface="Nokia Pure Headline Extra Bold"/>
                  </a:rPr>
                  <a:t>0/10</a:t>
                </a:r>
                <a:endParaRPr lang="en-US" sz="7200" dirty="0">
                  <a:solidFill>
                    <a:schemeClr val="bg1"/>
                  </a:solidFill>
                  <a:latin typeface="Nokia Pure Headline Extra Bold"/>
                  <a:cs typeface="Nokia Pure Headline Extra Bold"/>
                </a:endParaRPr>
              </a:p>
            </p:txBody>
          </p:sp>
        </p:grpSp>
      </p:grpSp>
      <p:sp>
        <p:nvSpPr>
          <p:cNvPr id="16" name="Title 1"/>
          <p:cNvSpPr txBox="1">
            <a:spLocks/>
          </p:cNvSpPr>
          <p:nvPr/>
        </p:nvSpPr>
        <p:spPr>
          <a:xfrm>
            <a:off x="254000" y="228604"/>
            <a:ext cx="8636000" cy="7556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spc="-3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defRPr>
            </a:lvl1pPr>
          </a:lstStyle>
          <a:p>
            <a:r>
              <a:rPr lang="en-GB" dirty="0" smtClean="0">
                <a:latin typeface="Nokia Pure Headline Extra Bold" panose="020B0904040602060303" pitchFamily="34" charset="0"/>
              </a:rPr>
              <a:t>Nokia</a:t>
            </a:r>
            <a:r>
              <a:rPr lang="en-GB" dirty="0" smtClean="0"/>
              <a:t> </a:t>
            </a:r>
            <a:r>
              <a:rPr lang="en-GB" dirty="0" smtClean="0">
                <a:latin typeface="Nokia Pure Headline Light" panose="020B0304040602060303" pitchFamily="34" charset="-18"/>
              </a:rPr>
              <a:t>X </a:t>
            </a:r>
            <a:r>
              <a:rPr lang="pl-PL" dirty="0" smtClean="0">
                <a:latin typeface="Nokia Pure Headline Light" panose="020B0304040602060303" pitchFamily="34" charset="-18"/>
              </a:rPr>
              <a:t>Developer </a:t>
            </a:r>
            <a:r>
              <a:rPr lang="pl-PL" dirty="0" err="1">
                <a:latin typeface="Nokia Pure Headline Light" panose="020B0304040602060303" pitchFamily="34" charset="-18"/>
              </a:rPr>
              <a:t>O</a:t>
            </a:r>
            <a:r>
              <a:rPr lang="pl-PL" dirty="0" err="1" smtClean="0">
                <a:latin typeface="Nokia Pure Headline Light" panose="020B0304040602060303" pitchFamily="34" charset="-18"/>
              </a:rPr>
              <a:t>pportunity</a:t>
            </a:r>
            <a:endParaRPr lang="en-GB" dirty="0">
              <a:latin typeface="Nokia Pure Headline Light" panose="020B03040406020603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7269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>
          <a:xfrm>
            <a:off x="7196759" y="1620470"/>
            <a:ext cx="1521791" cy="1887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/>
          <p:cNvSpPr/>
          <p:nvPr/>
        </p:nvSpPr>
        <p:spPr>
          <a:xfrm>
            <a:off x="3331411" y="1580364"/>
            <a:ext cx="1235826" cy="1887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4567237" y="1620470"/>
            <a:ext cx="1443204" cy="1887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6010441" y="1580364"/>
            <a:ext cx="1187721" cy="1887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/>
          </p:nvPr>
        </p:nvGraphicFramePr>
        <p:xfrm>
          <a:off x="428625" y="1634204"/>
          <a:ext cx="8289924" cy="1807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114425"/>
                <a:gridCol w="1239837"/>
                <a:gridCol w="1436688"/>
                <a:gridCol w="1181100"/>
                <a:gridCol w="1527174"/>
              </a:tblGrid>
              <a:tr h="476269">
                <a:tc>
                  <a:txBody>
                    <a:bodyPr/>
                    <a:lstStyle/>
                    <a:p>
                      <a:endParaRPr lang="fi-FI" dirty="0">
                        <a:latin typeface="Nokia Pure Headline" panose="020B05040406020603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 smtClean="0">
                          <a:latin typeface="Nokia Pure Headline Extra Bold" panose="020B0904040602060303" pitchFamily="34" charset="0"/>
                        </a:rPr>
                        <a:t>US</a:t>
                      </a:r>
                      <a:endParaRPr lang="fi-FI" sz="1600" b="0" dirty="0">
                        <a:latin typeface="Nokia Pure Headline Extra Bold" panose="020B090404060206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B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 smtClean="0">
                          <a:latin typeface="Nokia Pure Headline Extra Bold" panose="020B0904040602060303" pitchFamily="34" charset="0"/>
                        </a:rPr>
                        <a:t>KOREA</a:t>
                      </a:r>
                      <a:endParaRPr lang="fi-FI" sz="1600" b="0" dirty="0">
                        <a:latin typeface="Nokia Pure Headline Extra Bold" panose="020B090404060206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B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 smtClean="0">
                          <a:latin typeface="Nokia Pure Headline Extra Bold" panose="020B0904040602060303" pitchFamily="34" charset="0"/>
                        </a:rPr>
                        <a:t>VIETNAM</a:t>
                      </a:r>
                      <a:endParaRPr lang="fi-FI" sz="1600" b="0" dirty="0">
                        <a:latin typeface="Nokia Pure Headline Extra Bold" panose="020B090404060206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B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 smtClean="0">
                          <a:latin typeface="Nokia Pure Headline Extra Bold" panose="020B0904040602060303" pitchFamily="34" charset="0"/>
                        </a:rPr>
                        <a:t>INDIA</a:t>
                      </a:r>
                      <a:endParaRPr lang="fi-FI" sz="1600" b="0" dirty="0">
                        <a:latin typeface="Nokia Pure Headline Extra Bold" panose="020B090404060206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B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 smtClean="0">
                          <a:latin typeface="Nokia Pure Headline Extra Bold" panose="020B0904040602060303" pitchFamily="34" charset="0"/>
                        </a:rPr>
                        <a:t>INDONESIA</a:t>
                      </a:r>
                      <a:endParaRPr lang="fi-FI" sz="1600" b="0" dirty="0">
                        <a:latin typeface="Nokia Pure Headline Extra Bold" panose="020B090404060206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BC24"/>
                    </a:solidFill>
                  </a:tcPr>
                </a:tc>
              </a:tr>
              <a:tr h="665471">
                <a:tc>
                  <a:txBody>
                    <a:bodyPr/>
                    <a:lstStyle/>
                    <a:p>
                      <a:pPr algn="r"/>
                      <a:r>
                        <a:rPr lang="fi-FI" sz="1600" b="0" dirty="0" smtClean="0">
                          <a:solidFill>
                            <a:schemeClr val="bg1"/>
                          </a:solidFill>
                          <a:latin typeface="Nokia Pure Headline Extra Bold" panose="020B0904040602060303" pitchFamily="34" charset="0"/>
                        </a:rPr>
                        <a:t>POPULATION</a:t>
                      </a:r>
                      <a:endParaRPr lang="fi-FI" sz="1600" b="0" dirty="0">
                        <a:solidFill>
                          <a:schemeClr val="bg1"/>
                        </a:solidFill>
                        <a:latin typeface="Nokia Pure Headline Extra Bold" panose="020B0904040602060303" pitchFamily="34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B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 smtClean="0">
                          <a:latin typeface="Nokia Pure Headline" panose="020B0504040602060303" pitchFamily="34" charset="0"/>
                        </a:rPr>
                        <a:t>317M</a:t>
                      </a:r>
                      <a:endParaRPr lang="fi-FI" sz="1600" b="1" dirty="0">
                        <a:latin typeface="Nokia Pure Headline" panose="020B0504040602060303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 smtClean="0">
                          <a:latin typeface="Nokia Pure Headline" panose="020B0504040602060303" pitchFamily="34" charset="0"/>
                        </a:rPr>
                        <a:t>50M</a:t>
                      </a:r>
                      <a:endParaRPr lang="fi-FI" sz="1600" b="1" dirty="0">
                        <a:latin typeface="Nokia Pure Headline" panose="020B0504040602060303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 smtClean="0">
                          <a:latin typeface="Nokia Pure Headline" panose="020B0504040602060303" pitchFamily="34" charset="0"/>
                        </a:rPr>
                        <a:t>89M</a:t>
                      </a:r>
                      <a:endParaRPr lang="fi-FI" sz="1600" b="1" dirty="0">
                        <a:latin typeface="Nokia Pure Headline" panose="020B0504040602060303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 smtClean="0">
                          <a:solidFill>
                            <a:schemeClr val="tx1"/>
                          </a:solidFill>
                          <a:latin typeface="Nokia Pure Headline" panose="020B0504040602060303" pitchFamily="34" charset="0"/>
                        </a:rPr>
                        <a:t>1200M</a:t>
                      </a:r>
                      <a:endParaRPr lang="fi-FI" sz="1600" b="1" dirty="0">
                        <a:solidFill>
                          <a:schemeClr val="tx1"/>
                        </a:solidFill>
                        <a:latin typeface="Nokia Pure Headline" panose="020B0504040602060303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 smtClean="0">
                          <a:latin typeface="Nokia Pure Headline" panose="020B0504040602060303" pitchFamily="34" charset="0"/>
                        </a:rPr>
                        <a:t>237M</a:t>
                      </a:r>
                      <a:endParaRPr lang="fi-FI" sz="1600" b="1" dirty="0">
                        <a:latin typeface="Nokia Pure Headline" panose="020B0504040602060303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5471">
                <a:tc>
                  <a:txBody>
                    <a:bodyPr/>
                    <a:lstStyle/>
                    <a:p>
                      <a:pPr algn="r"/>
                      <a:r>
                        <a:rPr lang="fi-FI" sz="1600" b="0" dirty="0" smtClean="0">
                          <a:solidFill>
                            <a:schemeClr val="bg1"/>
                          </a:solidFill>
                          <a:latin typeface="Nokia Pure Headline Extra Bold" panose="020B0904040602060303" pitchFamily="34" charset="0"/>
                        </a:rPr>
                        <a:t>CREDIT CARDS</a:t>
                      </a:r>
                      <a:endParaRPr lang="fi-FI" sz="1600" b="0" dirty="0">
                        <a:solidFill>
                          <a:schemeClr val="bg1"/>
                        </a:solidFill>
                        <a:latin typeface="Nokia Pure Headline Extra Bold" panose="020B0904040602060303" pitchFamily="34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B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 smtClean="0">
                          <a:solidFill>
                            <a:srgbClr val="31BB34"/>
                          </a:solidFill>
                          <a:latin typeface="Nokia Pure Headline" panose="020B0504040602060303" pitchFamily="34" charset="0"/>
                        </a:rPr>
                        <a:t>686M</a:t>
                      </a:r>
                      <a:endParaRPr lang="fi-FI" sz="1600" b="1" dirty="0">
                        <a:solidFill>
                          <a:srgbClr val="31BB34"/>
                        </a:solidFill>
                        <a:latin typeface="Nokia Pure Headline" panose="020B0504040602060303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 smtClean="0">
                          <a:solidFill>
                            <a:srgbClr val="31BB34"/>
                          </a:solidFill>
                          <a:latin typeface="Nokia Pure Headline" panose="020B0504040602060303" pitchFamily="34" charset="0"/>
                        </a:rPr>
                        <a:t>96M</a:t>
                      </a:r>
                      <a:endParaRPr lang="fi-FI" sz="1600" b="1" dirty="0">
                        <a:solidFill>
                          <a:srgbClr val="31BB34"/>
                        </a:solidFill>
                        <a:latin typeface="Nokia Pure Headline" panose="020B0504040602060303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 smtClean="0">
                          <a:solidFill>
                            <a:srgbClr val="FF0000"/>
                          </a:solidFill>
                          <a:latin typeface="Nokia Pure Headline" panose="020B0504040602060303" pitchFamily="34" charset="0"/>
                        </a:rPr>
                        <a:t>2M</a:t>
                      </a:r>
                      <a:endParaRPr lang="fi-FI" sz="1600" b="1" dirty="0">
                        <a:solidFill>
                          <a:srgbClr val="FF0000"/>
                        </a:solidFill>
                        <a:latin typeface="Nokia Pure Headline" panose="020B0504040602060303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 smtClean="0">
                          <a:solidFill>
                            <a:srgbClr val="FF0000"/>
                          </a:solidFill>
                          <a:latin typeface="Nokia Pure Headline" panose="020B0504040602060303" pitchFamily="34" charset="0"/>
                        </a:rPr>
                        <a:t>24M</a:t>
                      </a:r>
                      <a:endParaRPr lang="fi-FI" sz="1600" b="1" dirty="0">
                        <a:solidFill>
                          <a:srgbClr val="FF0000"/>
                        </a:solidFill>
                        <a:latin typeface="Nokia Pure Headline" panose="020B0504040602060303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 smtClean="0">
                          <a:solidFill>
                            <a:srgbClr val="FF0000"/>
                          </a:solidFill>
                          <a:latin typeface="Nokia Pure Headline" panose="020B0504040602060303" pitchFamily="34" charset="0"/>
                        </a:rPr>
                        <a:t>10M</a:t>
                      </a:r>
                      <a:endParaRPr lang="fi-FI" sz="1600" b="1" dirty="0">
                        <a:solidFill>
                          <a:srgbClr val="FF0000"/>
                        </a:solidFill>
                        <a:latin typeface="Nokia Pure Headline" panose="020B0504040602060303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1318832" y="3909896"/>
            <a:ext cx="6467475" cy="34721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 cap="all">
                <a:solidFill>
                  <a:schemeClr val="bg1"/>
                </a:solidFill>
                <a:latin typeface="Nokia Pure Headline Extra Bold"/>
                <a:ea typeface="+mj-ea"/>
                <a:cs typeface="Nokia Pure Headline Extra Bold"/>
              </a:defRPr>
            </a:lvl1pPr>
          </a:lstStyle>
          <a:p>
            <a:pPr algn="ctr"/>
            <a:r>
              <a:rPr lang="en-US" sz="2000" b="0" cap="none" dirty="0">
                <a:solidFill>
                  <a:srgbClr val="7AC700"/>
                </a:solidFill>
                <a:latin typeface="Nokia Pure Headline Light" panose="020B0304040602060303" pitchFamily="34" charset="0"/>
              </a:rPr>
              <a:t>The lack of credit cards excludes huge audience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4000" y="228604"/>
            <a:ext cx="8636000" cy="7556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spc="-3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defRPr>
            </a:lvl1pPr>
          </a:lstStyle>
          <a:p>
            <a:r>
              <a:rPr lang="en-GB" dirty="0" smtClean="0">
                <a:latin typeface="Nokia Pure Headline Extra Bold" panose="020B0904040602060303" pitchFamily="34" charset="0"/>
              </a:rPr>
              <a:t>Nokia</a:t>
            </a:r>
            <a:r>
              <a:rPr lang="en-GB" dirty="0" smtClean="0"/>
              <a:t> </a:t>
            </a:r>
            <a:r>
              <a:rPr lang="en-GB" dirty="0" smtClean="0">
                <a:latin typeface="Nokia Pure Headline Light" panose="020B0304040602060303" pitchFamily="34" charset="-18"/>
              </a:rPr>
              <a:t>X </a:t>
            </a:r>
            <a:r>
              <a:rPr lang="pl-PL" dirty="0" smtClean="0">
                <a:latin typeface="Nokia Pure Headline Light" panose="020B0304040602060303" pitchFamily="34" charset="-18"/>
              </a:rPr>
              <a:t>Developer </a:t>
            </a:r>
            <a:r>
              <a:rPr lang="en-US" dirty="0" smtClean="0">
                <a:latin typeface="Nokia Pure Headline Light" panose="020B0304040602060303" pitchFamily="34" charset="-18"/>
              </a:rPr>
              <a:t>O</a:t>
            </a:r>
            <a:r>
              <a:rPr lang="pl-PL" dirty="0" smtClean="0">
                <a:latin typeface="Nokia Pure Headline Light" panose="020B0304040602060303" pitchFamily="34" charset="-18"/>
              </a:rPr>
              <a:t>pportunity</a:t>
            </a:r>
            <a:endParaRPr lang="en-GB" dirty="0">
              <a:latin typeface="Nokia Pure Headline Light" panose="020B03040406020603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260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28604"/>
            <a:ext cx="8636000" cy="755649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Nokia Pure Headline Extra Bold" panose="020B0904040602060303" pitchFamily="34" charset="0"/>
              </a:rPr>
              <a:t>Nokia</a:t>
            </a:r>
            <a:r>
              <a:rPr lang="en-GB" dirty="0" smtClean="0"/>
              <a:t> </a:t>
            </a:r>
            <a:r>
              <a:rPr lang="en-GB" dirty="0" smtClean="0">
                <a:latin typeface="Nokia Pure Headline Light" panose="020B0304040602060303" pitchFamily="34" charset="-18"/>
              </a:rPr>
              <a:t>X </a:t>
            </a:r>
            <a:r>
              <a:rPr lang="en-GB" dirty="0" smtClean="0"/>
              <a:t>In-App Payment broadest reach</a:t>
            </a:r>
            <a:endParaRPr lang="en-GB" dirty="0"/>
          </a:p>
        </p:txBody>
      </p:sp>
      <p:sp>
        <p:nvSpPr>
          <p:cNvPr id="207" name="Text Box 4"/>
          <p:cNvSpPr txBox="1">
            <a:spLocks noChangeArrowheads="1"/>
          </p:cNvSpPr>
          <p:nvPr/>
        </p:nvSpPr>
        <p:spPr bwMode="auto">
          <a:xfrm>
            <a:off x="106528" y="3349237"/>
            <a:ext cx="2741731" cy="920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228600" lvl="1" defTabSz="762000">
              <a:buClr>
                <a:srgbClr val="0070C0"/>
              </a:buClr>
              <a:buSzPct val="200000"/>
            </a:pPr>
            <a:r>
              <a:rPr lang="en-US" sz="3200" dirty="0" smtClean="0">
                <a:solidFill>
                  <a:srgbClr val="00B050"/>
                </a:solidFill>
                <a:latin typeface="Nokia Pure Headline" panose="020B0504040602060303" pitchFamily="34" charset="-18"/>
              </a:rPr>
              <a:t>■</a:t>
            </a:r>
            <a:r>
              <a:rPr lang="en-US" sz="1100" dirty="0" smtClean="0">
                <a:solidFill>
                  <a:srgbClr val="00B050"/>
                </a:solidFill>
                <a:latin typeface="Nokia Pure Headline" panose="020B0504040602060303" pitchFamily="34" charset="-18"/>
              </a:rPr>
              <a:t>Full Country coverage </a:t>
            </a:r>
          </a:p>
          <a:p>
            <a:pPr marL="228600" indent="-228600" defTabSz="762000"/>
            <a:endParaRPr lang="en-US" sz="1100" dirty="0" smtClean="0">
              <a:solidFill>
                <a:srgbClr val="7AC700"/>
              </a:solidFill>
              <a:latin typeface="Nokia Pure Headline" panose="020B0504040602060303" pitchFamily="34" charset="-18"/>
            </a:endParaRPr>
          </a:p>
          <a:p>
            <a:pPr marL="228600" indent="-228600" defTabSz="762000"/>
            <a:endParaRPr lang="en-US" sz="1100" dirty="0" smtClean="0">
              <a:solidFill>
                <a:srgbClr val="7AC700"/>
              </a:solidFill>
              <a:latin typeface="Nokia Pure Headline" panose="020B0504040602060303" pitchFamily="34" charset="-18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105744" y="3601633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1" defTabSz="762000">
              <a:buClr>
                <a:srgbClr val="0070C0"/>
              </a:buClr>
              <a:buSzPct val="200000"/>
            </a:pPr>
            <a:r>
              <a:rPr lang="en-US" sz="3200" dirty="0">
                <a:solidFill>
                  <a:srgbClr val="92D050"/>
                </a:solidFill>
                <a:latin typeface="Nokia Pure Headline" panose="020B0504040602060303" pitchFamily="34" charset="-18"/>
              </a:rPr>
              <a:t>■</a:t>
            </a:r>
            <a:r>
              <a:rPr lang="en-US" sz="1100" dirty="0">
                <a:solidFill>
                  <a:srgbClr val="92D050"/>
                </a:solidFill>
                <a:latin typeface="Nokia Pure Headline" panose="020B0504040602060303" pitchFamily="34" charset="-18"/>
              </a:rPr>
              <a:t>Partial Country coverage  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364367" y="3268491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defTabSz="762000"/>
            <a:r>
              <a:rPr lang="pl-PL" sz="1600" dirty="0" smtClean="0">
                <a:solidFill>
                  <a:srgbClr val="7AC700"/>
                </a:solidFill>
                <a:latin typeface="Nokia Pure Headline Extra Bold" panose="020B0904040602060303" pitchFamily="34" charset="0"/>
              </a:rPr>
              <a:t>Live </a:t>
            </a:r>
            <a:r>
              <a:rPr lang="en-US" sz="1600" dirty="0" smtClean="0">
                <a:solidFill>
                  <a:srgbClr val="7AC700"/>
                </a:solidFill>
                <a:latin typeface="Nokia Pure Headline Extra Bold" panose="020B0904040602060303" pitchFamily="34" charset="0"/>
              </a:rPr>
              <a:t>Operators </a:t>
            </a:r>
            <a:endParaRPr lang="en-US" sz="1600" dirty="0">
              <a:solidFill>
                <a:srgbClr val="7AC700"/>
              </a:solidFill>
              <a:latin typeface="Nokia Pure Headline Extra Bold" panose="020B0904040602060303" pitchFamily="34" charset="0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102887" y="3871268"/>
            <a:ext cx="1912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1" defTabSz="762000">
              <a:buClr>
                <a:srgbClr val="0070C0"/>
              </a:buClr>
              <a:buSzPct val="200000"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Nokia Pure Headline" panose="020B0504040602060303" pitchFamily="34" charset="-18"/>
              </a:rPr>
              <a:t>■</a:t>
            </a:r>
            <a:r>
              <a:rPr lang="pl-PL" sz="1100" dirty="0" smtClean="0">
                <a:solidFill>
                  <a:schemeClr val="bg1">
                    <a:lumMod val="75000"/>
                  </a:schemeClr>
                </a:solidFill>
                <a:latin typeface="Nokia Pure Headline" panose="020B0504040602060303" pitchFamily="34" charset="-18"/>
              </a:rPr>
              <a:t>No Country </a:t>
            </a:r>
            <a:r>
              <a:rPr lang="pl-PL" sz="1100" dirty="0" err="1" smtClean="0">
                <a:solidFill>
                  <a:schemeClr val="bg1">
                    <a:lumMod val="75000"/>
                  </a:schemeClr>
                </a:solidFill>
                <a:latin typeface="Nokia Pure Headline" panose="020B0504040602060303" pitchFamily="34" charset="-18"/>
              </a:rPr>
              <a:t>coverage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Nokia Pure Headline" panose="020B0504040602060303" pitchFamily="34" charset="-18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2844298" y="3927921"/>
            <a:ext cx="5455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spc="-30" dirty="0" smtClean="0">
                <a:solidFill>
                  <a:srgbClr val="7AC700"/>
                </a:solidFill>
                <a:latin typeface="Nokia Pure Headline Extra Bold" panose="020B0904040602060303" pitchFamily="34" charset="0"/>
                <a:ea typeface="+mj-ea"/>
                <a:cs typeface="Nokia Pure Headline Light"/>
              </a:rPr>
              <a:t>6</a:t>
            </a:r>
            <a:r>
              <a:rPr lang="en-US" sz="3200" spc="-30" dirty="0" smtClean="0">
                <a:solidFill>
                  <a:srgbClr val="7AC700"/>
                </a:solidFill>
                <a:latin typeface="Nokia Pure Headline Extra Bold" panose="020B0904040602060303" pitchFamily="34" charset="0"/>
                <a:ea typeface="+mj-ea"/>
                <a:cs typeface="Nokia Pure Headline Light"/>
              </a:rPr>
              <a:t>0</a:t>
            </a:r>
            <a:r>
              <a:rPr lang="pl-PL" sz="3200" spc="-30" dirty="0" smtClean="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rPr>
              <a:t> Markets</a:t>
            </a:r>
            <a:r>
              <a:rPr lang="fi-FI" sz="3200" spc="-30" dirty="0" smtClean="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rPr>
              <a:t>*</a:t>
            </a:r>
            <a:r>
              <a:rPr lang="pl-PL" sz="3200" spc="-30" dirty="0" smtClean="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rPr>
              <a:t> </a:t>
            </a:r>
            <a:r>
              <a:rPr lang="pl-PL" sz="3200" spc="-30" dirty="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rPr>
              <a:t>/ </a:t>
            </a:r>
            <a:r>
              <a:rPr lang="pl-PL" sz="3200" spc="-30" dirty="0" smtClean="0">
                <a:solidFill>
                  <a:srgbClr val="7AC700"/>
                </a:solidFill>
                <a:latin typeface="Nokia Pure Headline Extra Bold" panose="020B0904040602060303" pitchFamily="34" charset="0"/>
                <a:ea typeface="+mj-ea"/>
                <a:cs typeface="Nokia Pure Headline Light"/>
              </a:rPr>
              <a:t>16</a:t>
            </a:r>
            <a:r>
              <a:rPr lang="en-US" sz="3200" spc="-30" dirty="0" smtClean="0">
                <a:solidFill>
                  <a:srgbClr val="7AC700"/>
                </a:solidFill>
                <a:latin typeface="Nokia Pure Headline Extra Bold" panose="020B0904040602060303" pitchFamily="34" charset="0"/>
                <a:ea typeface="+mj-ea"/>
                <a:cs typeface="Nokia Pure Headline Light"/>
              </a:rPr>
              <a:t>0+</a:t>
            </a:r>
            <a:r>
              <a:rPr lang="pl-PL" sz="3200" spc="-30" dirty="0" smtClean="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rPr>
              <a:t> </a:t>
            </a:r>
            <a:r>
              <a:rPr lang="pl-PL" sz="3200" spc="-30" dirty="0">
                <a:solidFill>
                  <a:srgbClr val="7AC700"/>
                </a:solidFill>
                <a:latin typeface="Nokia Pure Headline Light"/>
                <a:ea typeface="+mj-ea"/>
                <a:cs typeface="Nokia Pure Headline Light"/>
              </a:rPr>
              <a:t>Operators!</a:t>
            </a:r>
          </a:p>
        </p:txBody>
      </p:sp>
      <p:grpSp>
        <p:nvGrpSpPr>
          <p:cNvPr id="215" name="Group 214"/>
          <p:cNvGrpSpPr/>
          <p:nvPr/>
        </p:nvGrpSpPr>
        <p:grpSpPr>
          <a:xfrm>
            <a:off x="594213" y="741870"/>
            <a:ext cx="8084530" cy="3506407"/>
            <a:chOff x="594213" y="741870"/>
            <a:chExt cx="8084530" cy="3506407"/>
          </a:xfrm>
        </p:grpSpPr>
        <p:grpSp>
          <p:nvGrpSpPr>
            <p:cNvPr id="423" name="Group 422"/>
            <p:cNvGrpSpPr/>
            <p:nvPr/>
          </p:nvGrpSpPr>
          <p:grpSpPr>
            <a:xfrm>
              <a:off x="3916266" y="741870"/>
              <a:ext cx="4762477" cy="3303969"/>
              <a:chOff x="3916266" y="741870"/>
              <a:chExt cx="4762477" cy="3303969"/>
            </a:xfrm>
          </p:grpSpPr>
          <p:sp>
            <p:nvSpPr>
              <p:cNvPr id="477" name="Freeform 1297"/>
              <p:cNvSpPr>
                <a:spLocks/>
              </p:cNvSpPr>
              <p:nvPr/>
            </p:nvSpPr>
            <p:spPr bwMode="auto">
              <a:xfrm>
                <a:off x="4316308" y="1837265"/>
                <a:ext cx="101111" cy="122635"/>
              </a:xfrm>
              <a:custGeom>
                <a:avLst/>
                <a:gdLst/>
                <a:ahLst/>
                <a:cxnLst>
                  <a:cxn ang="0">
                    <a:pos x="18" y="126"/>
                  </a:cxn>
                  <a:cxn ang="0">
                    <a:pos x="0" y="114"/>
                  </a:cxn>
                  <a:cxn ang="0">
                    <a:pos x="0" y="102"/>
                  </a:cxn>
                  <a:cxn ang="0">
                    <a:pos x="6" y="96"/>
                  </a:cxn>
                  <a:cxn ang="0">
                    <a:pos x="12" y="84"/>
                  </a:cxn>
                  <a:cxn ang="0">
                    <a:pos x="12" y="66"/>
                  </a:cxn>
                  <a:cxn ang="0">
                    <a:pos x="6" y="60"/>
                  </a:cxn>
                  <a:cxn ang="0">
                    <a:pos x="12" y="54"/>
                  </a:cxn>
                  <a:cxn ang="0">
                    <a:pos x="6" y="36"/>
                  </a:cxn>
                  <a:cxn ang="0">
                    <a:pos x="30" y="30"/>
                  </a:cxn>
                  <a:cxn ang="0">
                    <a:pos x="30" y="18"/>
                  </a:cxn>
                  <a:cxn ang="0">
                    <a:pos x="54" y="0"/>
                  </a:cxn>
                  <a:cxn ang="0">
                    <a:pos x="60" y="6"/>
                  </a:cxn>
                  <a:cxn ang="0">
                    <a:pos x="72" y="6"/>
                  </a:cxn>
                  <a:cxn ang="0">
                    <a:pos x="78" y="18"/>
                  </a:cxn>
                  <a:cxn ang="0">
                    <a:pos x="84" y="30"/>
                  </a:cxn>
                  <a:cxn ang="0">
                    <a:pos x="72" y="42"/>
                  </a:cxn>
                  <a:cxn ang="0">
                    <a:pos x="78" y="66"/>
                  </a:cxn>
                  <a:cxn ang="0">
                    <a:pos x="72" y="96"/>
                  </a:cxn>
                  <a:cxn ang="0">
                    <a:pos x="54" y="102"/>
                  </a:cxn>
                  <a:cxn ang="0">
                    <a:pos x="18" y="126"/>
                  </a:cxn>
                </a:cxnLst>
                <a:rect l="0" t="0" r="r" b="b"/>
                <a:pathLst>
                  <a:path w="84" h="126">
                    <a:moveTo>
                      <a:pt x="18" y="126"/>
                    </a:moveTo>
                    <a:lnTo>
                      <a:pt x="0" y="114"/>
                    </a:lnTo>
                    <a:lnTo>
                      <a:pt x="0" y="102"/>
                    </a:lnTo>
                    <a:lnTo>
                      <a:pt x="6" y="96"/>
                    </a:lnTo>
                    <a:lnTo>
                      <a:pt x="12" y="84"/>
                    </a:lnTo>
                    <a:lnTo>
                      <a:pt x="12" y="66"/>
                    </a:lnTo>
                    <a:lnTo>
                      <a:pt x="6" y="60"/>
                    </a:lnTo>
                    <a:lnTo>
                      <a:pt x="12" y="54"/>
                    </a:lnTo>
                    <a:lnTo>
                      <a:pt x="6" y="36"/>
                    </a:lnTo>
                    <a:lnTo>
                      <a:pt x="30" y="30"/>
                    </a:lnTo>
                    <a:lnTo>
                      <a:pt x="30" y="18"/>
                    </a:lnTo>
                    <a:lnTo>
                      <a:pt x="54" y="0"/>
                    </a:lnTo>
                    <a:lnTo>
                      <a:pt x="60" y="6"/>
                    </a:lnTo>
                    <a:lnTo>
                      <a:pt x="72" y="6"/>
                    </a:lnTo>
                    <a:lnTo>
                      <a:pt x="78" y="18"/>
                    </a:lnTo>
                    <a:lnTo>
                      <a:pt x="84" y="30"/>
                    </a:lnTo>
                    <a:lnTo>
                      <a:pt x="72" y="42"/>
                    </a:lnTo>
                    <a:lnTo>
                      <a:pt x="78" y="66"/>
                    </a:lnTo>
                    <a:lnTo>
                      <a:pt x="72" y="96"/>
                    </a:lnTo>
                    <a:lnTo>
                      <a:pt x="54" y="102"/>
                    </a:lnTo>
                    <a:lnTo>
                      <a:pt x="18" y="126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78" name="Freeform 1298"/>
              <p:cNvSpPr>
                <a:spLocks/>
              </p:cNvSpPr>
              <p:nvPr/>
            </p:nvSpPr>
            <p:spPr bwMode="auto">
              <a:xfrm>
                <a:off x="5772878" y="835913"/>
                <a:ext cx="402980" cy="417909"/>
              </a:xfrm>
              <a:custGeom>
                <a:avLst/>
                <a:gdLst/>
                <a:ahLst/>
                <a:cxnLst>
                  <a:cxn ang="0">
                    <a:pos x="120" y="427"/>
                  </a:cxn>
                  <a:cxn ang="0">
                    <a:pos x="96" y="397"/>
                  </a:cxn>
                  <a:cxn ang="0">
                    <a:pos x="78" y="325"/>
                  </a:cxn>
                  <a:cxn ang="0">
                    <a:pos x="96" y="282"/>
                  </a:cxn>
                  <a:cxn ang="0">
                    <a:pos x="144" y="180"/>
                  </a:cxn>
                  <a:cxn ang="0">
                    <a:pos x="192" y="150"/>
                  </a:cxn>
                  <a:cxn ang="0">
                    <a:pos x="222" y="114"/>
                  </a:cxn>
                  <a:cxn ang="0">
                    <a:pos x="252" y="96"/>
                  </a:cxn>
                  <a:cxn ang="0">
                    <a:pos x="294" y="72"/>
                  </a:cxn>
                  <a:cxn ang="0">
                    <a:pos x="336" y="30"/>
                  </a:cxn>
                  <a:cxn ang="0">
                    <a:pos x="330" y="6"/>
                  </a:cxn>
                  <a:cxn ang="0">
                    <a:pos x="294" y="0"/>
                  </a:cxn>
                  <a:cxn ang="0">
                    <a:pos x="270" y="24"/>
                  </a:cxn>
                  <a:cxn ang="0">
                    <a:pos x="252" y="42"/>
                  </a:cxn>
                  <a:cxn ang="0">
                    <a:pos x="222" y="48"/>
                  </a:cxn>
                  <a:cxn ang="0">
                    <a:pos x="186" y="48"/>
                  </a:cxn>
                  <a:cxn ang="0">
                    <a:pos x="174" y="60"/>
                  </a:cxn>
                  <a:cxn ang="0">
                    <a:pos x="162" y="78"/>
                  </a:cxn>
                  <a:cxn ang="0">
                    <a:pos x="114" y="126"/>
                  </a:cxn>
                  <a:cxn ang="0">
                    <a:pos x="90" y="138"/>
                  </a:cxn>
                  <a:cxn ang="0">
                    <a:pos x="84" y="168"/>
                  </a:cxn>
                  <a:cxn ang="0">
                    <a:pos x="66" y="186"/>
                  </a:cxn>
                  <a:cxn ang="0">
                    <a:pos x="42" y="216"/>
                  </a:cxn>
                  <a:cxn ang="0">
                    <a:pos x="42" y="240"/>
                  </a:cxn>
                  <a:cxn ang="0">
                    <a:pos x="30" y="270"/>
                  </a:cxn>
                  <a:cxn ang="0">
                    <a:pos x="12" y="295"/>
                  </a:cxn>
                  <a:cxn ang="0">
                    <a:pos x="18" y="325"/>
                  </a:cxn>
                  <a:cxn ang="0">
                    <a:pos x="0" y="349"/>
                  </a:cxn>
                  <a:cxn ang="0">
                    <a:pos x="18" y="391"/>
                  </a:cxn>
                  <a:cxn ang="0">
                    <a:pos x="48" y="403"/>
                  </a:cxn>
                  <a:cxn ang="0">
                    <a:pos x="54" y="415"/>
                  </a:cxn>
                  <a:cxn ang="0">
                    <a:pos x="72" y="421"/>
                  </a:cxn>
                  <a:cxn ang="0">
                    <a:pos x="120" y="427"/>
                  </a:cxn>
                </a:cxnLst>
                <a:rect l="0" t="0" r="r" b="b"/>
                <a:pathLst>
                  <a:path w="336" h="427">
                    <a:moveTo>
                      <a:pt x="120" y="427"/>
                    </a:moveTo>
                    <a:lnTo>
                      <a:pt x="96" y="397"/>
                    </a:lnTo>
                    <a:lnTo>
                      <a:pt x="78" y="325"/>
                    </a:lnTo>
                    <a:lnTo>
                      <a:pt x="96" y="282"/>
                    </a:lnTo>
                    <a:lnTo>
                      <a:pt x="144" y="180"/>
                    </a:lnTo>
                    <a:lnTo>
                      <a:pt x="192" y="150"/>
                    </a:lnTo>
                    <a:lnTo>
                      <a:pt x="222" y="114"/>
                    </a:lnTo>
                    <a:lnTo>
                      <a:pt x="252" y="96"/>
                    </a:lnTo>
                    <a:lnTo>
                      <a:pt x="294" y="72"/>
                    </a:lnTo>
                    <a:lnTo>
                      <a:pt x="336" y="30"/>
                    </a:lnTo>
                    <a:lnTo>
                      <a:pt x="330" y="6"/>
                    </a:lnTo>
                    <a:lnTo>
                      <a:pt x="294" y="0"/>
                    </a:lnTo>
                    <a:lnTo>
                      <a:pt x="270" y="24"/>
                    </a:lnTo>
                    <a:lnTo>
                      <a:pt x="252" y="42"/>
                    </a:lnTo>
                    <a:lnTo>
                      <a:pt x="222" y="48"/>
                    </a:lnTo>
                    <a:lnTo>
                      <a:pt x="186" y="48"/>
                    </a:lnTo>
                    <a:lnTo>
                      <a:pt x="174" y="60"/>
                    </a:lnTo>
                    <a:lnTo>
                      <a:pt x="162" y="78"/>
                    </a:lnTo>
                    <a:lnTo>
                      <a:pt x="114" y="126"/>
                    </a:lnTo>
                    <a:lnTo>
                      <a:pt x="90" y="138"/>
                    </a:lnTo>
                    <a:lnTo>
                      <a:pt x="84" y="168"/>
                    </a:lnTo>
                    <a:lnTo>
                      <a:pt x="66" y="186"/>
                    </a:lnTo>
                    <a:lnTo>
                      <a:pt x="42" y="216"/>
                    </a:lnTo>
                    <a:lnTo>
                      <a:pt x="42" y="240"/>
                    </a:lnTo>
                    <a:lnTo>
                      <a:pt x="30" y="270"/>
                    </a:lnTo>
                    <a:lnTo>
                      <a:pt x="12" y="295"/>
                    </a:lnTo>
                    <a:lnTo>
                      <a:pt x="18" y="325"/>
                    </a:lnTo>
                    <a:lnTo>
                      <a:pt x="0" y="349"/>
                    </a:lnTo>
                    <a:lnTo>
                      <a:pt x="18" y="391"/>
                    </a:lnTo>
                    <a:lnTo>
                      <a:pt x="48" y="403"/>
                    </a:lnTo>
                    <a:lnTo>
                      <a:pt x="54" y="415"/>
                    </a:lnTo>
                    <a:lnTo>
                      <a:pt x="72" y="421"/>
                    </a:lnTo>
                    <a:lnTo>
                      <a:pt x="120" y="427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79" name="Freeform 1299"/>
              <p:cNvSpPr>
                <a:spLocks/>
              </p:cNvSpPr>
              <p:nvPr/>
            </p:nvSpPr>
            <p:spPr bwMode="auto">
              <a:xfrm>
                <a:off x="5534019" y="3294587"/>
                <a:ext cx="153866" cy="259556"/>
              </a:xfrm>
              <a:custGeom>
                <a:avLst/>
                <a:gdLst/>
                <a:ahLst/>
                <a:cxnLst>
                  <a:cxn ang="0">
                    <a:pos x="6" y="217"/>
                  </a:cxn>
                  <a:cxn ang="0">
                    <a:pos x="0" y="193"/>
                  </a:cxn>
                  <a:cxn ang="0">
                    <a:pos x="12" y="169"/>
                  </a:cxn>
                  <a:cxn ang="0">
                    <a:pos x="24" y="139"/>
                  </a:cxn>
                  <a:cxn ang="0">
                    <a:pos x="12" y="91"/>
                  </a:cxn>
                  <a:cxn ang="0">
                    <a:pos x="30" y="78"/>
                  </a:cxn>
                  <a:cxn ang="0">
                    <a:pos x="54" y="60"/>
                  </a:cxn>
                  <a:cxn ang="0">
                    <a:pos x="78" y="24"/>
                  </a:cxn>
                  <a:cxn ang="0">
                    <a:pos x="108" y="0"/>
                  </a:cxn>
                  <a:cxn ang="0">
                    <a:pos x="126" y="24"/>
                  </a:cxn>
                  <a:cxn ang="0">
                    <a:pos x="126" y="66"/>
                  </a:cxn>
                  <a:cxn ang="0">
                    <a:pos x="126" y="91"/>
                  </a:cxn>
                  <a:cxn ang="0">
                    <a:pos x="78" y="253"/>
                  </a:cxn>
                  <a:cxn ang="0">
                    <a:pos x="54" y="259"/>
                  </a:cxn>
                  <a:cxn ang="0">
                    <a:pos x="30" y="265"/>
                  </a:cxn>
                  <a:cxn ang="0">
                    <a:pos x="6" y="247"/>
                  </a:cxn>
                  <a:cxn ang="0">
                    <a:pos x="6" y="217"/>
                  </a:cxn>
                </a:cxnLst>
                <a:rect l="0" t="0" r="r" b="b"/>
                <a:pathLst>
                  <a:path w="126" h="265">
                    <a:moveTo>
                      <a:pt x="6" y="217"/>
                    </a:moveTo>
                    <a:lnTo>
                      <a:pt x="0" y="193"/>
                    </a:lnTo>
                    <a:lnTo>
                      <a:pt x="12" y="169"/>
                    </a:lnTo>
                    <a:lnTo>
                      <a:pt x="24" y="139"/>
                    </a:lnTo>
                    <a:lnTo>
                      <a:pt x="12" y="91"/>
                    </a:lnTo>
                    <a:lnTo>
                      <a:pt x="30" y="78"/>
                    </a:lnTo>
                    <a:lnTo>
                      <a:pt x="54" y="60"/>
                    </a:lnTo>
                    <a:lnTo>
                      <a:pt x="78" y="24"/>
                    </a:lnTo>
                    <a:lnTo>
                      <a:pt x="108" y="0"/>
                    </a:lnTo>
                    <a:lnTo>
                      <a:pt x="126" y="24"/>
                    </a:lnTo>
                    <a:lnTo>
                      <a:pt x="126" y="66"/>
                    </a:lnTo>
                    <a:lnTo>
                      <a:pt x="126" y="91"/>
                    </a:lnTo>
                    <a:lnTo>
                      <a:pt x="78" y="253"/>
                    </a:lnTo>
                    <a:lnTo>
                      <a:pt x="54" y="259"/>
                    </a:lnTo>
                    <a:lnTo>
                      <a:pt x="30" y="265"/>
                    </a:lnTo>
                    <a:lnTo>
                      <a:pt x="6" y="247"/>
                    </a:lnTo>
                    <a:lnTo>
                      <a:pt x="6" y="2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80" name="Freeform 1300"/>
              <p:cNvSpPr>
                <a:spLocks/>
              </p:cNvSpPr>
              <p:nvPr/>
            </p:nvSpPr>
            <p:spPr bwMode="auto">
              <a:xfrm>
                <a:off x="6373685" y="2899279"/>
                <a:ext cx="52755" cy="5119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4"/>
                  </a:cxn>
                  <a:cxn ang="0">
                    <a:pos x="6" y="54"/>
                  </a:cxn>
                  <a:cxn ang="0">
                    <a:pos x="30" y="54"/>
                  </a:cxn>
                  <a:cxn ang="0">
                    <a:pos x="42" y="30"/>
                  </a:cxn>
                  <a:cxn ang="0">
                    <a:pos x="6" y="0"/>
                  </a:cxn>
                </a:cxnLst>
                <a:rect l="0" t="0" r="r" b="b"/>
                <a:pathLst>
                  <a:path w="42" h="54">
                    <a:moveTo>
                      <a:pt x="6" y="0"/>
                    </a:moveTo>
                    <a:lnTo>
                      <a:pt x="0" y="24"/>
                    </a:lnTo>
                    <a:lnTo>
                      <a:pt x="6" y="54"/>
                    </a:lnTo>
                    <a:lnTo>
                      <a:pt x="30" y="54"/>
                    </a:lnTo>
                    <a:lnTo>
                      <a:pt x="42" y="3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81" name="Freeform 1301"/>
              <p:cNvSpPr>
                <a:spLocks/>
              </p:cNvSpPr>
              <p:nvPr/>
            </p:nvSpPr>
            <p:spPr bwMode="auto">
              <a:xfrm>
                <a:off x="7041923" y="2687341"/>
                <a:ext cx="49823" cy="4048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2" y="12"/>
                  </a:cxn>
                  <a:cxn ang="0">
                    <a:pos x="30" y="0"/>
                  </a:cxn>
                  <a:cxn ang="0">
                    <a:pos x="42" y="12"/>
                  </a:cxn>
                  <a:cxn ang="0">
                    <a:pos x="30" y="30"/>
                  </a:cxn>
                  <a:cxn ang="0">
                    <a:pos x="12" y="42"/>
                  </a:cxn>
                  <a:cxn ang="0">
                    <a:pos x="0" y="30"/>
                  </a:cxn>
                </a:cxnLst>
                <a:rect l="0" t="0" r="r" b="b"/>
                <a:pathLst>
                  <a:path w="42" h="42">
                    <a:moveTo>
                      <a:pt x="0" y="30"/>
                    </a:moveTo>
                    <a:lnTo>
                      <a:pt x="12" y="12"/>
                    </a:lnTo>
                    <a:lnTo>
                      <a:pt x="30" y="0"/>
                    </a:lnTo>
                    <a:lnTo>
                      <a:pt x="42" y="12"/>
                    </a:lnTo>
                    <a:lnTo>
                      <a:pt x="30" y="30"/>
                    </a:lnTo>
                    <a:lnTo>
                      <a:pt x="12" y="4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482" name="Freeform 1302"/>
              <p:cNvSpPr>
                <a:spLocks/>
              </p:cNvSpPr>
              <p:nvPr/>
            </p:nvSpPr>
            <p:spPr bwMode="auto">
              <a:xfrm>
                <a:off x="7310066" y="2587332"/>
                <a:ext cx="29308" cy="702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18"/>
                  </a:cxn>
                  <a:cxn ang="0">
                    <a:pos x="24" y="0"/>
                  </a:cxn>
                  <a:cxn ang="0">
                    <a:pos x="24" y="24"/>
                  </a:cxn>
                  <a:cxn ang="0">
                    <a:pos x="6" y="72"/>
                  </a:cxn>
                  <a:cxn ang="0">
                    <a:pos x="0" y="42"/>
                  </a:cxn>
                </a:cxnLst>
                <a:rect l="0" t="0" r="r" b="b"/>
                <a:pathLst>
                  <a:path w="24" h="72">
                    <a:moveTo>
                      <a:pt x="0" y="42"/>
                    </a:moveTo>
                    <a:lnTo>
                      <a:pt x="0" y="18"/>
                    </a:lnTo>
                    <a:lnTo>
                      <a:pt x="24" y="0"/>
                    </a:lnTo>
                    <a:lnTo>
                      <a:pt x="24" y="24"/>
                    </a:lnTo>
                    <a:lnTo>
                      <a:pt x="6" y="7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483" name="Freeform 1303"/>
              <p:cNvSpPr>
                <a:spLocks/>
              </p:cNvSpPr>
              <p:nvPr/>
            </p:nvSpPr>
            <p:spPr bwMode="auto">
              <a:xfrm>
                <a:off x="7526944" y="2405159"/>
                <a:ext cx="42497" cy="5238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6" y="36"/>
                  </a:cxn>
                  <a:cxn ang="0">
                    <a:pos x="12" y="54"/>
                  </a:cxn>
                  <a:cxn ang="0">
                    <a:pos x="30" y="42"/>
                  </a:cxn>
                  <a:cxn ang="0">
                    <a:pos x="36" y="18"/>
                  </a:cxn>
                  <a:cxn ang="0">
                    <a:pos x="30" y="0"/>
                  </a:cxn>
                  <a:cxn ang="0">
                    <a:pos x="0" y="18"/>
                  </a:cxn>
                </a:cxnLst>
                <a:rect l="0" t="0" r="r" b="b"/>
                <a:pathLst>
                  <a:path w="36" h="54">
                    <a:moveTo>
                      <a:pt x="0" y="18"/>
                    </a:moveTo>
                    <a:lnTo>
                      <a:pt x="6" y="36"/>
                    </a:lnTo>
                    <a:lnTo>
                      <a:pt x="12" y="54"/>
                    </a:lnTo>
                    <a:lnTo>
                      <a:pt x="30" y="42"/>
                    </a:lnTo>
                    <a:lnTo>
                      <a:pt x="36" y="18"/>
                    </a:lnTo>
                    <a:lnTo>
                      <a:pt x="3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FF">
                      <a:lumMod val="75000"/>
                    </a:srgbClr>
                  </a:solidFill>
                </a:endParaRPr>
              </a:p>
            </p:txBody>
          </p:sp>
          <p:sp>
            <p:nvSpPr>
              <p:cNvPr id="484" name="Freeform 1304"/>
              <p:cNvSpPr>
                <a:spLocks/>
              </p:cNvSpPr>
              <p:nvPr/>
            </p:nvSpPr>
            <p:spPr bwMode="auto">
              <a:xfrm>
                <a:off x="7578238" y="2136077"/>
                <a:ext cx="317988" cy="280988"/>
              </a:xfrm>
              <a:custGeom>
                <a:avLst/>
                <a:gdLst/>
                <a:ahLst/>
                <a:cxnLst>
                  <a:cxn ang="0">
                    <a:pos x="6" y="247"/>
                  </a:cxn>
                  <a:cxn ang="0">
                    <a:pos x="42" y="235"/>
                  </a:cxn>
                  <a:cxn ang="0">
                    <a:pos x="66" y="235"/>
                  </a:cxn>
                  <a:cxn ang="0">
                    <a:pos x="108" y="199"/>
                  </a:cxn>
                  <a:cxn ang="0">
                    <a:pos x="138" y="187"/>
                  </a:cxn>
                  <a:cxn ang="0">
                    <a:pos x="144" y="157"/>
                  </a:cxn>
                  <a:cxn ang="0">
                    <a:pos x="156" y="109"/>
                  </a:cxn>
                  <a:cxn ang="0">
                    <a:pos x="156" y="72"/>
                  </a:cxn>
                  <a:cxn ang="0">
                    <a:pos x="174" y="48"/>
                  </a:cxn>
                  <a:cxn ang="0">
                    <a:pos x="174" y="18"/>
                  </a:cxn>
                  <a:cxn ang="0">
                    <a:pos x="186" y="0"/>
                  </a:cxn>
                  <a:cxn ang="0">
                    <a:pos x="210" y="18"/>
                  </a:cxn>
                  <a:cxn ang="0">
                    <a:pos x="246" y="30"/>
                  </a:cxn>
                  <a:cxn ang="0">
                    <a:pos x="264" y="30"/>
                  </a:cxn>
                  <a:cxn ang="0">
                    <a:pos x="240" y="54"/>
                  </a:cxn>
                  <a:cxn ang="0">
                    <a:pos x="222" y="66"/>
                  </a:cxn>
                  <a:cxn ang="0">
                    <a:pos x="210" y="85"/>
                  </a:cxn>
                  <a:cxn ang="0">
                    <a:pos x="180" y="60"/>
                  </a:cxn>
                  <a:cxn ang="0">
                    <a:pos x="162" y="97"/>
                  </a:cxn>
                  <a:cxn ang="0">
                    <a:pos x="186" y="139"/>
                  </a:cxn>
                  <a:cxn ang="0">
                    <a:pos x="168" y="169"/>
                  </a:cxn>
                  <a:cxn ang="0">
                    <a:pos x="162" y="193"/>
                  </a:cxn>
                  <a:cxn ang="0">
                    <a:pos x="162" y="235"/>
                  </a:cxn>
                  <a:cxn ang="0">
                    <a:pos x="150" y="247"/>
                  </a:cxn>
                  <a:cxn ang="0">
                    <a:pos x="138" y="241"/>
                  </a:cxn>
                  <a:cxn ang="0">
                    <a:pos x="126" y="247"/>
                  </a:cxn>
                  <a:cxn ang="0">
                    <a:pos x="102" y="247"/>
                  </a:cxn>
                  <a:cxn ang="0">
                    <a:pos x="90" y="247"/>
                  </a:cxn>
                  <a:cxn ang="0">
                    <a:pos x="66" y="271"/>
                  </a:cxn>
                  <a:cxn ang="0">
                    <a:pos x="60" y="259"/>
                  </a:cxn>
                  <a:cxn ang="0">
                    <a:pos x="48" y="265"/>
                  </a:cxn>
                  <a:cxn ang="0">
                    <a:pos x="36" y="271"/>
                  </a:cxn>
                  <a:cxn ang="0">
                    <a:pos x="12" y="289"/>
                  </a:cxn>
                  <a:cxn ang="0">
                    <a:pos x="0" y="259"/>
                  </a:cxn>
                  <a:cxn ang="0">
                    <a:pos x="6" y="247"/>
                  </a:cxn>
                </a:cxnLst>
                <a:rect l="0" t="0" r="r" b="b"/>
                <a:pathLst>
                  <a:path w="264" h="289">
                    <a:moveTo>
                      <a:pt x="6" y="247"/>
                    </a:moveTo>
                    <a:lnTo>
                      <a:pt x="42" y="235"/>
                    </a:lnTo>
                    <a:lnTo>
                      <a:pt x="66" y="235"/>
                    </a:lnTo>
                    <a:lnTo>
                      <a:pt x="108" y="199"/>
                    </a:lnTo>
                    <a:lnTo>
                      <a:pt x="138" y="187"/>
                    </a:lnTo>
                    <a:lnTo>
                      <a:pt x="144" y="157"/>
                    </a:lnTo>
                    <a:lnTo>
                      <a:pt x="156" y="109"/>
                    </a:lnTo>
                    <a:lnTo>
                      <a:pt x="156" y="72"/>
                    </a:lnTo>
                    <a:lnTo>
                      <a:pt x="174" y="48"/>
                    </a:lnTo>
                    <a:lnTo>
                      <a:pt x="174" y="18"/>
                    </a:lnTo>
                    <a:lnTo>
                      <a:pt x="186" y="0"/>
                    </a:lnTo>
                    <a:lnTo>
                      <a:pt x="210" y="18"/>
                    </a:lnTo>
                    <a:lnTo>
                      <a:pt x="246" y="30"/>
                    </a:lnTo>
                    <a:lnTo>
                      <a:pt x="264" y="30"/>
                    </a:lnTo>
                    <a:lnTo>
                      <a:pt x="240" y="54"/>
                    </a:lnTo>
                    <a:lnTo>
                      <a:pt x="222" y="66"/>
                    </a:lnTo>
                    <a:lnTo>
                      <a:pt x="210" y="85"/>
                    </a:lnTo>
                    <a:lnTo>
                      <a:pt x="180" y="60"/>
                    </a:lnTo>
                    <a:lnTo>
                      <a:pt x="162" y="97"/>
                    </a:lnTo>
                    <a:lnTo>
                      <a:pt x="186" y="139"/>
                    </a:lnTo>
                    <a:lnTo>
                      <a:pt x="168" y="169"/>
                    </a:lnTo>
                    <a:lnTo>
                      <a:pt x="162" y="193"/>
                    </a:lnTo>
                    <a:lnTo>
                      <a:pt x="162" y="235"/>
                    </a:lnTo>
                    <a:lnTo>
                      <a:pt x="150" y="247"/>
                    </a:lnTo>
                    <a:lnTo>
                      <a:pt x="138" y="241"/>
                    </a:lnTo>
                    <a:lnTo>
                      <a:pt x="126" y="247"/>
                    </a:lnTo>
                    <a:lnTo>
                      <a:pt x="102" y="247"/>
                    </a:lnTo>
                    <a:lnTo>
                      <a:pt x="90" y="247"/>
                    </a:lnTo>
                    <a:lnTo>
                      <a:pt x="66" y="271"/>
                    </a:lnTo>
                    <a:lnTo>
                      <a:pt x="60" y="259"/>
                    </a:lnTo>
                    <a:lnTo>
                      <a:pt x="48" y="265"/>
                    </a:lnTo>
                    <a:lnTo>
                      <a:pt x="36" y="271"/>
                    </a:lnTo>
                    <a:lnTo>
                      <a:pt x="12" y="289"/>
                    </a:lnTo>
                    <a:lnTo>
                      <a:pt x="0" y="259"/>
                    </a:lnTo>
                    <a:lnTo>
                      <a:pt x="6" y="24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85" name="Freeform 1305"/>
              <p:cNvSpPr>
                <a:spLocks/>
              </p:cNvSpPr>
              <p:nvPr/>
            </p:nvSpPr>
            <p:spPr bwMode="auto">
              <a:xfrm>
                <a:off x="7802437" y="1877712"/>
                <a:ext cx="57151" cy="229791"/>
              </a:xfrm>
              <a:custGeom>
                <a:avLst/>
                <a:gdLst/>
                <a:ahLst/>
                <a:cxnLst>
                  <a:cxn ang="0">
                    <a:pos x="12" y="222"/>
                  </a:cxn>
                  <a:cxn ang="0">
                    <a:pos x="12" y="180"/>
                  </a:cxn>
                  <a:cxn ang="0">
                    <a:pos x="6" y="90"/>
                  </a:cxn>
                  <a:cxn ang="0">
                    <a:pos x="0" y="66"/>
                  </a:cxn>
                  <a:cxn ang="0">
                    <a:pos x="6" y="30"/>
                  </a:cxn>
                  <a:cxn ang="0">
                    <a:pos x="12" y="0"/>
                  </a:cxn>
                  <a:cxn ang="0">
                    <a:pos x="24" y="36"/>
                  </a:cxn>
                  <a:cxn ang="0">
                    <a:pos x="24" y="60"/>
                  </a:cxn>
                  <a:cxn ang="0">
                    <a:pos x="48" y="156"/>
                  </a:cxn>
                  <a:cxn ang="0">
                    <a:pos x="30" y="144"/>
                  </a:cxn>
                  <a:cxn ang="0">
                    <a:pos x="24" y="168"/>
                  </a:cxn>
                  <a:cxn ang="0">
                    <a:pos x="24" y="198"/>
                  </a:cxn>
                  <a:cxn ang="0">
                    <a:pos x="42" y="234"/>
                  </a:cxn>
                  <a:cxn ang="0">
                    <a:pos x="12" y="222"/>
                  </a:cxn>
                </a:cxnLst>
                <a:rect l="0" t="0" r="r" b="b"/>
                <a:pathLst>
                  <a:path w="48" h="234">
                    <a:moveTo>
                      <a:pt x="12" y="222"/>
                    </a:moveTo>
                    <a:lnTo>
                      <a:pt x="12" y="180"/>
                    </a:lnTo>
                    <a:lnTo>
                      <a:pt x="6" y="90"/>
                    </a:lnTo>
                    <a:lnTo>
                      <a:pt x="0" y="66"/>
                    </a:lnTo>
                    <a:lnTo>
                      <a:pt x="6" y="30"/>
                    </a:lnTo>
                    <a:lnTo>
                      <a:pt x="12" y="0"/>
                    </a:lnTo>
                    <a:lnTo>
                      <a:pt x="24" y="36"/>
                    </a:lnTo>
                    <a:lnTo>
                      <a:pt x="24" y="60"/>
                    </a:lnTo>
                    <a:lnTo>
                      <a:pt x="48" y="156"/>
                    </a:lnTo>
                    <a:lnTo>
                      <a:pt x="30" y="144"/>
                    </a:lnTo>
                    <a:lnTo>
                      <a:pt x="24" y="168"/>
                    </a:lnTo>
                    <a:lnTo>
                      <a:pt x="24" y="198"/>
                    </a:lnTo>
                    <a:lnTo>
                      <a:pt x="42" y="234"/>
                    </a:lnTo>
                    <a:lnTo>
                      <a:pt x="12" y="222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86" name="Freeform 1306"/>
              <p:cNvSpPr>
                <a:spLocks/>
              </p:cNvSpPr>
              <p:nvPr/>
            </p:nvSpPr>
            <p:spPr bwMode="auto">
              <a:xfrm>
                <a:off x="8375401" y="3892248"/>
                <a:ext cx="165589" cy="153591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18" y="97"/>
                  </a:cxn>
                  <a:cxn ang="0">
                    <a:pos x="30" y="79"/>
                  </a:cxn>
                  <a:cxn ang="0">
                    <a:pos x="66" y="60"/>
                  </a:cxn>
                  <a:cxn ang="0">
                    <a:pos x="78" y="54"/>
                  </a:cxn>
                  <a:cxn ang="0">
                    <a:pos x="90" y="30"/>
                  </a:cxn>
                  <a:cxn ang="0">
                    <a:pos x="102" y="0"/>
                  </a:cxn>
                  <a:cxn ang="0">
                    <a:pos x="114" y="12"/>
                  </a:cxn>
                  <a:cxn ang="0">
                    <a:pos x="138" y="18"/>
                  </a:cxn>
                  <a:cxn ang="0">
                    <a:pos x="138" y="36"/>
                  </a:cxn>
                  <a:cxn ang="0">
                    <a:pos x="114" y="54"/>
                  </a:cxn>
                  <a:cxn ang="0">
                    <a:pos x="102" y="67"/>
                  </a:cxn>
                  <a:cxn ang="0">
                    <a:pos x="78" y="91"/>
                  </a:cxn>
                  <a:cxn ang="0">
                    <a:pos x="72" y="115"/>
                  </a:cxn>
                  <a:cxn ang="0">
                    <a:pos x="66" y="151"/>
                  </a:cxn>
                  <a:cxn ang="0">
                    <a:pos x="36" y="157"/>
                  </a:cxn>
                  <a:cxn ang="0">
                    <a:pos x="18" y="151"/>
                  </a:cxn>
                  <a:cxn ang="0">
                    <a:pos x="0" y="133"/>
                  </a:cxn>
                </a:cxnLst>
                <a:rect l="0" t="0" r="r" b="b"/>
                <a:pathLst>
                  <a:path w="138" h="157">
                    <a:moveTo>
                      <a:pt x="0" y="133"/>
                    </a:moveTo>
                    <a:lnTo>
                      <a:pt x="18" y="97"/>
                    </a:lnTo>
                    <a:lnTo>
                      <a:pt x="30" y="79"/>
                    </a:lnTo>
                    <a:lnTo>
                      <a:pt x="66" y="60"/>
                    </a:lnTo>
                    <a:lnTo>
                      <a:pt x="78" y="54"/>
                    </a:lnTo>
                    <a:lnTo>
                      <a:pt x="90" y="30"/>
                    </a:lnTo>
                    <a:lnTo>
                      <a:pt x="102" y="0"/>
                    </a:lnTo>
                    <a:lnTo>
                      <a:pt x="114" y="12"/>
                    </a:lnTo>
                    <a:lnTo>
                      <a:pt x="138" y="18"/>
                    </a:lnTo>
                    <a:lnTo>
                      <a:pt x="138" y="36"/>
                    </a:lnTo>
                    <a:lnTo>
                      <a:pt x="114" y="54"/>
                    </a:lnTo>
                    <a:lnTo>
                      <a:pt x="102" y="67"/>
                    </a:lnTo>
                    <a:lnTo>
                      <a:pt x="78" y="91"/>
                    </a:lnTo>
                    <a:lnTo>
                      <a:pt x="72" y="115"/>
                    </a:lnTo>
                    <a:lnTo>
                      <a:pt x="66" y="151"/>
                    </a:lnTo>
                    <a:lnTo>
                      <a:pt x="36" y="157"/>
                    </a:lnTo>
                    <a:lnTo>
                      <a:pt x="18" y="151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487" name="Freeform 1307"/>
              <p:cNvSpPr>
                <a:spLocks/>
              </p:cNvSpPr>
              <p:nvPr/>
            </p:nvSpPr>
            <p:spPr bwMode="auto">
              <a:xfrm>
                <a:off x="8519017" y="3754168"/>
                <a:ext cx="115765" cy="151210"/>
              </a:xfrm>
              <a:custGeom>
                <a:avLst/>
                <a:gdLst/>
                <a:ahLst/>
                <a:cxnLst>
                  <a:cxn ang="0">
                    <a:pos x="6" y="108"/>
                  </a:cxn>
                  <a:cxn ang="0">
                    <a:pos x="24" y="78"/>
                  </a:cxn>
                  <a:cxn ang="0">
                    <a:pos x="24" y="54"/>
                  </a:cxn>
                  <a:cxn ang="0">
                    <a:pos x="0" y="0"/>
                  </a:cxn>
                  <a:cxn ang="0">
                    <a:pos x="30" y="12"/>
                  </a:cxn>
                  <a:cxn ang="0">
                    <a:pos x="30" y="42"/>
                  </a:cxn>
                  <a:cxn ang="0">
                    <a:pos x="42" y="60"/>
                  </a:cxn>
                  <a:cxn ang="0">
                    <a:pos x="60" y="78"/>
                  </a:cxn>
                  <a:cxn ang="0">
                    <a:pos x="84" y="66"/>
                  </a:cxn>
                  <a:cxn ang="0">
                    <a:pos x="96" y="78"/>
                  </a:cxn>
                  <a:cxn ang="0">
                    <a:pos x="90" y="90"/>
                  </a:cxn>
                  <a:cxn ang="0">
                    <a:pos x="78" y="102"/>
                  </a:cxn>
                  <a:cxn ang="0">
                    <a:pos x="66" y="114"/>
                  </a:cxn>
                  <a:cxn ang="0">
                    <a:pos x="60" y="132"/>
                  </a:cxn>
                  <a:cxn ang="0">
                    <a:pos x="42" y="156"/>
                  </a:cxn>
                  <a:cxn ang="0">
                    <a:pos x="24" y="144"/>
                  </a:cxn>
                  <a:cxn ang="0">
                    <a:pos x="30" y="126"/>
                  </a:cxn>
                  <a:cxn ang="0">
                    <a:pos x="6" y="108"/>
                  </a:cxn>
                </a:cxnLst>
                <a:rect l="0" t="0" r="r" b="b"/>
                <a:pathLst>
                  <a:path w="96" h="156">
                    <a:moveTo>
                      <a:pt x="6" y="108"/>
                    </a:moveTo>
                    <a:lnTo>
                      <a:pt x="24" y="78"/>
                    </a:lnTo>
                    <a:lnTo>
                      <a:pt x="24" y="54"/>
                    </a:lnTo>
                    <a:lnTo>
                      <a:pt x="0" y="0"/>
                    </a:lnTo>
                    <a:lnTo>
                      <a:pt x="30" y="12"/>
                    </a:lnTo>
                    <a:lnTo>
                      <a:pt x="30" y="42"/>
                    </a:lnTo>
                    <a:lnTo>
                      <a:pt x="42" y="60"/>
                    </a:lnTo>
                    <a:lnTo>
                      <a:pt x="60" y="78"/>
                    </a:lnTo>
                    <a:lnTo>
                      <a:pt x="84" y="66"/>
                    </a:lnTo>
                    <a:lnTo>
                      <a:pt x="96" y="78"/>
                    </a:lnTo>
                    <a:lnTo>
                      <a:pt x="90" y="90"/>
                    </a:lnTo>
                    <a:lnTo>
                      <a:pt x="78" y="102"/>
                    </a:lnTo>
                    <a:lnTo>
                      <a:pt x="66" y="114"/>
                    </a:lnTo>
                    <a:lnTo>
                      <a:pt x="60" y="132"/>
                    </a:lnTo>
                    <a:lnTo>
                      <a:pt x="42" y="156"/>
                    </a:lnTo>
                    <a:lnTo>
                      <a:pt x="24" y="144"/>
                    </a:lnTo>
                    <a:lnTo>
                      <a:pt x="30" y="126"/>
                    </a:lnTo>
                    <a:lnTo>
                      <a:pt x="6" y="108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488" name="Freeform 1308"/>
              <p:cNvSpPr>
                <a:spLocks/>
              </p:cNvSpPr>
              <p:nvPr/>
            </p:nvSpPr>
            <p:spPr bwMode="auto">
              <a:xfrm>
                <a:off x="7150339" y="3283875"/>
                <a:ext cx="912934" cy="563165"/>
              </a:xfrm>
              <a:custGeom>
                <a:avLst/>
                <a:gdLst/>
                <a:ahLst/>
                <a:cxnLst>
                  <a:cxn ang="0">
                    <a:pos x="36" y="415"/>
                  </a:cxn>
                  <a:cxn ang="0">
                    <a:pos x="6" y="307"/>
                  </a:cxn>
                  <a:cxn ang="0">
                    <a:pos x="0" y="247"/>
                  </a:cxn>
                  <a:cxn ang="0">
                    <a:pos x="30" y="193"/>
                  </a:cxn>
                  <a:cxn ang="0">
                    <a:pos x="114" y="151"/>
                  </a:cxn>
                  <a:cxn ang="0">
                    <a:pos x="156" y="109"/>
                  </a:cxn>
                  <a:cxn ang="0">
                    <a:pos x="204" y="90"/>
                  </a:cxn>
                  <a:cxn ang="0">
                    <a:pos x="264" y="48"/>
                  </a:cxn>
                  <a:cxn ang="0">
                    <a:pos x="300" y="66"/>
                  </a:cxn>
                  <a:cxn ang="0">
                    <a:pos x="330" y="24"/>
                  </a:cxn>
                  <a:cxn ang="0">
                    <a:pos x="372" y="0"/>
                  </a:cxn>
                  <a:cxn ang="0">
                    <a:pos x="438" y="12"/>
                  </a:cxn>
                  <a:cxn ang="0">
                    <a:pos x="420" y="66"/>
                  </a:cxn>
                  <a:cxn ang="0">
                    <a:pos x="468" y="78"/>
                  </a:cxn>
                  <a:cxn ang="0">
                    <a:pos x="510" y="109"/>
                  </a:cxn>
                  <a:cxn ang="0">
                    <a:pos x="540" y="30"/>
                  </a:cxn>
                  <a:cxn ang="0">
                    <a:pos x="576" y="42"/>
                  </a:cxn>
                  <a:cxn ang="0">
                    <a:pos x="594" y="60"/>
                  </a:cxn>
                  <a:cxn ang="0">
                    <a:pos x="642" y="151"/>
                  </a:cxn>
                  <a:cxn ang="0">
                    <a:pos x="690" y="199"/>
                  </a:cxn>
                  <a:cxn ang="0">
                    <a:pos x="714" y="241"/>
                  </a:cxn>
                  <a:cxn ang="0">
                    <a:pos x="751" y="289"/>
                  </a:cxn>
                  <a:cxn ang="0">
                    <a:pos x="757" y="379"/>
                  </a:cxn>
                  <a:cxn ang="0">
                    <a:pos x="696" y="523"/>
                  </a:cxn>
                  <a:cxn ang="0">
                    <a:pos x="684" y="547"/>
                  </a:cxn>
                  <a:cxn ang="0">
                    <a:pos x="636" y="577"/>
                  </a:cxn>
                  <a:cxn ang="0">
                    <a:pos x="594" y="559"/>
                  </a:cxn>
                  <a:cxn ang="0">
                    <a:pos x="534" y="553"/>
                  </a:cxn>
                  <a:cxn ang="0">
                    <a:pos x="480" y="505"/>
                  </a:cxn>
                  <a:cxn ang="0">
                    <a:pos x="444" y="487"/>
                  </a:cxn>
                  <a:cxn ang="0">
                    <a:pos x="378" y="421"/>
                  </a:cxn>
                  <a:cxn ang="0">
                    <a:pos x="264" y="415"/>
                  </a:cxn>
                  <a:cxn ang="0">
                    <a:pos x="198" y="451"/>
                  </a:cxn>
                  <a:cxn ang="0">
                    <a:pos x="138" y="457"/>
                  </a:cxn>
                  <a:cxn ang="0">
                    <a:pos x="84" y="487"/>
                  </a:cxn>
                  <a:cxn ang="0">
                    <a:pos x="30" y="463"/>
                  </a:cxn>
                </a:cxnLst>
                <a:rect l="0" t="0" r="r" b="b"/>
                <a:pathLst>
                  <a:path w="757" h="577">
                    <a:moveTo>
                      <a:pt x="30" y="463"/>
                    </a:moveTo>
                    <a:lnTo>
                      <a:pt x="36" y="415"/>
                    </a:lnTo>
                    <a:lnTo>
                      <a:pt x="30" y="385"/>
                    </a:lnTo>
                    <a:lnTo>
                      <a:pt x="6" y="307"/>
                    </a:lnTo>
                    <a:lnTo>
                      <a:pt x="6" y="283"/>
                    </a:lnTo>
                    <a:lnTo>
                      <a:pt x="0" y="247"/>
                    </a:lnTo>
                    <a:lnTo>
                      <a:pt x="6" y="217"/>
                    </a:lnTo>
                    <a:lnTo>
                      <a:pt x="30" y="193"/>
                    </a:lnTo>
                    <a:lnTo>
                      <a:pt x="78" y="175"/>
                    </a:lnTo>
                    <a:lnTo>
                      <a:pt x="114" y="151"/>
                    </a:lnTo>
                    <a:lnTo>
                      <a:pt x="144" y="145"/>
                    </a:lnTo>
                    <a:lnTo>
                      <a:pt x="156" y="109"/>
                    </a:lnTo>
                    <a:lnTo>
                      <a:pt x="180" y="97"/>
                    </a:lnTo>
                    <a:lnTo>
                      <a:pt x="204" y="90"/>
                    </a:lnTo>
                    <a:lnTo>
                      <a:pt x="240" y="60"/>
                    </a:lnTo>
                    <a:lnTo>
                      <a:pt x="264" y="48"/>
                    </a:lnTo>
                    <a:lnTo>
                      <a:pt x="282" y="60"/>
                    </a:lnTo>
                    <a:lnTo>
                      <a:pt x="300" y="66"/>
                    </a:lnTo>
                    <a:lnTo>
                      <a:pt x="312" y="42"/>
                    </a:lnTo>
                    <a:lnTo>
                      <a:pt x="330" y="24"/>
                    </a:lnTo>
                    <a:lnTo>
                      <a:pt x="360" y="18"/>
                    </a:lnTo>
                    <a:lnTo>
                      <a:pt x="372" y="0"/>
                    </a:lnTo>
                    <a:lnTo>
                      <a:pt x="396" y="6"/>
                    </a:lnTo>
                    <a:lnTo>
                      <a:pt x="438" y="12"/>
                    </a:lnTo>
                    <a:lnTo>
                      <a:pt x="432" y="36"/>
                    </a:lnTo>
                    <a:lnTo>
                      <a:pt x="420" y="66"/>
                    </a:lnTo>
                    <a:lnTo>
                      <a:pt x="438" y="78"/>
                    </a:lnTo>
                    <a:lnTo>
                      <a:pt x="468" y="78"/>
                    </a:lnTo>
                    <a:lnTo>
                      <a:pt x="492" y="115"/>
                    </a:lnTo>
                    <a:lnTo>
                      <a:pt x="510" y="109"/>
                    </a:lnTo>
                    <a:lnTo>
                      <a:pt x="540" y="90"/>
                    </a:lnTo>
                    <a:lnTo>
                      <a:pt x="540" y="30"/>
                    </a:lnTo>
                    <a:lnTo>
                      <a:pt x="564" y="0"/>
                    </a:lnTo>
                    <a:lnTo>
                      <a:pt x="576" y="42"/>
                    </a:lnTo>
                    <a:lnTo>
                      <a:pt x="582" y="54"/>
                    </a:lnTo>
                    <a:lnTo>
                      <a:pt x="594" y="60"/>
                    </a:lnTo>
                    <a:lnTo>
                      <a:pt x="612" y="121"/>
                    </a:lnTo>
                    <a:lnTo>
                      <a:pt x="642" y="151"/>
                    </a:lnTo>
                    <a:lnTo>
                      <a:pt x="678" y="163"/>
                    </a:lnTo>
                    <a:lnTo>
                      <a:pt x="690" y="199"/>
                    </a:lnTo>
                    <a:lnTo>
                      <a:pt x="708" y="211"/>
                    </a:lnTo>
                    <a:lnTo>
                      <a:pt x="714" y="241"/>
                    </a:lnTo>
                    <a:lnTo>
                      <a:pt x="751" y="265"/>
                    </a:lnTo>
                    <a:lnTo>
                      <a:pt x="751" y="289"/>
                    </a:lnTo>
                    <a:lnTo>
                      <a:pt x="757" y="325"/>
                    </a:lnTo>
                    <a:lnTo>
                      <a:pt x="757" y="379"/>
                    </a:lnTo>
                    <a:lnTo>
                      <a:pt x="714" y="469"/>
                    </a:lnTo>
                    <a:lnTo>
                      <a:pt x="696" y="523"/>
                    </a:lnTo>
                    <a:lnTo>
                      <a:pt x="696" y="547"/>
                    </a:lnTo>
                    <a:lnTo>
                      <a:pt x="684" y="547"/>
                    </a:lnTo>
                    <a:lnTo>
                      <a:pt x="660" y="559"/>
                    </a:lnTo>
                    <a:lnTo>
                      <a:pt x="636" y="577"/>
                    </a:lnTo>
                    <a:lnTo>
                      <a:pt x="618" y="577"/>
                    </a:lnTo>
                    <a:lnTo>
                      <a:pt x="594" y="559"/>
                    </a:lnTo>
                    <a:lnTo>
                      <a:pt x="576" y="571"/>
                    </a:lnTo>
                    <a:lnTo>
                      <a:pt x="534" y="553"/>
                    </a:lnTo>
                    <a:lnTo>
                      <a:pt x="498" y="535"/>
                    </a:lnTo>
                    <a:lnTo>
                      <a:pt x="480" y="505"/>
                    </a:lnTo>
                    <a:lnTo>
                      <a:pt x="468" y="481"/>
                    </a:lnTo>
                    <a:lnTo>
                      <a:pt x="444" y="487"/>
                    </a:lnTo>
                    <a:lnTo>
                      <a:pt x="420" y="463"/>
                    </a:lnTo>
                    <a:lnTo>
                      <a:pt x="378" y="421"/>
                    </a:lnTo>
                    <a:lnTo>
                      <a:pt x="312" y="409"/>
                    </a:lnTo>
                    <a:lnTo>
                      <a:pt x="264" y="415"/>
                    </a:lnTo>
                    <a:lnTo>
                      <a:pt x="204" y="433"/>
                    </a:lnTo>
                    <a:lnTo>
                      <a:pt x="198" y="451"/>
                    </a:lnTo>
                    <a:lnTo>
                      <a:pt x="162" y="457"/>
                    </a:lnTo>
                    <a:lnTo>
                      <a:pt x="138" y="457"/>
                    </a:lnTo>
                    <a:lnTo>
                      <a:pt x="120" y="475"/>
                    </a:lnTo>
                    <a:lnTo>
                      <a:pt x="84" y="487"/>
                    </a:lnTo>
                    <a:lnTo>
                      <a:pt x="60" y="487"/>
                    </a:lnTo>
                    <a:lnTo>
                      <a:pt x="30" y="463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489" name="Freeform 1309"/>
              <p:cNvSpPr>
                <a:spLocks/>
              </p:cNvSpPr>
              <p:nvPr/>
            </p:nvSpPr>
            <p:spPr bwMode="auto">
              <a:xfrm>
                <a:off x="7866942" y="3880378"/>
                <a:ext cx="80597" cy="8929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2" y="48"/>
                  </a:cxn>
                  <a:cxn ang="0">
                    <a:pos x="18" y="72"/>
                  </a:cxn>
                  <a:cxn ang="0">
                    <a:pos x="36" y="91"/>
                  </a:cxn>
                  <a:cxn ang="0">
                    <a:pos x="48" y="66"/>
                  </a:cxn>
                  <a:cxn ang="0">
                    <a:pos x="66" y="30"/>
                  </a:cxn>
                  <a:cxn ang="0">
                    <a:pos x="66" y="0"/>
                  </a:cxn>
                  <a:cxn ang="0">
                    <a:pos x="42" y="12"/>
                  </a:cxn>
                  <a:cxn ang="0">
                    <a:pos x="0" y="18"/>
                  </a:cxn>
                </a:cxnLst>
                <a:rect l="0" t="0" r="r" b="b"/>
                <a:pathLst>
                  <a:path w="66" h="91">
                    <a:moveTo>
                      <a:pt x="0" y="18"/>
                    </a:moveTo>
                    <a:lnTo>
                      <a:pt x="12" y="48"/>
                    </a:lnTo>
                    <a:lnTo>
                      <a:pt x="18" y="72"/>
                    </a:lnTo>
                    <a:lnTo>
                      <a:pt x="36" y="91"/>
                    </a:lnTo>
                    <a:lnTo>
                      <a:pt x="48" y="66"/>
                    </a:lnTo>
                    <a:lnTo>
                      <a:pt x="66" y="30"/>
                    </a:lnTo>
                    <a:lnTo>
                      <a:pt x="66" y="0"/>
                    </a:lnTo>
                    <a:lnTo>
                      <a:pt x="42" y="1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490" name="Freeform 1310"/>
              <p:cNvSpPr>
                <a:spLocks/>
              </p:cNvSpPr>
              <p:nvPr/>
            </p:nvSpPr>
            <p:spPr bwMode="auto">
              <a:xfrm>
                <a:off x="6759081" y="2974276"/>
                <a:ext cx="222738" cy="1988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6"/>
                  </a:cxn>
                  <a:cxn ang="0">
                    <a:pos x="11" y="8"/>
                  </a:cxn>
                  <a:cxn ang="0">
                    <a:pos x="16" y="10"/>
                  </a:cxn>
                  <a:cxn ang="0">
                    <a:pos x="24" y="17"/>
                  </a:cxn>
                  <a:cxn ang="0">
                    <a:pos x="26" y="20"/>
                  </a:cxn>
                  <a:cxn ang="0">
                    <a:pos x="30" y="25"/>
                  </a:cxn>
                  <a:cxn ang="0">
                    <a:pos x="31" y="31"/>
                  </a:cxn>
                  <a:cxn ang="0">
                    <a:pos x="27" y="34"/>
                  </a:cxn>
                  <a:cxn ang="0">
                    <a:pos x="21" y="29"/>
                  </a:cxn>
                  <a:cxn ang="0">
                    <a:pos x="15" y="26"/>
                  </a:cxn>
                  <a:cxn ang="0">
                    <a:pos x="12" y="18"/>
                  </a:cxn>
                  <a:cxn ang="0">
                    <a:pos x="9" y="16"/>
                  </a:cxn>
                  <a:cxn ang="0">
                    <a:pos x="6" y="12"/>
                  </a:cxn>
                  <a:cxn ang="0">
                    <a:pos x="1" y="8"/>
                  </a:cxn>
                  <a:cxn ang="0">
                    <a:pos x="0" y="0"/>
                  </a:cxn>
                </a:cxnLst>
                <a:rect l="0" t="0" r="r" b="b"/>
                <a:pathLst>
                  <a:path w="31" h="34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7" y="13"/>
                      <a:pt x="6" y="12"/>
                    </a:cubicBezTo>
                    <a:cubicBezTo>
                      <a:pt x="4" y="11"/>
                      <a:pt x="1" y="8"/>
                      <a:pt x="1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491" name="Freeform 1311"/>
              <p:cNvSpPr>
                <a:spLocks/>
              </p:cNvSpPr>
              <p:nvPr/>
            </p:nvSpPr>
            <p:spPr bwMode="auto">
              <a:xfrm>
                <a:off x="7063885" y="2938557"/>
                <a:ext cx="209550" cy="198834"/>
              </a:xfrm>
              <a:custGeom>
                <a:avLst/>
                <a:gdLst/>
                <a:ahLst/>
                <a:cxnLst>
                  <a:cxn ang="0">
                    <a:pos x="12" y="168"/>
                  </a:cxn>
                  <a:cxn ang="0">
                    <a:pos x="0" y="144"/>
                  </a:cxn>
                  <a:cxn ang="0">
                    <a:pos x="0" y="108"/>
                  </a:cxn>
                  <a:cxn ang="0">
                    <a:pos x="12" y="90"/>
                  </a:cxn>
                  <a:cxn ang="0">
                    <a:pos x="36" y="84"/>
                  </a:cxn>
                  <a:cxn ang="0">
                    <a:pos x="60" y="66"/>
                  </a:cxn>
                  <a:cxn ang="0">
                    <a:pos x="96" y="24"/>
                  </a:cxn>
                  <a:cxn ang="0">
                    <a:pos x="138" y="0"/>
                  </a:cxn>
                  <a:cxn ang="0">
                    <a:pos x="162" y="12"/>
                  </a:cxn>
                  <a:cxn ang="0">
                    <a:pos x="174" y="30"/>
                  </a:cxn>
                  <a:cxn ang="0">
                    <a:pos x="156" y="48"/>
                  </a:cxn>
                  <a:cxn ang="0">
                    <a:pos x="150" y="66"/>
                  </a:cxn>
                  <a:cxn ang="0">
                    <a:pos x="156" y="90"/>
                  </a:cxn>
                  <a:cxn ang="0">
                    <a:pos x="174" y="108"/>
                  </a:cxn>
                  <a:cxn ang="0">
                    <a:pos x="156" y="120"/>
                  </a:cxn>
                  <a:cxn ang="0">
                    <a:pos x="150" y="132"/>
                  </a:cxn>
                  <a:cxn ang="0">
                    <a:pos x="138" y="150"/>
                  </a:cxn>
                  <a:cxn ang="0">
                    <a:pos x="126" y="168"/>
                  </a:cxn>
                  <a:cxn ang="0">
                    <a:pos x="114" y="198"/>
                  </a:cxn>
                  <a:cxn ang="0">
                    <a:pos x="90" y="204"/>
                  </a:cxn>
                  <a:cxn ang="0">
                    <a:pos x="72" y="192"/>
                  </a:cxn>
                  <a:cxn ang="0">
                    <a:pos x="42" y="192"/>
                  </a:cxn>
                  <a:cxn ang="0">
                    <a:pos x="24" y="192"/>
                  </a:cxn>
                  <a:cxn ang="0">
                    <a:pos x="12" y="168"/>
                  </a:cxn>
                </a:cxnLst>
                <a:rect l="0" t="0" r="r" b="b"/>
                <a:pathLst>
                  <a:path w="174" h="204">
                    <a:moveTo>
                      <a:pt x="12" y="168"/>
                    </a:moveTo>
                    <a:lnTo>
                      <a:pt x="0" y="144"/>
                    </a:lnTo>
                    <a:lnTo>
                      <a:pt x="0" y="108"/>
                    </a:lnTo>
                    <a:lnTo>
                      <a:pt x="12" y="90"/>
                    </a:lnTo>
                    <a:lnTo>
                      <a:pt x="36" y="84"/>
                    </a:lnTo>
                    <a:lnTo>
                      <a:pt x="60" y="66"/>
                    </a:lnTo>
                    <a:lnTo>
                      <a:pt x="96" y="24"/>
                    </a:lnTo>
                    <a:lnTo>
                      <a:pt x="138" y="0"/>
                    </a:lnTo>
                    <a:lnTo>
                      <a:pt x="162" y="12"/>
                    </a:lnTo>
                    <a:lnTo>
                      <a:pt x="174" y="30"/>
                    </a:lnTo>
                    <a:lnTo>
                      <a:pt x="156" y="48"/>
                    </a:lnTo>
                    <a:lnTo>
                      <a:pt x="150" y="66"/>
                    </a:lnTo>
                    <a:lnTo>
                      <a:pt x="156" y="90"/>
                    </a:lnTo>
                    <a:lnTo>
                      <a:pt x="174" y="108"/>
                    </a:lnTo>
                    <a:lnTo>
                      <a:pt x="156" y="120"/>
                    </a:lnTo>
                    <a:lnTo>
                      <a:pt x="150" y="132"/>
                    </a:lnTo>
                    <a:lnTo>
                      <a:pt x="138" y="150"/>
                    </a:lnTo>
                    <a:lnTo>
                      <a:pt x="126" y="168"/>
                    </a:lnTo>
                    <a:lnTo>
                      <a:pt x="114" y="198"/>
                    </a:lnTo>
                    <a:lnTo>
                      <a:pt x="90" y="204"/>
                    </a:lnTo>
                    <a:lnTo>
                      <a:pt x="72" y="192"/>
                    </a:lnTo>
                    <a:lnTo>
                      <a:pt x="42" y="192"/>
                    </a:lnTo>
                    <a:lnTo>
                      <a:pt x="24" y="192"/>
                    </a:lnTo>
                    <a:lnTo>
                      <a:pt x="12" y="168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492" name="Freeform 1312"/>
              <p:cNvSpPr>
                <a:spLocks/>
              </p:cNvSpPr>
              <p:nvPr/>
            </p:nvSpPr>
            <p:spPr bwMode="auto">
              <a:xfrm>
                <a:off x="7293976" y="2721865"/>
                <a:ext cx="130420" cy="146447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0" y="42"/>
                  </a:cxn>
                  <a:cxn ang="0">
                    <a:pos x="6" y="72"/>
                  </a:cxn>
                  <a:cxn ang="0">
                    <a:pos x="18" y="85"/>
                  </a:cxn>
                  <a:cxn ang="0">
                    <a:pos x="36" y="91"/>
                  </a:cxn>
                  <a:cxn ang="0">
                    <a:pos x="72" y="109"/>
                  </a:cxn>
                  <a:cxn ang="0">
                    <a:pos x="78" y="139"/>
                  </a:cxn>
                  <a:cxn ang="0">
                    <a:pos x="108" y="151"/>
                  </a:cxn>
                  <a:cxn ang="0">
                    <a:pos x="102" y="127"/>
                  </a:cxn>
                  <a:cxn ang="0">
                    <a:pos x="78" y="91"/>
                  </a:cxn>
                  <a:cxn ang="0">
                    <a:pos x="42" y="66"/>
                  </a:cxn>
                  <a:cxn ang="0">
                    <a:pos x="48" y="48"/>
                  </a:cxn>
                  <a:cxn ang="0">
                    <a:pos x="54" y="12"/>
                  </a:cxn>
                  <a:cxn ang="0">
                    <a:pos x="30" y="0"/>
                  </a:cxn>
                  <a:cxn ang="0">
                    <a:pos x="12" y="18"/>
                  </a:cxn>
                </a:cxnLst>
                <a:rect l="0" t="0" r="r" b="b"/>
                <a:pathLst>
                  <a:path w="108" h="151">
                    <a:moveTo>
                      <a:pt x="12" y="18"/>
                    </a:moveTo>
                    <a:lnTo>
                      <a:pt x="0" y="42"/>
                    </a:lnTo>
                    <a:lnTo>
                      <a:pt x="6" y="72"/>
                    </a:lnTo>
                    <a:lnTo>
                      <a:pt x="18" y="85"/>
                    </a:lnTo>
                    <a:lnTo>
                      <a:pt x="36" y="91"/>
                    </a:lnTo>
                    <a:lnTo>
                      <a:pt x="72" y="109"/>
                    </a:lnTo>
                    <a:lnTo>
                      <a:pt x="78" y="139"/>
                    </a:lnTo>
                    <a:lnTo>
                      <a:pt x="108" y="151"/>
                    </a:lnTo>
                    <a:lnTo>
                      <a:pt x="102" y="127"/>
                    </a:lnTo>
                    <a:lnTo>
                      <a:pt x="78" y="91"/>
                    </a:lnTo>
                    <a:lnTo>
                      <a:pt x="42" y="66"/>
                    </a:lnTo>
                    <a:lnTo>
                      <a:pt x="48" y="48"/>
                    </a:lnTo>
                    <a:lnTo>
                      <a:pt x="54" y="12"/>
                    </a:lnTo>
                    <a:lnTo>
                      <a:pt x="30" y="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93" name="Freeform 1313"/>
              <p:cNvSpPr>
                <a:spLocks/>
              </p:cNvSpPr>
              <p:nvPr/>
            </p:nvSpPr>
            <p:spPr bwMode="auto">
              <a:xfrm>
                <a:off x="7346731" y="2892134"/>
                <a:ext cx="106973" cy="6905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8" y="24"/>
                  </a:cxn>
                  <a:cxn ang="0">
                    <a:pos x="42" y="24"/>
                  </a:cxn>
                  <a:cxn ang="0">
                    <a:pos x="60" y="0"/>
                  </a:cxn>
                  <a:cxn ang="0">
                    <a:pos x="90" y="24"/>
                  </a:cxn>
                  <a:cxn ang="0">
                    <a:pos x="90" y="72"/>
                  </a:cxn>
                  <a:cxn ang="0">
                    <a:pos x="60" y="60"/>
                  </a:cxn>
                  <a:cxn ang="0">
                    <a:pos x="42" y="60"/>
                  </a:cxn>
                  <a:cxn ang="0">
                    <a:pos x="24" y="48"/>
                  </a:cxn>
                  <a:cxn ang="0">
                    <a:pos x="0" y="54"/>
                  </a:cxn>
                </a:cxnLst>
                <a:rect l="0" t="0" r="r" b="b"/>
                <a:pathLst>
                  <a:path w="90" h="72">
                    <a:moveTo>
                      <a:pt x="0" y="54"/>
                    </a:moveTo>
                    <a:lnTo>
                      <a:pt x="18" y="24"/>
                    </a:lnTo>
                    <a:lnTo>
                      <a:pt x="42" y="24"/>
                    </a:lnTo>
                    <a:lnTo>
                      <a:pt x="60" y="0"/>
                    </a:lnTo>
                    <a:lnTo>
                      <a:pt x="90" y="24"/>
                    </a:lnTo>
                    <a:lnTo>
                      <a:pt x="90" y="72"/>
                    </a:lnTo>
                    <a:lnTo>
                      <a:pt x="60" y="60"/>
                    </a:lnTo>
                    <a:lnTo>
                      <a:pt x="42" y="60"/>
                    </a:lnTo>
                    <a:lnTo>
                      <a:pt x="24" y="48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94" name="Freeform 1314"/>
              <p:cNvSpPr>
                <a:spLocks/>
              </p:cNvSpPr>
              <p:nvPr/>
            </p:nvSpPr>
            <p:spPr bwMode="auto">
              <a:xfrm>
                <a:off x="7273435" y="3043366"/>
                <a:ext cx="130420" cy="129778"/>
              </a:xfrm>
              <a:custGeom>
                <a:avLst/>
                <a:gdLst/>
                <a:ahLst/>
                <a:cxnLst>
                  <a:cxn ang="0">
                    <a:pos x="12" y="126"/>
                  </a:cxn>
                  <a:cxn ang="0">
                    <a:pos x="12" y="108"/>
                  </a:cxn>
                  <a:cxn ang="0">
                    <a:pos x="0" y="84"/>
                  </a:cxn>
                  <a:cxn ang="0">
                    <a:pos x="6" y="66"/>
                  </a:cxn>
                  <a:cxn ang="0">
                    <a:pos x="24" y="24"/>
                  </a:cxn>
                  <a:cxn ang="0">
                    <a:pos x="36" y="12"/>
                  </a:cxn>
                  <a:cxn ang="0">
                    <a:pos x="66" y="6"/>
                  </a:cxn>
                  <a:cxn ang="0">
                    <a:pos x="108" y="0"/>
                  </a:cxn>
                  <a:cxn ang="0">
                    <a:pos x="108" y="12"/>
                  </a:cxn>
                  <a:cxn ang="0">
                    <a:pos x="90" y="12"/>
                  </a:cxn>
                  <a:cxn ang="0">
                    <a:pos x="54" y="24"/>
                  </a:cxn>
                  <a:cxn ang="0">
                    <a:pos x="42" y="42"/>
                  </a:cxn>
                  <a:cxn ang="0">
                    <a:pos x="84" y="42"/>
                  </a:cxn>
                  <a:cxn ang="0">
                    <a:pos x="90" y="60"/>
                  </a:cxn>
                  <a:cxn ang="0">
                    <a:pos x="78" y="66"/>
                  </a:cxn>
                  <a:cxn ang="0">
                    <a:pos x="66" y="78"/>
                  </a:cxn>
                  <a:cxn ang="0">
                    <a:pos x="90" y="102"/>
                  </a:cxn>
                  <a:cxn ang="0">
                    <a:pos x="96" y="126"/>
                  </a:cxn>
                  <a:cxn ang="0">
                    <a:pos x="72" y="126"/>
                  </a:cxn>
                  <a:cxn ang="0">
                    <a:pos x="54" y="108"/>
                  </a:cxn>
                  <a:cxn ang="0">
                    <a:pos x="36" y="84"/>
                  </a:cxn>
                  <a:cxn ang="0">
                    <a:pos x="36" y="114"/>
                  </a:cxn>
                  <a:cxn ang="0">
                    <a:pos x="36" y="132"/>
                  </a:cxn>
                  <a:cxn ang="0">
                    <a:pos x="12" y="126"/>
                  </a:cxn>
                </a:cxnLst>
                <a:rect l="0" t="0" r="r" b="b"/>
                <a:pathLst>
                  <a:path w="108" h="132">
                    <a:moveTo>
                      <a:pt x="12" y="126"/>
                    </a:moveTo>
                    <a:lnTo>
                      <a:pt x="12" y="108"/>
                    </a:lnTo>
                    <a:lnTo>
                      <a:pt x="0" y="84"/>
                    </a:lnTo>
                    <a:lnTo>
                      <a:pt x="6" y="66"/>
                    </a:lnTo>
                    <a:lnTo>
                      <a:pt x="24" y="24"/>
                    </a:lnTo>
                    <a:lnTo>
                      <a:pt x="36" y="12"/>
                    </a:lnTo>
                    <a:lnTo>
                      <a:pt x="66" y="6"/>
                    </a:lnTo>
                    <a:lnTo>
                      <a:pt x="108" y="0"/>
                    </a:lnTo>
                    <a:lnTo>
                      <a:pt x="108" y="12"/>
                    </a:lnTo>
                    <a:lnTo>
                      <a:pt x="90" y="12"/>
                    </a:lnTo>
                    <a:lnTo>
                      <a:pt x="54" y="24"/>
                    </a:lnTo>
                    <a:lnTo>
                      <a:pt x="42" y="42"/>
                    </a:lnTo>
                    <a:lnTo>
                      <a:pt x="84" y="42"/>
                    </a:lnTo>
                    <a:lnTo>
                      <a:pt x="90" y="60"/>
                    </a:lnTo>
                    <a:lnTo>
                      <a:pt x="78" y="66"/>
                    </a:lnTo>
                    <a:lnTo>
                      <a:pt x="66" y="78"/>
                    </a:lnTo>
                    <a:lnTo>
                      <a:pt x="90" y="102"/>
                    </a:lnTo>
                    <a:lnTo>
                      <a:pt x="96" y="126"/>
                    </a:lnTo>
                    <a:lnTo>
                      <a:pt x="72" y="126"/>
                    </a:lnTo>
                    <a:lnTo>
                      <a:pt x="54" y="108"/>
                    </a:lnTo>
                    <a:lnTo>
                      <a:pt x="36" y="84"/>
                    </a:lnTo>
                    <a:lnTo>
                      <a:pt x="36" y="114"/>
                    </a:lnTo>
                    <a:lnTo>
                      <a:pt x="36" y="132"/>
                    </a:lnTo>
                    <a:lnTo>
                      <a:pt x="12" y="126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495" name="Freeform 1315"/>
              <p:cNvSpPr>
                <a:spLocks/>
              </p:cNvSpPr>
              <p:nvPr/>
            </p:nvSpPr>
            <p:spPr bwMode="auto">
              <a:xfrm>
                <a:off x="6977436" y="3191002"/>
                <a:ext cx="244719" cy="4524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0"/>
                  </a:cxn>
                  <a:cxn ang="0">
                    <a:pos x="16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31" y="5"/>
                  </a:cxn>
                  <a:cxn ang="0">
                    <a:pos x="34" y="8"/>
                  </a:cxn>
                  <a:cxn ang="0">
                    <a:pos x="26" y="7"/>
                  </a:cxn>
                  <a:cxn ang="0">
                    <a:pos x="19" y="6"/>
                  </a:cxn>
                  <a:cxn ang="0">
                    <a:pos x="8" y="4"/>
                  </a:cxn>
                  <a:cxn ang="0">
                    <a:pos x="0" y="1"/>
                  </a:cxn>
                </a:cxnLst>
                <a:rect l="0" t="0" r="r" b="b"/>
                <a:pathLst>
                  <a:path w="34" h="8">
                    <a:moveTo>
                      <a:pt x="0" y="1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0" y="4"/>
                      <a:pt x="8" y="4"/>
                    </a:cubicBezTo>
                    <a:cubicBezTo>
                      <a:pt x="7" y="3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496" name="Freeform 1319"/>
              <p:cNvSpPr>
                <a:spLocks/>
              </p:cNvSpPr>
              <p:nvPr/>
            </p:nvSpPr>
            <p:spPr bwMode="auto">
              <a:xfrm>
                <a:off x="4817469" y="2301576"/>
                <a:ext cx="71803" cy="34529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6" y="0"/>
                  </a:cxn>
                  <a:cxn ang="0">
                    <a:pos x="60" y="6"/>
                  </a:cxn>
                  <a:cxn ang="0">
                    <a:pos x="60" y="18"/>
                  </a:cxn>
                  <a:cxn ang="0">
                    <a:pos x="54" y="36"/>
                  </a:cxn>
                  <a:cxn ang="0">
                    <a:pos x="30" y="24"/>
                  </a:cxn>
                  <a:cxn ang="0">
                    <a:pos x="0" y="12"/>
                  </a:cxn>
                </a:cxnLst>
                <a:rect l="0" t="0" r="r" b="b"/>
                <a:pathLst>
                  <a:path w="60" h="36">
                    <a:moveTo>
                      <a:pt x="0" y="12"/>
                    </a:moveTo>
                    <a:lnTo>
                      <a:pt x="36" y="0"/>
                    </a:lnTo>
                    <a:lnTo>
                      <a:pt x="60" y="6"/>
                    </a:lnTo>
                    <a:lnTo>
                      <a:pt x="60" y="18"/>
                    </a:lnTo>
                    <a:lnTo>
                      <a:pt x="54" y="36"/>
                    </a:lnTo>
                    <a:lnTo>
                      <a:pt x="30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97" name="Freeform 1320"/>
              <p:cNvSpPr>
                <a:spLocks/>
              </p:cNvSpPr>
              <p:nvPr/>
            </p:nvSpPr>
            <p:spPr bwMode="auto">
              <a:xfrm>
                <a:off x="4736850" y="2236089"/>
                <a:ext cx="29308" cy="4643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6" y="6"/>
                  </a:cxn>
                  <a:cxn ang="0">
                    <a:pos x="18" y="0"/>
                  </a:cxn>
                  <a:cxn ang="0">
                    <a:pos x="24" y="24"/>
                  </a:cxn>
                  <a:cxn ang="0">
                    <a:pos x="24" y="48"/>
                  </a:cxn>
                  <a:cxn ang="0">
                    <a:pos x="0" y="48"/>
                  </a:cxn>
                </a:cxnLst>
                <a:rect l="0" t="0" r="r" b="b"/>
                <a:pathLst>
                  <a:path w="24" h="48">
                    <a:moveTo>
                      <a:pt x="0" y="48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24" y="24"/>
                    </a:lnTo>
                    <a:lnTo>
                      <a:pt x="24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98" name="Freeform 1321"/>
              <p:cNvSpPr>
                <a:spLocks/>
              </p:cNvSpPr>
              <p:nvPr/>
            </p:nvSpPr>
            <p:spPr bwMode="auto">
              <a:xfrm>
                <a:off x="4729524" y="2188500"/>
                <a:ext cx="36634" cy="35719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4" y="0"/>
                  </a:cxn>
                  <a:cxn ang="0">
                    <a:pos x="30" y="24"/>
                  </a:cxn>
                  <a:cxn ang="0">
                    <a:pos x="24" y="37"/>
                  </a:cxn>
                  <a:cxn ang="0">
                    <a:pos x="0" y="12"/>
                  </a:cxn>
                </a:cxnLst>
                <a:rect l="0" t="0" r="r" b="b"/>
                <a:pathLst>
                  <a:path w="30" h="37">
                    <a:moveTo>
                      <a:pt x="0" y="12"/>
                    </a:moveTo>
                    <a:lnTo>
                      <a:pt x="24" y="0"/>
                    </a:lnTo>
                    <a:lnTo>
                      <a:pt x="30" y="24"/>
                    </a:lnTo>
                    <a:lnTo>
                      <a:pt x="24" y="3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99" name="Freeform 1322"/>
              <p:cNvSpPr>
                <a:spLocks/>
              </p:cNvSpPr>
              <p:nvPr/>
            </p:nvSpPr>
            <p:spPr bwMode="auto">
              <a:xfrm>
                <a:off x="5484205" y="2330147"/>
                <a:ext cx="36637" cy="595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0" y="0"/>
                  </a:cxn>
                  <a:cxn ang="0">
                    <a:pos x="0" y="6"/>
                  </a:cxn>
                  <a:cxn ang="0">
                    <a:pos x="24" y="0"/>
                  </a:cxn>
                </a:cxnLst>
                <a:rect l="0" t="0" r="r" b="b"/>
                <a:pathLst>
                  <a:path w="30" h="6">
                    <a:moveTo>
                      <a:pt x="24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00" name="Rectangle 1323"/>
              <p:cNvSpPr>
                <a:spLocks noChangeArrowheads="1"/>
              </p:cNvSpPr>
              <p:nvPr/>
            </p:nvSpPr>
            <p:spPr bwMode="auto">
              <a:xfrm>
                <a:off x="5355243" y="2503989"/>
                <a:ext cx="0" cy="238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01" name="Freeform 1324"/>
              <p:cNvSpPr>
                <a:spLocks/>
              </p:cNvSpPr>
              <p:nvPr/>
            </p:nvSpPr>
            <p:spPr bwMode="auto">
              <a:xfrm>
                <a:off x="5142762" y="2218230"/>
                <a:ext cx="427892" cy="134541"/>
              </a:xfrm>
              <a:custGeom>
                <a:avLst/>
                <a:gdLst/>
                <a:ahLst/>
                <a:cxnLst>
                  <a:cxn ang="0">
                    <a:pos x="34" y="20"/>
                  </a:cxn>
                  <a:cxn ang="0">
                    <a:pos x="36" y="21"/>
                  </a:cxn>
                  <a:cxn ang="0">
                    <a:pos x="47" y="20"/>
                  </a:cxn>
                  <a:cxn ang="0">
                    <a:pos x="52" y="19"/>
                  </a:cxn>
                  <a:cxn ang="0">
                    <a:pos x="57" y="18"/>
                  </a:cxn>
                  <a:cxn ang="0">
                    <a:pos x="59" y="19"/>
                  </a:cxn>
                  <a:cxn ang="0">
                    <a:pos x="58" y="16"/>
                  </a:cxn>
                  <a:cxn ang="0">
                    <a:pos x="58" y="9"/>
                  </a:cxn>
                  <a:cxn ang="0">
                    <a:pos x="59" y="8"/>
                  </a:cxn>
                  <a:cxn ang="0">
                    <a:pos x="55" y="3"/>
                  </a:cxn>
                  <a:cxn ang="0">
                    <a:pos x="53" y="1"/>
                  </a:cxn>
                  <a:cxn ang="0">
                    <a:pos x="5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5" y="3"/>
                  </a:cxn>
                  <a:cxn ang="0">
                    <a:pos x="40" y="3"/>
                  </a:cxn>
                  <a:cxn ang="0">
                    <a:pos x="39" y="3"/>
                  </a:cxn>
                  <a:cxn ang="0">
                    <a:pos x="39" y="3"/>
                  </a:cxn>
                  <a:cxn ang="0">
                    <a:pos x="35" y="1"/>
                  </a:cxn>
                  <a:cxn ang="0">
                    <a:pos x="32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19" y="1"/>
                  </a:cxn>
                  <a:cxn ang="0">
                    <a:pos x="17" y="3"/>
                  </a:cxn>
                  <a:cxn ang="0">
                    <a:pos x="12" y="4"/>
                  </a:cxn>
                  <a:cxn ang="0">
                    <a:pos x="11" y="3"/>
                  </a:cxn>
                  <a:cxn ang="0">
                    <a:pos x="10" y="3"/>
                  </a:cxn>
                  <a:cxn ang="0">
                    <a:pos x="8" y="6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4" y="17"/>
                  </a:cxn>
                  <a:cxn ang="0">
                    <a:pos x="6" y="20"/>
                  </a:cxn>
                  <a:cxn ang="0">
                    <a:pos x="15" y="21"/>
                  </a:cxn>
                  <a:cxn ang="0">
                    <a:pos x="16" y="21"/>
                  </a:cxn>
                  <a:cxn ang="0">
                    <a:pos x="23" y="23"/>
                  </a:cxn>
                  <a:cxn ang="0">
                    <a:pos x="27" y="21"/>
                  </a:cxn>
                  <a:cxn ang="0">
                    <a:pos x="31" y="23"/>
                  </a:cxn>
                  <a:cxn ang="0">
                    <a:pos x="31" y="23"/>
                  </a:cxn>
                  <a:cxn ang="0">
                    <a:pos x="31" y="23"/>
                  </a:cxn>
                  <a:cxn ang="0">
                    <a:pos x="34" y="20"/>
                  </a:cxn>
                </a:cxnLst>
                <a:rect l="0" t="0" r="r" b="b"/>
                <a:pathLst>
                  <a:path w="59" h="23">
                    <a:moveTo>
                      <a:pt x="34" y="20"/>
                    </a:moveTo>
                    <a:cubicBezTo>
                      <a:pt x="36" y="21"/>
                      <a:pt x="36" y="21"/>
                      <a:pt x="36" y="21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8" y="16"/>
                      <a:pt x="58" y="16"/>
                    </a:cubicBezTo>
                    <a:cubicBezTo>
                      <a:pt x="58" y="15"/>
                      <a:pt x="58" y="9"/>
                      <a:pt x="58" y="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02" name="Freeform 1325"/>
              <p:cNvSpPr>
                <a:spLocks/>
              </p:cNvSpPr>
              <p:nvPr/>
            </p:nvSpPr>
            <p:spPr bwMode="auto">
              <a:xfrm>
                <a:off x="5344989" y="2330147"/>
                <a:ext cx="167054" cy="109538"/>
              </a:xfrm>
              <a:custGeom>
                <a:avLst/>
                <a:gdLst/>
                <a:ahLst/>
                <a:cxnLst>
                  <a:cxn ang="0">
                    <a:pos x="25" y="114"/>
                  </a:cxn>
                  <a:cxn ang="0">
                    <a:pos x="61" y="96"/>
                  </a:cxn>
                  <a:cxn ang="0">
                    <a:pos x="73" y="90"/>
                  </a:cxn>
                  <a:cxn ang="0">
                    <a:pos x="115" y="66"/>
                  </a:cxn>
                  <a:cxn ang="0">
                    <a:pos x="127" y="24"/>
                  </a:cxn>
                  <a:cxn ang="0">
                    <a:pos x="139" y="6"/>
                  </a:cxn>
                  <a:cxn ang="0">
                    <a:pos x="139" y="0"/>
                  </a:cxn>
                  <a:cxn ang="0">
                    <a:pos x="115" y="6"/>
                  </a:cxn>
                  <a:cxn ang="0">
                    <a:pos x="49" y="12"/>
                  </a:cxn>
                  <a:cxn ang="0">
                    <a:pos x="37" y="6"/>
                  </a:cxn>
                  <a:cxn ang="0">
                    <a:pos x="19" y="24"/>
                  </a:cxn>
                  <a:cxn ang="0">
                    <a:pos x="19" y="24"/>
                  </a:cxn>
                  <a:cxn ang="0">
                    <a:pos x="25" y="48"/>
                  </a:cxn>
                  <a:cxn ang="0">
                    <a:pos x="0" y="102"/>
                  </a:cxn>
                  <a:cxn ang="0">
                    <a:pos x="13" y="102"/>
                  </a:cxn>
                  <a:cxn ang="0">
                    <a:pos x="25" y="114"/>
                  </a:cxn>
                </a:cxnLst>
                <a:rect l="0" t="0" r="r" b="b"/>
                <a:pathLst>
                  <a:path w="139" h="114">
                    <a:moveTo>
                      <a:pt x="25" y="114"/>
                    </a:moveTo>
                    <a:lnTo>
                      <a:pt x="61" y="96"/>
                    </a:lnTo>
                    <a:lnTo>
                      <a:pt x="73" y="90"/>
                    </a:lnTo>
                    <a:lnTo>
                      <a:pt x="115" y="66"/>
                    </a:lnTo>
                    <a:lnTo>
                      <a:pt x="127" y="24"/>
                    </a:lnTo>
                    <a:lnTo>
                      <a:pt x="139" y="6"/>
                    </a:lnTo>
                    <a:lnTo>
                      <a:pt x="139" y="0"/>
                    </a:lnTo>
                    <a:lnTo>
                      <a:pt x="115" y="6"/>
                    </a:lnTo>
                    <a:lnTo>
                      <a:pt x="49" y="12"/>
                    </a:lnTo>
                    <a:lnTo>
                      <a:pt x="37" y="6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5" y="48"/>
                    </a:lnTo>
                    <a:lnTo>
                      <a:pt x="0" y="102"/>
                    </a:lnTo>
                    <a:lnTo>
                      <a:pt x="13" y="102"/>
                    </a:lnTo>
                    <a:lnTo>
                      <a:pt x="25" y="11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03" name="Freeform 1326"/>
              <p:cNvSpPr>
                <a:spLocks/>
              </p:cNvSpPr>
              <p:nvPr/>
            </p:nvSpPr>
            <p:spPr bwMode="auto">
              <a:xfrm>
                <a:off x="5323020" y="2417071"/>
                <a:ext cx="117231" cy="86915"/>
              </a:xfrm>
              <a:custGeom>
                <a:avLst/>
                <a:gdLst/>
                <a:ahLst/>
                <a:cxnLst>
                  <a:cxn ang="0">
                    <a:pos x="91" y="24"/>
                  </a:cxn>
                  <a:cxn ang="0">
                    <a:pos x="91" y="0"/>
                  </a:cxn>
                  <a:cxn ang="0">
                    <a:pos x="79" y="6"/>
                  </a:cxn>
                  <a:cxn ang="0">
                    <a:pos x="43" y="24"/>
                  </a:cxn>
                  <a:cxn ang="0">
                    <a:pos x="31" y="12"/>
                  </a:cxn>
                  <a:cxn ang="0">
                    <a:pos x="18" y="12"/>
                  </a:cxn>
                  <a:cxn ang="0">
                    <a:pos x="12" y="18"/>
                  </a:cxn>
                  <a:cxn ang="0">
                    <a:pos x="0" y="42"/>
                  </a:cxn>
                  <a:cxn ang="0">
                    <a:pos x="18" y="90"/>
                  </a:cxn>
                  <a:cxn ang="0">
                    <a:pos x="25" y="90"/>
                  </a:cxn>
                  <a:cxn ang="0">
                    <a:pos x="25" y="90"/>
                  </a:cxn>
                  <a:cxn ang="0">
                    <a:pos x="25" y="90"/>
                  </a:cxn>
                  <a:cxn ang="0">
                    <a:pos x="37" y="90"/>
                  </a:cxn>
                  <a:cxn ang="0">
                    <a:pos x="49" y="78"/>
                  </a:cxn>
                  <a:cxn ang="0">
                    <a:pos x="67" y="78"/>
                  </a:cxn>
                  <a:cxn ang="0">
                    <a:pos x="73" y="66"/>
                  </a:cxn>
                  <a:cxn ang="0">
                    <a:pos x="61" y="36"/>
                  </a:cxn>
                  <a:cxn ang="0">
                    <a:pos x="85" y="30"/>
                  </a:cxn>
                  <a:cxn ang="0">
                    <a:pos x="97" y="24"/>
                  </a:cxn>
                  <a:cxn ang="0">
                    <a:pos x="91" y="24"/>
                  </a:cxn>
                </a:cxnLst>
                <a:rect l="0" t="0" r="r" b="b"/>
                <a:pathLst>
                  <a:path w="97" h="90">
                    <a:moveTo>
                      <a:pt x="91" y="24"/>
                    </a:moveTo>
                    <a:lnTo>
                      <a:pt x="91" y="0"/>
                    </a:lnTo>
                    <a:lnTo>
                      <a:pt x="79" y="6"/>
                    </a:lnTo>
                    <a:lnTo>
                      <a:pt x="43" y="24"/>
                    </a:lnTo>
                    <a:lnTo>
                      <a:pt x="31" y="12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0" y="42"/>
                    </a:lnTo>
                    <a:lnTo>
                      <a:pt x="18" y="90"/>
                    </a:lnTo>
                    <a:lnTo>
                      <a:pt x="25" y="90"/>
                    </a:lnTo>
                    <a:lnTo>
                      <a:pt x="25" y="90"/>
                    </a:lnTo>
                    <a:lnTo>
                      <a:pt x="25" y="90"/>
                    </a:lnTo>
                    <a:lnTo>
                      <a:pt x="37" y="90"/>
                    </a:lnTo>
                    <a:lnTo>
                      <a:pt x="49" y="78"/>
                    </a:lnTo>
                    <a:lnTo>
                      <a:pt x="67" y="78"/>
                    </a:lnTo>
                    <a:lnTo>
                      <a:pt x="73" y="66"/>
                    </a:lnTo>
                    <a:lnTo>
                      <a:pt x="61" y="36"/>
                    </a:lnTo>
                    <a:lnTo>
                      <a:pt x="85" y="30"/>
                    </a:lnTo>
                    <a:lnTo>
                      <a:pt x="97" y="24"/>
                    </a:lnTo>
                    <a:lnTo>
                      <a:pt x="91" y="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04" name="Freeform 1327"/>
              <p:cNvSpPr>
                <a:spLocks/>
              </p:cNvSpPr>
              <p:nvPr/>
            </p:nvSpPr>
            <p:spPr bwMode="auto">
              <a:xfrm>
                <a:off x="5323020" y="2417071"/>
                <a:ext cx="117231" cy="86915"/>
              </a:xfrm>
              <a:custGeom>
                <a:avLst/>
                <a:gdLst/>
                <a:ahLst/>
                <a:cxnLst>
                  <a:cxn ang="0">
                    <a:pos x="91" y="24"/>
                  </a:cxn>
                  <a:cxn ang="0">
                    <a:pos x="91" y="0"/>
                  </a:cxn>
                  <a:cxn ang="0">
                    <a:pos x="79" y="6"/>
                  </a:cxn>
                  <a:cxn ang="0">
                    <a:pos x="43" y="24"/>
                  </a:cxn>
                  <a:cxn ang="0">
                    <a:pos x="31" y="12"/>
                  </a:cxn>
                  <a:cxn ang="0">
                    <a:pos x="18" y="12"/>
                  </a:cxn>
                  <a:cxn ang="0">
                    <a:pos x="12" y="18"/>
                  </a:cxn>
                  <a:cxn ang="0">
                    <a:pos x="0" y="42"/>
                  </a:cxn>
                  <a:cxn ang="0">
                    <a:pos x="18" y="90"/>
                  </a:cxn>
                  <a:cxn ang="0">
                    <a:pos x="25" y="90"/>
                  </a:cxn>
                  <a:cxn ang="0">
                    <a:pos x="25" y="90"/>
                  </a:cxn>
                  <a:cxn ang="0">
                    <a:pos x="25" y="90"/>
                  </a:cxn>
                  <a:cxn ang="0">
                    <a:pos x="37" y="90"/>
                  </a:cxn>
                  <a:cxn ang="0">
                    <a:pos x="49" y="78"/>
                  </a:cxn>
                  <a:cxn ang="0">
                    <a:pos x="67" y="78"/>
                  </a:cxn>
                  <a:cxn ang="0">
                    <a:pos x="73" y="66"/>
                  </a:cxn>
                  <a:cxn ang="0">
                    <a:pos x="61" y="36"/>
                  </a:cxn>
                  <a:cxn ang="0">
                    <a:pos x="85" y="30"/>
                  </a:cxn>
                  <a:cxn ang="0">
                    <a:pos x="97" y="24"/>
                  </a:cxn>
                  <a:cxn ang="0">
                    <a:pos x="91" y="24"/>
                  </a:cxn>
                </a:cxnLst>
                <a:rect l="0" t="0" r="r" b="b"/>
                <a:pathLst>
                  <a:path w="97" h="90">
                    <a:moveTo>
                      <a:pt x="91" y="24"/>
                    </a:moveTo>
                    <a:lnTo>
                      <a:pt x="91" y="0"/>
                    </a:lnTo>
                    <a:lnTo>
                      <a:pt x="79" y="6"/>
                    </a:lnTo>
                    <a:lnTo>
                      <a:pt x="43" y="24"/>
                    </a:lnTo>
                    <a:lnTo>
                      <a:pt x="31" y="12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0" y="42"/>
                    </a:lnTo>
                    <a:lnTo>
                      <a:pt x="18" y="90"/>
                    </a:lnTo>
                    <a:lnTo>
                      <a:pt x="25" y="90"/>
                    </a:lnTo>
                    <a:lnTo>
                      <a:pt x="25" y="90"/>
                    </a:lnTo>
                    <a:lnTo>
                      <a:pt x="25" y="90"/>
                    </a:lnTo>
                    <a:lnTo>
                      <a:pt x="37" y="90"/>
                    </a:lnTo>
                    <a:lnTo>
                      <a:pt x="49" y="78"/>
                    </a:lnTo>
                    <a:lnTo>
                      <a:pt x="67" y="78"/>
                    </a:lnTo>
                    <a:lnTo>
                      <a:pt x="73" y="66"/>
                    </a:lnTo>
                    <a:lnTo>
                      <a:pt x="61" y="36"/>
                    </a:lnTo>
                    <a:lnTo>
                      <a:pt x="85" y="30"/>
                    </a:lnTo>
                    <a:lnTo>
                      <a:pt x="97" y="24"/>
                    </a:lnTo>
                    <a:lnTo>
                      <a:pt x="91" y="24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05" name="Freeform 1328"/>
              <p:cNvSpPr>
                <a:spLocks/>
              </p:cNvSpPr>
              <p:nvPr/>
            </p:nvSpPr>
            <p:spPr bwMode="auto">
              <a:xfrm>
                <a:off x="5728925" y="2581378"/>
                <a:ext cx="109903" cy="58340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66" y="60"/>
                  </a:cxn>
                  <a:cxn ang="0">
                    <a:pos x="78" y="30"/>
                  </a:cxn>
                  <a:cxn ang="0">
                    <a:pos x="90" y="24"/>
                  </a:cxn>
                  <a:cxn ang="0">
                    <a:pos x="84" y="0"/>
                  </a:cxn>
                  <a:cxn ang="0">
                    <a:pos x="30" y="18"/>
                  </a:cxn>
                  <a:cxn ang="0">
                    <a:pos x="6" y="6"/>
                  </a:cxn>
                  <a:cxn ang="0">
                    <a:pos x="0" y="24"/>
                  </a:cxn>
                  <a:cxn ang="0">
                    <a:pos x="18" y="48"/>
                  </a:cxn>
                </a:cxnLst>
                <a:rect l="0" t="0" r="r" b="b"/>
                <a:pathLst>
                  <a:path w="90" h="60">
                    <a:moveTo>
                      <a:pt x="18" y="48"/>
                    </a:moveTo>
                    <a:lnTo>
                      <a:pt x="66" y="60"/>
                    </a:lnTo>
                    <a:lnTo>
                      <a:pt x="78" y="30"/>
                    </a:lnTo>
                    <a:lnTo>
                      <a:pt x="90" y="24"/>
                    </a:lnTo>
                    <a:lnTo>
                      <a:pt x="84" y="0"/>
                    </a:lnTo>
                    <a:lnTo>
                      <a:pt x="30" y="18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06" name="Freeform 1329"/>
              <p:cNvSpPr>
                <a:spLocks/>
              </p:cNvSpPr>
              <p:nvPr/>
            </p:nvSpPr>
            <p:spPr bwMode="auto">
              <a:xfrm>
                <a:off x="5745056" y="2603991"/>
                <a:ext cx="172916" cy="16311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0" y="6"/>
                  </a:cxn>
                  <a:cxn ang="0">
                    <a:pos x="9" y="13"/>
                  </a:cxn>
                  <a:cxn ang="0">
                    <a:pos x="4" y="17"/>
                  </a:cxn>
                  <a:cxn ang="0">
                    <a:pos x="0" y="18"/>
                  </a:cxn>
                  <a:cxn ang="0">
                    <a:pos x="1" y="21"/>
                  </a:cxn>
                  <a:cxn ang="0">
                    <a:pos x="4" y="28"/>
                  </a:cxn>
                  <a:cxn ang="0">
                    <a:pos x="11" y="23"/>
                  </a:cxn>
                  <a:cxn ang="0">
                    <a:pos x="17" y="15"/>
                  </a:cxn>
                  <a:cxn ang="0">
                    <a:pos x="20" y="11"/>
                  </a:cxn>
                  <a:cxn ang="0">
                    <a:pos x="24" y="7"/>
                  </a:cxn>
                  <a:cxn ang="0">
                    <a:pos x="16" y="1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1" y="1"/>
                  </a:cxn>
                  <a:cxn ang="0">
                    <a:pos x="9" y="6"/>
                  </a:cxn>
                </a:cxnLst>
                <a:rect l="0" t="0" r="r" b="b"/>
                <a:pathLst>
                  <a:path w="24" h="28">
                    <a:moveTo>
                      <a:pt x="9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3" y="18"/>
                      <a:pt x="0" y="18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1"/>
                      <a:pt x="11" y="1"/>
                      <a:pt x="11" y="1"/>
                    </a:cubicBez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07" name="Freeform 1330"/>
              <p:cNvSpPr>
                <a:spLocks/>
              </p:cNvSpPr>
              <p:nvPr/>
            </p:nvSpPr>
            <p:spPr bwMode="auto">
              <a:xfrm>
                <a:off x="5528158" y="2708766"/>
                <a:ext cx="244720" cy="12382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4"/>
                  </a:cxn>
                  <a:cxn ang="0">
                    <a:pos x="14" y="7"/>
                  </a:cxn>
                  <a:cxn ang="0">
                    <a:pos x="3" y="7"/>
                  </a:cxn>
                  <a:cxn ang="0">
                    <a:pos x="0" y="8"/>
                  </a:cxn>
                  <a:cxn ang="0">
                    <a:pos x="1" y="12"/>
                  </a:cxn>
                  <a:cxn ang="0">
                    <a:pos x="5" y="21"/>
                  </a:cxn>
                  <a:cxn ang="0">
                    <a:pos x="12" y="19"/>
                  </a:cxn>
                  <a:cxn ang="0">
                    <a:pos x="15" y="19"/>
                  </a:cxn>
                  <a:cxn ang="0">
                    <a:pos x="19" y="15"/>
                  </a:cxn>
                  <a:cxn ang="0">
                    <a:pos x="25" y="13"/>
                  </a:cxn>
                  <a:cxn ang="0">
                    <a:pos x="34" y="10"/>
                  </a:cxn>
                  <a:cxn ang="0">
                    <a:pos x="31" y="3"/>
                  </a:cxn>
                  <a:cxn ang="0">
                    <a:pos x="30" y="0"/>
                  </a:cxn>
                </a:cxnLst>
                <a:rect l="0" t="0" r="r" b="b"/>
                <a:pathLst>
                  <a:path w="34" h="21">
                    <a:moveTo>
                      <a:pt x="30" y="0"/>
                    </a:moveTo>
                    <a:cubicBezTo>
                      <a:pt x="25" y="2"/>
                      <a:pt x="18" y="3"/>
                      <a:pt x="18" y="4"/>
                    </a:cubicBezTo>
                    <a:cubicBezTo>
                      <a:pt x="16" y="5"/>
                      <a:pt x="14" y="7"/>
                      <a:pt x="1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1" y="3"/>
                      <a:pt x="31" y="3"/>
                      <a:pt x="31" y="3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08" name="Freeform 1331"/>
              <p:cNvSpPr>
                <a:spLocks/>
              </p:cNvSpPr>
              <p:nvPr/>
            </p:nvSpPr>
            <p:spPr bwMode="auto">
              <a:xfrm>
                <a:off x="5355272" y="2439694"/>
                <a:ext cx="454269" cy="316706"/>
              </a:xfrm>
              <a:custGeom>
                <a:avLst/>
                <a:gdLst/>
                <a:ahLst/>
                <a:cxnLst>
                  <a:cxn ang="0">
                    <a:pos x="63" y="34"/>
                  </a:cxn>
                  <a:cxn ang="0">
                    <a:pos x="55" y="32"/>
                  </a:cxn>
                  <a:cxn ang="0">
                    <a:pos x="52" y="28"/>
                  </a:cxn>
                  <a:cxn ang="0">
                    <a:pos x="53" y="25"/>
                  </a:cxn>
                  <a:cxn ang="0">
                    <a:pos x="52" y="25"/>
                  </a:cxn>
                  <a:cxn ang="0">
                    <a:pos x="48" y="23"/>
                  </a:cxn>
                  <a:cxn ang="0">
                    <a:pos x="46" y="17"/>
                  </a:cxn>
                  <a:cxn ang="0">
                    <a:pos x="42" y="13"/>
                  </a:cxn>
                  <a:cxn ang="0">
                    <a:pos x="42" y="12"/>
                  </a:cxn>
                  <a:cxn ang="0">
                    <a:pos x="39" y="12"/>
                  </a:cxn>
                  <a:cxn ang="0">
                    <a:pos x="36" y="10"/>
                  </a:cxn>
                  <a:cxn ang="0">
                    <a:pos x="28" y="9"/>
                  </a:cxn>
                  <a:cxn ang="0">
                    <a:pos x="25" y="6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6" y="2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4" y="9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9" y="29"/>
                  </a:cxn>
                  <a:cxn ang="0">
                    <a:pos x="13" y="33"/>
                  </a:cxn>
                  <a:cxn ang="0">
                    <a:pos x="15" y="39"/>
                  </a:cxn>
                  <a:cxn ang="0">
                    <a:pos x="17" y="46"/>
                  </a:cxn>
                  <a:cxn ang="0">
                    <a:pos x="24" y="53"/>
                  </a:cxn>
                  <a:cxn ang="0">
                    <a:pos x="24" y="54"/>
                  </a:cxn>
                  <a:cxn ang="0">
                    <a:pos x="27" y="53"/>
                  </a:cxn>
                  <a:cxn ang="0">
                    <a:pos x="38" y="53"/>
                  </a:cxn>
                  <a:cxn ang="0">
                    <a:pos x="42" y="50"/>
                  </a:cxn>
                  <a:cxn ang="0">
                    <a:pos x="54" y="46"/>
                  </a:cxn>
                </a:cxnLst>
                <a:rect l="0" t="0" r="r" b="b"/>
                <a:pathLst>
                  <a:path w="63" h="54">
                    <a:moveTo>
                      <a:pt x="63" y="34"/>
                    </a:moveTo>
                    <a:cubicBezTo>
                      <a:pt x="55" y="32"/>
                      <a:pt x="55" y="32"/>
                      <a:pt x="55" y="32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40" y="51"/>
                      <a:pt x="42" y="50"/>
                    </a:cubicBezTo>
                    <a:cubicBezTo>
                      <a:pt x="42" y="49"/>
                      <a:pt x="49" y="48"/>
                      <a:pt x="54" y="46"/>
                    </a:cubicBezTo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09" name="Freeform 1332"/>
              <p:cNvSpPr>
                <a:spLocks/>
              </p:cNvSpPr>
              <p:nvPr/>
            </p:nvSpPr>
            <p:spPr bwMode="auto">
              <a:xfrm>
                <a:off x="5745035" y="2639720"/>
                <a:ext cx="71804" cy="6905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11"/>
                  </a:cxn>
                  <a:cxn ang="0">
                    <a:pos x="9" y="7"/>
                  </a:cxn>
                  <a:cxn ang="0">
                    <a:pos x="10" y="0"/>
                  </a:cxn>
                  <a:cxn ang="0">
                    <a:pos x="9" y="0"/>
                  </a:cxn>
                </a:cxnLst>
                <a:rect l="0" t="0" r="r" b="b"/>
                <a:pathLst>
                  <a:path w="10" h="12">
                    <a:moveTo>
                      <a:pt x="0" y="12"/>
                    </a:moveTo>
                    <a:cubicBezTo>
                      <a:pt x="3" y="12"/>
                      <a:pt x="4" y="11"/>
                      <a:pt x="4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10" name="Freeform 1333"/>
              <p:cNvSpPr>
                <a:spLocks/>
              </p:cNvSpPr>
              <p:nvPr/>
            </p:nvSpPr>
            <p:spPr bwMode="auto">
              <a:xfrm>
                <a:off x="5432936" y="2323011"/>
                <a:ext cx="230065" cy="188119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132" y="90"/>
                  </a:cxn>
                  <a:cxn ang="0">
                    <a:pos x="132" y="66"/>
                  </a:cxn>
                  <a:cxn ang="0">
                    <a:pos x="138" y="42"/>
                  </a:cxn>
                  <a:cxn ang="0">
                    <a:pos x="114" y="6"/>
                  </a:cxn>
                  <a:cxn ang="0">
                    <a:pos x="102" y="0"/>
                  </a:cxn>
                  <a:cxn ang="0">
                    <a:pos x="72" y="6"/>
                  </a:cxn>
                  <a:cxn ang="0">
                    <a:pos x="66" y="6"/>
                  </a:cxn>
                  <a:cxn ang="0">
                    <a:pos x="66" y="12"/>
                  </a:cxn>
                  <a:cxn ang="0">
                    <a:pos x="54" y="30"/>
                  </a:cxn>
                  <a:cxn ang="0">
                    <a:pos x="42" y="72"/>
                  </a:cxn>
                  <a:cxn ang="0">
                    <a:pos x="0" y="96"/>
                  </a:cxn>
                  <a:cxn ang="0">
                    <a:pos x="0" y="120"/>
                  </a:cxn>
                  <a:cxn ang="0">
                    <a:pos x="24" y="126"/>
                  </a:cxn>
                  <a:cxn ang="0">
                    <a:pos x="84" y="156"/>
                  </a:cxn>
                  <a:cxn ang="0">
                    <a:pos x="102" y="174"/>
                  </a:cxn>
                  <a:cxn ang="0">
                    <a:pos x="150" y="180"/>
                  </a:cxn>
                  <a:cxn ang="0">
                    <a:pos x="168" y="192"/>
                  </a:cxn>
                  <a:cxn ang="0">
                    <a:pos x="186" y="192"/>
                  </a:cxn>
                  <a:cxn ang="0">
                    <a:pos x="180" y="180"/>
                  </a:cxn>
                  <a:cxn ang="0">
                    <a:pos x="192" y="174"/>
                  </a:cxn>
                  <a:cxn ang="0">
                    <a:pos x="180" y="150"/>
                  </a:cxn>
                  <a:cxn ang="0">
                    <a:pos x="168" y="120"/>
                  </a:cxn>
                </a:cxnLst>
                <a:rect l="0" t="0" r="r" b="b"/>
                <a:pathLst>
                  <a:path w="192" h="192">
                    <a:moveTo>
                      <a:pt x="168" y="120"/>
                    </a:moveTo>
                    <a:lnTo>
                      <a:pt x="132" y="90"/>
                    </a:lnTo>
                    <a:lnTo>
                      <a:pt x="132" y="66"/>
                    </a:lnTo>
                    <a:lnTo>
                      <a:pt x="138" y="42"/>
                    </a:lnTo>
                    <a:lnTo>
                      <a:pt x="114" y="6"/>
                    </a:lnTo>
                    <a:lnTo>
                      <a:pt x="102" y="0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6" y="12"/>
                    </a:lnTo>
                    <a:lnTo>
                      <a:pt x="54" y="30"/>
                    </a:lnTo>
                    <a:lnTo>
                      <a:pt x="42" y="72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24" y="126"/>
                    </a:lnTo>
                    <a:lnTo>
                      <a:pt x="84" y="156"/>
                    </a:lnTo>
                    <a:lnTo>
                      <a:pt x="102" y="174"/>
                    </a:lnTo>
                    <a:lnTo>
                      <a:pt x="150" y="180"/>
                    </a:lnTo>
                    <a:lnTo>
                      <a:pt x="168" y="192"/>
                    </a:lnTo>
                    <a:lnTo>
                      <a:pt x="186" y="192"/>
                    </a:lnTo>
                    <a:lnTo>
                      <a:pt x="180" y="180"/>
                    </a:lnTo>
                    <a:lnTo>
                      <a:pt x="192" y="174"/>
                    </a:lnTo>
                    <a:lnTo>
                      <a:pt x="180" y="150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11" name="Freeform 1334"/>
              <p:cNvSpPr>
                <a:spLocks/>
              </p:cNvSpPr>
              <p:nvPr/>
            </p:nvSpPr>
            <p:spPr bwMode="auto">
              <a:xfrm>
                <a:off x="5564793" y="2271816"/>
                <a:ext cx="433755" cy="320278"/>
              </a:xfrm>
              <a:custGeom>
                <a:avLst/>
                <a:gdLst/>
                <a:ahLst/>
                <a:cxnLst>
                  <a:cxn ang="0">
                    <a:pos x="53" y="38"/>
                  </a:cxn>
                  <a:cxn ang="0">
                    <a:pos x="53" y="38"/>
                  </a:cxn>
                  <a:cxn ang="0">
                    <a:pos x="55" y="32"/>
                  </a:cxn>
                  <a:cxn ang="0">
                    <a:pos x="51" y="30"/>
                  </a:cxn>
                  <a:cxn ang="0">
                    <a:pos x="51" y="25"/>
                  </a:cxn>
                  <a:cxn ang="0">
                    <a:pos x="52" y="21"/>
                  </a:cxn>
                  <a:cxn ang="0">
                    <a:pos x="53" y="12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0" y="5"/>
                  </a:cxn>
                  <a:cxn ang="0">
                    <a:pos x="36" y="6"/>
                  </a:cxn>
                  <a:cxn ang="0">
                    <a:pos x="31" y="8"/>
                  </a:cxn>
                  <a:cxn ang="0">
                    <a:pos x="30" y="10"/>
                  </a:cxn>
                  <a:cxn ang="0">
                    <a:pos x="26" y="11"/>
                  </a:cxn>
                  <a:cxn ang="0">
                    <a:pos x="22" y="11"/>
                  </a:cxn>
                  <a:cxn ang="0">
                    <a:pos x="19" y="9"/>
                  </a:cxn>
                  <a:cxn ang="0">
                    <a:pos x="15" y="9"/>
                  </a:cxn>
                  <a:cxn ang="0">
                    <a:pos x="15" y="6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3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" y="16"/>
                  </a:cxn>
                  <a:cxn ang="0">
                    <a:pos x="4" y="20"/>
                  </a:cxn>
                  <a:cxn ang="0">
                    <a:pos x="4" y="24"/>
                  </a:cxn>
                  <a:cxn ang="0">
                    <a:pos x="10" y="29"/>
                  </a:cxn>
                  <a:cxn ang="0">
                    <a:pos x="12" y="34"/>
                  </a:cxn>
                  <a:cxn ang="0">
                    <a:pos x="14" y="38"/>
                  </a:cxn>
                  <a:cxn ang="0">
                    <a:pos x="15" y="36"/>
                  </a:cxn>
                  <a:cxn ang="0">
                    <a:pos x="19" y="39"/>
                  </a:cxn>
                  <a:cxn ang="0">
                    <a:pos x="23" y="44"/>
                  </a:cxn>
                  <a:cxn ang="0">
                    <a:pos x="28" y="48"/>
                  </a:cxn>
                  <a:cxn ang="0">
                    <a:pos x="34" y="49"/>
                  </a:cxn>
                  <a:cxn ang="0">
                    <a:pos x="39" y="48"/>
                  </a:cxn>
                  <a:cxn ang="0">
                    <a:pos x="42" y="52"/>
                  </a:cxn>
                  <a:cxn ang="0">
                    <a:pos x="53" y="55"/>
                  </a:cxn>
                  <a:cxn ang="0">
                    <a:pos x="55" y="55"/>
                  </a:cxn>
                  <a:cxn ang="0">
                    <a:pos x="55" y="51"/>
                  </a:cxn>
                  <a:cxn ang="0">
                    <a:pos x="60" y="49"/>
                  </a:cxn>
                  <a:cxn ang="0">
                    <a:pos x="59" y="46"/>
                  </a:cxn>
                  <a:cxn ang="0">
                    <a:pos x="58" y="44"/>
                  </a:cxn>
                  <a:cxn ang="0">
                    <a:pos x="54" y="40"/>
                  </a:cxn>
                  <a:cxn ang="0">
                    <a:pos x="53" y="38"/>
                  </a:cxn>
                </a:cxnLst>
                <a:rect l="0" t="0" r="r" b="b"/>
                <a:pathLst>
                  <a:path w="60" h="55">
                    <a:moveTo>
                      <a:pt x="53" y="38"/>
                    </a:moveTo>
                    <a:cubicBezTo>
                      <a:pt x="53" y="38"/>
                      <a:pt x="53" y="38"/>
                      <a:pt x="53" y="38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6"/>
                      <a:pt x="0" y="7"/>
                    </a:cubicBezTo>
                    <a:cubicBezTo>
                      <a:pt x="0" y="7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8" y="44"/>
                      <a:pt x="58" y="44"/>
                      <a:pt x="58" y="44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3" y="38"/>
                      <a:pt x="53" y="38"/>
                      <a:pt x="53" y="38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12" name="Freeform 1335"/>
              <p:cNvSpPr>
                <a:spLocks/>
              </p:cNvSpPr>
              <p:nvPr/>
            </p:nvSpPr>
            <p:spPr bwMode="auto">
              <a:xfrm>
                <a:off x="5947258" y="2336101"/>
                <a:ext cx="376604" cy="285750"/>
              </a:xfrm>
              <a:custGeom>
                <a:avLst/>
                <a:gdLst/>
                <a:ahLst/>
                <a:cxnLst>
                  <a:cxn ang="0">
                    <a:pos x="28" y="47"/>
                  </a:cxn>
                  <a:cxn ang="0">
                    <a:pos x="32" y="45"/>
                  </a:cxn>
                  <a:cxn ang="0">
                    <a:pos x="29" y="41"/>
                  </a:cxn>
                  <a:cxn ang="0">
                    <a:pos x="27" y="37"/>
                  </a:cxn>
                  <a:cxn ang="0">
                    <a:pos x="30" y="34"/>
                  </a:cxn>
                  <a:cxn ang="0">
                    <a:pos x="34" y="34"/>
                  </a:cxn>
                  <a:cxn ang="0">
                    <a:pos x="40" y="25"/>
                  </a:cxn>
                  <a:cxn ang="0">
                    <a:pos x="42" y="21"/>
                  </a:cxn>
                  <a:cxn ang="0">
                    <a:pos x="44" y="16"/>
                  </a:cxn>
                  <a:cxn ang="0">
                    <a:pos x="41" y="14"/>
                  </a:cxn>
                  <a:cxn ang="0">
                    <a:pos x="41" y="9"/>
                  </a:cxn>
                  <a:cxn ang="0">
                    <a:pos x="52" y="7"/>
                  </a:cxn>
                  <a:cxn ang="0">
                    <a:pos x="51" y="6"/>
                  </a:cxn>
                  <a:cxn ang="0">
                    <a:pos x="47" y="1"/>
                  </a:cxn>
                  <a:cxn ang="0">
                    <a:pos x="44" y="0"/>
                  </a:cxn>
                  <a:cxn ang="0">
                    <a:pos x="37" y="1"/>
                  </a:cxn>
                  <a:cxn ang="0">
                    <a:pos x="32" y="3"/>
                  </a:cxn>
                  <a:cxn ang="0">
                    <a:pos x="32" y="6"/>
                  </a:cxn>
                  <a:cxn ang="0">
                    <a:pos x="30" y="11"/>
                  </a:cxn>
                  <a:cxn ang="0">
                    <a:pos x="28" y="12"/>
                  </a:cxn>
                  <a:cxn ang="0">
                    <a:pos x="28" y="14"/>
                  </a:cxn>
                  <a:cxn ang="0">
                    <a:pos x="27" y="15"/>
                  </a:cxn>
                  <a:cxn ang="0">
                    <a:pos x="26" y="19"/>
                  </a:cxn>
                  <a:cxn ang="0">
                    <a:pos x="20" y="21"/>
                  </a:cxn>
                  <a:cxn ang="0">
                    <a:pos x="17" y="23"/>
                  </a:cxn>
                  <a:cxn ang="0">
                    <a:pos x="14" y="28"/>
                  </a:cxn>
                  <a:cxn ang="0">
                    <a:pos x="8" y="28"/>
                  </a:cxn>
                  <a:cxn ang="0">
                    <a:pos x="4" y="27"/>
                  </a:cxn>
                  <a:cxn ang="0">
                    <a:pos x="0" y="27"/>
                  </a:cxn>
                  <a:cxn ang="0">
                    <a:pos x="1" y="29"/>
                  </a:cxn>
                  <a:cxn ang="0">
                    <a:pos x="5" y="33"/>
                  </a:cxn>
                  <a:cxn ang="0">
                    <a:pos x="6" y="35"/>
                  </a:cxn>
                  <a:cxn ang="0">
                    <a:pos x="7" y="38"/>
                  </a:cxn>
                  <a:cxn ang="0">
                    <a:pos x="2" y="40"/>
                  </a:cxn>
                  <a:cxn ang="0">
                    <a:pos x="2" y="44"/>
                  </a:cxn>
                  <a:cxn ang="0">
                    <a:pos x="7" y="43"/>
                  </a:cxn>
                  <a:cxn ang="0">
                    <a:pos x="18" y="43"/>
                  </a:cxn>
                  <a:cxn ang="0">
                    <a:pos x="22" y="49"/>
                  </a:cxn>
                  <a:cxn ang="0">
                    <a:pos x="24" y="48"/>
                  </a:cxn>
                  <a:cxn ang="0">
                    <a:pos x="28" y="47"/>
                  </a:cxn>
                </a:cxnLst>
                <a:rect l="0" t="0" r="r" b="b"/>
                <a:pathLst>
                  <a:path w="52" h="49">
                    <a:moveTo>
                      <a:pt x="28" y="47"/>
                    </a:moveTo>
                    <a:cubicBezTo>
                      <a:pt x="32" y="45"/>
                      <a:pt x="32" y="45"/>
                      <a:pt x="32" y="45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1" y="11"/>
                      <a:pt x="30" y="11"/>
                    </a:cubicBezTo>
                    <a:cubicBezTo>
                      <a:pt x="30" y="11"/>
                      <a:pt x="28" y="12"/>
                      <a:pt x="28" y="12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1" y="21"/>
                      <a:pt x="20" y="21"/>
                    </a:cubicBezTo>
                    <a:cubicBezTo>
                      <a:pt x="20" y="21"/>
                      <a:pt x="17" y="23"/>
                      <a:pt x="17" y="23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9" y="28"/>
                      <a:pt x="8" y="28"/>
                    </a:cubicBezTo>
                    <a:cubicBezTo>
                      <a:pt x="7" y="28"/>
                      <a:pt x="4" y="27"/>
                      <a:pt x="4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4" y="48"/>
                      <a:pt x="24" y="48"/>
                      <a:pt x="24" y="48"/>
                    </a:cubicBezTo>
                    <a:lnTo>
                      <a:pt x="28" y="47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13" name="Freeform 1336"/>
              <p:cNvSpPr>
                <a:spLocks/>
              </p:cNvSpPr>
              <p:nvPr/>
            </p:nvSpPr>
            <p:spPr bwMode="auto">
              <a:xfrm>
                <a:off x="6105532" y="2364680"/>
                <a:ext cx="668215" cy="557213"/>
              </a:xfrm>
              <a:custGeom>
                <a:avLst/>
                <a:gdLst/>
                <a:ahLst/>
                <a:cxnLst>
                  <a:cxn ang="0">
                    <a:pos x="511" y="234"/>
                  </a:cxn>
                  <a:cxn ang="0">
                    <a:pos x="547" y="180"/>
                  </a:cxn>
                  <a:cxn ang="0">
                    <a:pos x="553" y="168"/>
                  </a:cxn>
                  <a:cxn ang="0">
                    <a:pos x="499" y="150"/>
                  </a:cxn>
                  <a:cxn ang="0">
                    <a:pos x="456" y="192"/>
                  </a:cxn>
                  <a:cxn ang="0">
                    <a:pos x="408" y="192"/>
                  </a:cxn>
                  <a:cxn ang="0">
                    <a:pos x="378" y="180"/>
                  </a:cxn>
                  <a:cxn ang="0">
                    <a:pos x="354" y="198"/>
                  </a:cxn>
                  <a:cxn ang="0">
                    <a:pos x="288" y="186"/>
                  </a:cxn>
                  <a:cxn ang="0">
                    <a:pos x="246" y="120"/>
                  </a:cxn>
                  <a:cxn ang="0">
                    <a:pos x="204" y="84"/>
                  </a:cxn>
                  <a:cxn ang="0">
                    <a:pos x="210" y="48"/>
                  </a:cxn>
                  <a:cxn ang="0">
                    <a:pos x="228" y="0"/>
                  </a:cxn>
                  <a:cxn ang="0">
                    <a:pos x="168" y="0"/>
                  </a:cxn>
                  <a:cxn ang="0">
                    <a:pos x="180" y="12"/>
                  </a:cxn>
                  <a:cxn ang="0">
                    <a:pos x="114" y="54"/>
                  </a:cxn>
                  <a:cxn ang="0">
                    <a:pos x="120" y="96"/>
                  </a:cxn>
                  <a:cxn ang="0">
                    <a:pos x="72" y="174"/>
                  </a:cxn>
                  <a:cxn ang="0">
                    <a:pos x="30" y="192"/>
                  </a:cxn>
                  <a:cxn ang="0">
                    <a:pos x="60" y="240"/>
                  </a:cxn>
                  <a:cxn ang="0">
                    <a:pos x="12" y="258"/>
                  </a:cxn>
                  <a:cxn ang="0">
                    <a:pos x="0" y="264"/>
                  </a:cxn>
                  <a:cxn ang="0">
                    <a:pos x="42" y="318"/>
                  </a:cxn>
                  <a:cxn ang="0">
                    <a:pos x="90" y="408"/>
                  </a:cxn>
                  <a:cxn ang="0">
                    <a:pos x="138" y="511"/>
                  </a:cxn>
                  <a:cxn ang="0">
                    <a:pos x="174" y="571"/>
                  </a:cxn>
                  <a:cxn ang="0">
                    <a:pos x="216" y="523"/>
                  </a:cxn>
                  <a:cxn ang="0">
                    <a:pos x="228" y="457"/>
                  </a:cxn>
                  <a:cxn ang="0">
                    <a:pos x="276" y="384"/>
                  </a:cxn>
                  <a:cxn ang="0">
                    <a:pos x="342" y="330"/>
                  </a:cxn>
                  <a:cxn ang="0">
                    <a:pos x="390" y="294"/>
                  </a:cxn>
                  <a:cxn ang="0">
                    <a:pos x="372" y="234"/>
                  </a:cxn>
                  <a:cxn ang="0">
                    <a:pos x="384" y="216"/>
                  </a:cxn>
                  <a:cxn ang="0">
                    <a:pos x="420" y="228"/>
                  </a:cxn>
                  <a:cxn ang="0">
                    <a:pos x="450" y="246"/>
                  </a:cxn>
                  <a:cxn ang="0">
                    <a:pos x="462" y="264"/>
                  </a:cxn>
                  <a:cxn ang="0">
                    <a:pos x="462" y="306"/>
                  </a:cxn>
                  <a:cxn ang="0">
                    <a:pos x="493" y="252"/>
                  </a:cxn>
                </a:cxnLst>
                <a:rect l="0" t="0" r="r" b="b"/>
                <a:pathLst>
                  <a:path w="553" h="571">
                    <a:moveTo>
                      <a:pt x="493" y="252"/>
                    </a:moveTo>
                    <a:lnTo>
                      <a:pt x="511" y="234"/>
                    </a:lnTo>
                    <a:lnTo>
                      <a:pt x="523" y="198"/>
                    </a:lnTo>
                    <a:lnTo>
                      <a:pt x="547" y="180"/>
                    </a:lnTo>
                    <a:lnTo>
                      <a:pt x="553" y="168"/>
                    </a:lnTo>
                    <a:lnTo>
                      <a:pt x="553" y="168"/>
                    </a:lnTo>
                    <a:lnTo>
                      <a:pt x="529" y="150"/>
                    </a:lnTo>
                    <a:lnTo>
                      <a:pt x="499" y="150"/>
                    </a:lnTo>
                    <a:lnTo>
                      <a:pt x="474" y="168"/>
                    </a:lnTo>
                    <a:lnTo>
                      <a:pt x="456" y="192"/>
                    </a:lnTo>
                    <a:lnTo>
                      <a:pt x="432" y="192"/>
                    </a:lnTo>
                    <a:lnTo>
                      <a:pt x="408" y="192"/>
                    </a:lnTo>
                    <a:lnTo>
                      <a:pt x="390" y="180"/>
                    </a:lnTo>
                    <a:lnTo>
                      <a:pt x="378" y="180"/>
                    </a:lnTo>
                    <a:lnTo>
                      <a:pt x="366" y="198"/>
                    </a:lnTo>
                    <a:lnTo>
                      <a:pt x="354" y="198"/>
                    </a:lnTo>
                    <a:lnTo>
                      <a:pt x="330" y="192"/>
                    </a:lnTo>
                    <a:lnTo>
                      <a:pt x="288" y="186"/>
                    </a:lnTo>
                    <a:lnTo>
                      <a:pt x="228" y="156"/>
                    </a:lnTo>
                    <a:lnTo>
                      <a:pt x="246" y="120"/>
                    </a:lnTo>
                    <a:lnTo>
                      <a:pt x="216" y="108"/>
                    </a:lnTo>
                    <a:lnTo>
                      <a:pt x="204" y="84"/>
                    </a:lnTo>
                    <a:lnTo>
                      <a:pt x="216" y="66"/>
                    </a:lnTo>
                    <a:lnTo>
                      <a:pt x="210" y="48"/>
                    </a:lnTo>
                    <a:lnTo>
                      <a:pt x="234" y="12"/>
                    </a:lnTo>
                    <a:lnTo>
                      <a:pt x="228" y="0"/>
                    </a:lnTo>
                    <a:lnTo>
                      <a:pt x="192" y="0"/>
                    </a:lnTo>
                    <a:lnTo>
                      <a:pt x="168" y="0"/>
                    </a:lnTo>
                    <a:lnTo>
                      <a:pt x="174" y="6"/>
                    </a:lnTo>
                    <a:lnTo>
                      <a:pt x="180" y="12"/>
                    </a:lnTo>
                    <a:lnTo>
                      <a:pt x="114" y="24"/>
                    </a:lnTo>
                    <a:lnTo>
                      <a:pt x="114" y="54"/>
                    </a:lnTo>
                    <a:lnTo>
                      <a:pt x="132" y="66"/>
                    </a:lnTo>
                    <a:lnTo>
                      <a:pt x="120" y="96"/>
                    </a:lnTo>
                    <a:lnTo>
                      <a:pt x="108" y="120"/>
                    </a:lnTo>
                    <a:lnTo>
                      <a:pt x="72" y="174"/>
                    </a:lnTo>
                    <a:lnTo>
                      <a:pt x="48" y="174"/>
                    </a:lnTo>
                    <a:lnTo>
                      <a:pt x="30" y="192"/>
                    </a:lnTo>
                    <a:lnTo>
                      <a:pt x="42" y="216"/>
                    </a:lnTo>
                    <a:lnTo>
                      <a:pt x="60" y="240"/>
                    </a:lnTo>
                    <a:lnTo>
                      <a:pt x="36" y="252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4" y="294"/>
                    </a:lnTo>
                    <a:lnTo>
                      <a:pt x="42" y="318"/>
                    </a:lnTo>
                    <a:lnTo>
                      <a:pt x="78" y="294"/>
                    </a:lnTo>
                    <a:lnTo>
                      <a:pt x="90" y="408"/>
                    </a:lnTo>
                    <a:lnTo>
                      <a:pt x="108" y="457"/>
                    </a:lnTo>
                    <a:lnTo>
                      <a:pt x="138" y="511"/>
                    </a:lnTo>
                    <a:lnTo>
                      <a:pt x="156" y="541"/>
                    </a:lnTo>
                    <a:lnTo>
                      <a:pt x="174" y="571"/>
                    </a:lnTo>
                    <a:lnTo>
                      <a:pt x="192" y="553"/>
                    </a:lnTo>
                    <a:lnTo>
                      <a:pt x="216" y="523"/>
                    </a:lnTo>
                    <a:lnTo>
                      <a:pt x="222" y="499"/>
                    </a:lnTo>
                    <a:lnTo>
                      <a:pt x="228" y="457"/>
                    </a:lnTo>
                    <a:lnTo>
                      <a:pt x="234" y="420"/>
                    </a:lnTo>
                    <a:lnTo>
                      <a:pt x="276" y="384"/>
                    </a:lnTo>
                    <a:lnTo>
                      <a:pt x="318" y="354"/>
                    </a:lnTo>
                    <a:lnTo>
                      <a:pt x="342" y="330"/>
                    </a:lnTo>
                    <a:lnTo>
                      <a:pt x="360" y="300"/>
                    </a:lnTo>
                    <a:lnTo>
                      <a:pt x="390" y="294"/>
                    </a:lnTo>
                    <a:lnTo>
                      <a:pt x="378" y="246"/>
                    </a:lnTo>
                    <a:lnTo>
                      <a:pt x="372" y="234"/>
                    </a:lnTo>
                    <a:lnTo>
                      <a:pt x="378" y="228"/>
                    </a:lnTo>
                    <a:lnTo>
                      <a:pt x="384" y="216"/>
                    </a:lnTo>
                    <a:lnTo>
                      <a:pt x="402" y="216"/>
                    </a:lnTo>
                    <a:lnTo>
                      <a:pt x="420" y="228"/>
                    </a:lnTo>
                    <a:lnTo>
                      <a:pt x="456" y="234"/>
                    </a:lnTo>
                    <a:lnTo>
                      <a:pt x="450" y="246"/>
                    </a:lnTo>
                    <a:lnTo>
                      <a:pt x="444" y="258"/>
                    </a:lnTo>
                    <a:lnTo>
                      <a:pt x="462" y="264"/>
                    </a:lnTo>
                    <a:lnTo>
                      <a:pt x="456" y="288"/>
                    </a:lnTo>
                    <a:lnTo>
                      <a:pt x="462" y="306"/>
                    </a:lnTo>
                    <a:lnTo>
                      <a:pt x="474" y="282"/>
                    </a:lnTo>
                    <a:lnTo>
                      <a:pt x="493" y="252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14" name="Freeform 1337"/>
              <p:cNvSpPr>
                <a:spLocks/>
              </p:cNvSpPr>
              <p:nvPr/>
            </p:nvSpPr>
            <p:spPr bwMode="auto">
              <a:xfrm>
                <a:off x="5934070" y="2301577"/>
                <a:ext cx="332642" cy="197644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8" y="4"/>
                  </a:cxn>
                  <a:cxn ang="0">
                    <a:pos x="35" y="4"/>
                  </a:cxn>
                  <a:cxn ang="0">
                    <a:pos x="34" y="1"/>
                  </a:cxn>
                  <a:cxn ang="0">
                    <a:pos x="33" y="0"/>
                  </a:cxn>
                  <a:cxn ang="0">
                    <a:pos x="30" y="3"/>
                  </a:cxn>
                  <a:cxn ang="0">
                    <a:pos x="28" y="5"/>
                  </a:cxn>
                  <a:cxn ang="0">
                    <a:pos x="24" y="6"/>
                  </a:cxn>
                  <a:cxn ang="0">
                    <a:pos x="22" y="4"/>
                  </a:cxn>
                  <a:cxn ang="0">
                    <a:pos x="19" y="4"/>
                  </a:cxn>
                  <a:cxn ang="0">
                    <a:pos x="15" y="3"/>
                  </a:cxn>
                  <a:cxn ang="0">
                    <a:pos x="14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4" y="11"/>
                  </a:cxn>
                  <a:cxn ang="0">
                    <a:pos x="2" y="10"/>
                  </a:cxn>
                  <a:cxn ang="0">
                    <a:pos x="1" y="16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4" y="27"/>
                  </a:cxn>
                  <a:cxn ang="0">
                    <a:pos x="2" y="33"/>
                  </a:cxn>
                  <a:cxn ang="0">
                    <a:pos x="2" y="33"/>
                  </a:cxn>
                  <a:cxn ang="0">
                    <a:pos x="6" y="33"/>
                  </a:cxn>
                  <a:cxn ang="0">
                    <a:pos x="10" y="34"/>
                  </a:cxn>
                  <a:cxn ang="0">
                    <a:pos x="16" y="34"/>
                  </a:cxn>
                  <a:cxn ang="0">
                    <a:pos x="19" y="29"/>
                  </a:cxn>
                  <a:cxn ang="0">
                    <a:pos x="22" y="27"/>
                  </a:cxn>
                  <a:cxn ang="0">
                    <a:pos x="28" y="25"/>
                  </a:cxn>
                  <a:cxn ang="0">
                    <a:pos x="29" y="21"/>
                  </a:cxn>
                  <a:cxn ang="0">
                    <a:pos x="30" y="20"/>
                  </a:cxn>
                  <a:cxn ang="0">
                    <a:pos x="30" y="18"/>
                  </a:cxn>
                  <a:cxn ang="0">
                    <a:pos x="32" y="17"/>
                  </a:cxn>
                  <a:cxn ang="0">
                    <a:pos x="34" y="12"/>
                  </a:cxn>
                  <a:cxn ang="0">
                    <a:pos x="34" y="9"/>
                  </a:cxn>
                  <a:cxn ang="0">
                    <a:pos x="39" y="7"/>
                  </a:cxn>
                  <a:cxn ang="0">
                    <a:pos x="46" y="6"/>
                  </a:cxn>
                  <a:cxn ang="0">
                    <a:pos x="44" y="3"/>
                  </a:cxn>
                  <a:cxn ang="0">
                    <a:pos x="42" y="3"/>
                  </a:cxn>
                </a:cxnLst>
                <a:rect l="0" t="0" r="r" b="b"/>
                <a:pathLst>
                  <a:path w="46" h="34">
                    <a:moveTo>
                      <a:pt x="42" y="3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9" y="34"/>
                      <a:pt x="10" y="34"/>
                    </a:cubicBezTo>
                    <a:cubicBezTo>
                      <a:pt x="11" y="34"/>
                      <a:pt x="16" y="34"/>
                      <a:pt x="16" y="3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22" y="27"/>
                      <a:pt x="22" y="27"/>
                    </a:cubicBezTo>
                    <a:cubicBezTo>
                      <a:pt x="23" y="27"/>
                      <a:pt x="28" y="25"/>
                      <a:pt x="28" y="25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2" y="17"/>
                      <a:pt x="32" y="17"/>
                    </a:cubicBezTo>
                    <a:cubicBezTo>
                      <a:pt x="33" y="17"/>
                      <a:pt x="34" y="12"/>
                      <a:pt x="34" y="12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4" y="3"/>
                      <a:pt x="44" y="3"/>
                      <a:pt x="44" y="3"/>
                    </a:cubicBezTo>
                    <a:lnTo>
                      <a:pt x="42" y="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15" name="Freeform 1338"/>
              <p:cNvSpPr>
                <a:spLocks/>
              </p:cNvSpPr>
              <p:nvPr/>
            </p:nvSpPr>
            <p:spPr bwMode="auto">
              <a:xfrm>
                <a:off x="6555402" y="2574226"/>
                <a:ext cx="109903" cy="76200"/>
              </a:xfrm>
              <a:custGeom>
                <a:avLst/>
                <a:gdLst/>
                <a:ahLst/>
                <a:cxnLst>
                  <a:cxn ang="0">
                    <a:pos x="72" y="42"/>
                  </a:cxn>
                  <a:cxn ang="0">
                    <a:pos x="78" y="30"/>
                  </a:cxn>
                  <a:cxn ang="0">
                    <a:pos x="84" y="18"/>
                  </a:cxn>
                  <a:cxn ang="0">
                    <a:pos x="48" y="12"/>
                  </a:cxn>
                  <a:cxn ang="0">
                    <a:pos x="30" y="0"/>
                  </a:cxn>
                  <a:cxn ang="0">
                    <a:pos x="12" y="0"/>
                  </a:cxn>
                  <a:cxn ang="0">
                    <a:pos x="6" y="12"/>
                  </a:cxn>
                  <a:cxn ang="0">
                    <a:pos x="0" y="18"/>
                  </a:cxn>
                  <a:cxn ang="0">
                    <a:pos x="6" y="30"/>
                  </a:cxn>
                  <a:cxn ang="0">
                    <a:pos x="18" y="78"/>
                  </a:cxn>
                  <a:cxn ang="0">
                    <a:pos x="54" y="72"/>
                  </a:cxn>
                  <a:cxn ang="0">
                    <a:pos x="78" y="66"/>
                  </a:cxn>
                  <a:cxn ang="0">
                    <a:pos x="84" y="72"/>
                  </a:cxn>
                  <a:cxn ang="0">
                    <a:pos x="90" y="48"/>
                  </a:cxn>
                  <a:cxn ang="0">
                    <a:pos x="72" y="42"/>
                  </a:cxn>
                </a:cxnLst>
                <a:rect l="0" t="0" r="r" b="b"/>
                <a:pathLst>
                  <a:path w="90" h="78">
                    <a:moveTo>
                      <a:pt x="72" y="42"/>
                    </a:moveTo>
                    <a:lnTo>
                      <a:pt x="78" y="30"/>
                    </a:lnTo>
                    <a:lnTo>
                      <a:pt x="84" y="18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18" y="78"/>
                    </a:lnTo>
                    <a:lnTo>
                      <a:pt x="54" y="72"/>
                    </a:lnTo>
                    <a:lnTo>
                      <a:pt x="78" y="66"/>
                    </a:lnTo>
                    <a:lnTo>
                      <a:pt x="84" y="72"/>
                    </a:lnTo>
                    <a:lnTo>
                      <a:pt x="90" y="48"/>
                    </a:lnTo>
                    <a:lnTo>
                      <a:pt x="72" y="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16" name="Freeform 1339"/>
              <p:cNvSpPr>
                <a:spLocks/>
              </p:cNvSpPr>
              <p:nvPr/>
            </p:nvSpPr>
            <p:spPr bwMode="auto">
              <a:xfrm>
                <a:off x="5018204" y="1802705"/>
                <a:ext cx="146538" cy="8096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" y="1"/>
                  </a:cxn>
                  <a:cxn ang="0">
                    <a:pos x="1" y="5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7"/>
                  </a:cxn>
                  <a:cxn ang="0">
                    <a:pos x="6" y="8"/>
                  </a:cxn>
                  <a:cxn ang="0">
                    <a:pos x="7" y="10"/>
                  </a:cxn>
                  <a:cxn ang="0">
                    <a:pos x="6" y="12"/>
                  </a:cxn>
                  <a:cxn ang="0">
                    <a:pos x="7" y="12"/>
                  </a:cxn>
                  <a:cxn ang="0">
                    <a:pos x="9" y="14"/>
                  </a:cxn>
                  <a:cxn ang="0">
                    <a:pos x="11" y="13"/>
                  </a:cxn>
                  <a:cxn ang="0">
                    <a:pos x="13" y="12"/>
                  </a:cxn>
                  <a:cxn ang="0">
                    <a:pos x="16" y="12"/>
                  </a:cxn>
                  <a:cxn ang="0">
                    <a:pos x="16" y="9"/>
                  </a:cxn>
                  <a:cxn ang="0">
                    <a:pos x="18" y="7"/>
                  </a:cxn>
                  <a:cxn ang="0">
                    <a:pos x="20" y="4"/>
                  </a:cxn>
                  <a:cxn ang="0">
                    <a:pos x="19" y="4"/>
                  </a:cxn>
                </a:cxnLst>
                <a:rect l="0" t="0" r="r" b="b"/>
                <a:pathLst>
                  <a:path w="20" h="14">
                    <a:moveTo>
                      <a:pt x="19" y="4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5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5" y="12"/>
                      <a:pt x="16" y="12"/>
                    </a:cubicBezTo>
                    <a:cubicBezTo>
                      <a:pt x="17" y="12"/>
                      <a:pt x="16" y="9"/>
                      <a:pt x="16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4"/>
                      <a:pt x="19" y="4"/>
                      <a:pt x="19" y="4"/>
                    </a:cubicBezTo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17" name="Freeform 1340"/>
              <p:cNvSpPr>
                <a:spLocks/>
              </p:cNvSpPr>
              <p:nvPr/>
            </p:nvSpPr>
            <p:spPr bwMode="auto">
              <a:xfrm>
                <a:off x="5082684" y="1690782"/>
                <a:ext cx="109904" cy="76200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78" y="78"/>
                  </a:cxn>
                  <a:cxn ang="0">
                    <a:pos x="84" y="42"/>
                  </a:cxn>
                  <a:cxn ang="0">
                    <a:pos x="84" y="30"/>
                  </a:cxn>
                  <a:cxn ang="0">
                    <a:pos x="90" y="6"/>
                  </a:cxn>
                  <a:cxn ang="0">
                    <a:pos x="84" y="0"/>
                  </a:cxn>
                  <a:cxn ang="0">
                    <a:pos x="72" y="0"/>
                  </a:cxn>
                  <a:cxn ang="0">
                    <a:pos x="36" y="0"/>
                  </a:cxn>
                  <a:cxn ang="0">
                    <a:pos x="0" y="18"/>
                  </a:cxn>
                  <a:cxn ang="0">
                    <a:pos x="0" y="30"/>
                  </a:cxn>
                  <a:cxn ang="0">
                    <a:pos x="6" y="42"/>
                  </a:cxn>
                  <a:cxn ang="0">
                    <a:pos x="12" y="48"/>
                  </a:cxn>
                  <a:cxn ang="0">
                    <a:pos x="18" y="54"/>
                  </a:cxn>
                  <a:cxn ang="0">
                    <a:pos x="12" y="60"/>
                  </a:cxn>
                  <a:cxn ang="0">
                    <a:pos x="36" y="54"/>
                  </a:cxn>
                  <a:cxn ang="0">
                    <a:pos x="54" y="66"/>
                  </a:cxn>
                </a:cxnLst>
                <a:rect l="0" t="0" r="r" b="b"/>
                <a:pathLst>
                  <a:path w="90" h="78">
                    <a:moveTo>
                      <a:pt x="54" y="66"/>
                    </a:moveTo>
                    <a:lnTo>
                      <a:pt x="78" y="78"/>
                    </a:lnTo>
                    <a:lnTo>
                      <a:pt x="84" y="42"/>
                    </a:lnTo>
                    <a:lnTo>
                      <a:pt x="84" y="30"/>
                    </a:lnTo>
                    <a:lnTo>
                      <a:pt x="90" y="6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36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8" y="54"/>
                    </a:lnTo>
                    <a:lnTo>
                      <a:pt x="12" y="60"/>
                    </a:lnTo>
                    <a:lnTo>
                      <a:pt x="36" y="54"/>
                    </a:lnTo>
                    <a:lnTo>
                      <a:pt x="54" y="66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18" name="Freeform 1341"/>
              <p:cNvSpPr>
                <a:spLocks/>
              </p:cNvSpPr>
              <p:nvPr/>
            </p:nvSpPr>
            <p:spPr bwMode="auto">
              <a:xfrm>
                <a:off x="5078294" y="1808654"/>
                <a:ext cx="215411" cy="158354"/>
              </a:xfrm>
              <a:custGeom>
                <a:avLst/>
                <a:gdLst/>
                <a:ahLst/>
                <a:cxnLst>
                  <a:cxn ang="0">
                    <a:pos x="30" y="14"/>
                  </a:cxn>
                  <a:cxn ang="0">
                    <a:pos x="27" y="11"/>
                  </a:cxn>
                  <a:cxn ang="0">
                    <a:pos x="23" y="3"/>
                  </a:cxn>
                  <a:cxn ang="0">
                    <a:pos x="20" y="2"/>
                  </a:cxn>
                  <a:cxn ang="0">
                    <a:pos x="17" y="0"/>
                  </a:cxn>
                  <a:cxn ang="0">
                    <a:pos x="14" y="2"/>
                  </a:cxn>
                  <a:cxn ang="0">
                    <a:pos x="11" y="3"/>
                  </a:cxn>
                  <a:cxn ang="0">
                    <a:pos x="12" y="3"/>
                  </a:cxn>
                  <a:cxn ang="0">
                    <a:pos x="10" y="6"/>
                  </a:cxn>
                  <a:cxn ang="0">
                    <a:pos x="8" y="8"/>
                  </a:cxn>
                  <a:cxn ang="0">
                    <a:pos x="8" y="11"/>
                  </a:cxn>
                  <a:cxn ang="0">
                    <a:pos x="5" y="11"/>
                  </a:cxn>
                  <a:cxn ang="0">
                    <a:pos x="3" y="12"/>
                  </a:cxn>
                  <a:cxn ang="0">
                    <a:pos x="1" y="13"/>
                  </a:cxn>
                  <a:cxn ang="0">
                    <a:pos x="1" y="14"/>
                  </a:cxn>
                  <a:cxn ang="0">
                    <a:pos x="2" y="18"/>
                  </a:cxn>
                  <a:cxn ang="0">
                    <a:pos x="0" y="20"/>
                  </a:cxn>
                  <a:cxn ang="0">
                    <a:pos x="1" y="23"/>
                  </a:cxn>
                  <a:cxn ang="0">
                    <a:pos x="1" y="25"/>
                  </a:cxn>
                  <a:cxn ang="0">
                    <a:pos x="3" y="24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20" y="26"/>
                  </a:cxn>
                  <a:cxn ang="0">
                    <a:pos x="24" y="27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26" y="17"/>
                  </a:cxn>
                  <a:cxn ang="0">
                    <a:pos x="29" y="16"/>
                  </a:cxn>
                  <a:cxn ang="0">
                    <a:pos x="30" y="14"/>
                  </a:cxn>
                </a:cxnLst>
                <a:rect l="0" t="0" r="r" b="b"/>
                <a:pathLst>
                  <a:path w="30" h="27">
                    <a:moveTo>
                      <a:pt x="30" y="14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9" y="11"/>
                      <a:pt x="8" y="11"/>
                    </a:cubicBezTo>
                    <a:cubicBezTo>
                      <a:pt x="7" y="11"/>
                      <a:pt x="5" y="11"/>
                      <a:pt x="5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9" y="16"/>
                      <a:pt x="29" y="16"/>
                      <a:pt x="29" y="16"/>
                    </a:cubicBezTo>
                    <a:lnTo>
                      <a:pt x="30" y="1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19" name="Freeform 1342"/>
              <p:cNvSpPr>
                <a:spLocks/>
              </p:cNvSpPr>
              <p:nvPr/>
            </p:nvSpPr>
            <p:spPr bwMode="auto">
              <a:xfrm>
                <a:off x="5025532" y="1744364"/>
                <a:ext cx="175846" cy="8096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12" y="11"/>
                  </a:cxn>
                  <a:cxn ang="0">
                    <a:pos x="14" y="10"/>
                  </a:cxn>
                  <a:cxn ang="0">
                    <a:pos x="16" y="12"/>
                  </a:cxn>
                  <a:cxn ang="0">
                    <a:pos x="18" y="14"/>
                  </a:cxn>
                  <a:cxn ang="0">
                    <a:pos x="21" y="13"/>
                  </a:cxn>
                  <a:cxn ang="0">
                    <a:pos x="24" y="11"/>
                  </a:cxn>
                  <a:cxn ang="0">
                    <a:pos x="23" y="10"/>
                  </a:cxn>
                  <a:cxn ang="0">
                    <a:pos x="21" y="5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4" y="0"/>
                  </a:cxn>
                  <a:cxn ang="0">
                    <a:pos x="10" y="1"/>
                  </a:cxn>
                  <a:cxn ang="0">
                    <a:pos x="9" y="5"/>
                  </a:cxn>
                  <a:cxn ang="0">
                    <a:pos x="8" y="6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4" y="10"/>
                  </a:cxn>
                  <a:cxn ang="0">
                    <a:pos x="8" y="10"/>
                  </a:cxn>
                </a:cxnLst>
                <a:rect l="0" t="0" r="r" b="b"/>
                <a:pathLst>
                  <a:path w="24" h="14">
                    <a:moveTo>
                      <a:pt x="8" y="10"/>
                    </a:move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1" y="7"/>
                      <a:pt x="1" y="8"/>
                    </a:cubicBezTo>
                    <a:cubicBezTo>
                      <a:pt x="1" y="8"/>
                      <a:pt x="0" y="10"/>
                      <a:pt x="0" y="11"/>
                    </a:cubicBezTo>
                    <a:cubicBezTo>
                      <a:pt x="4" y="10"/>
                      <a:pt x="4" y="10"/>
                      <a:pt x="4" y="10"/>
                    </a:cubicBez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20" name="Freeform 1343"/>
              <p:cNvSpPr>
                <a:spLocks/>
              </p:cNvSpPr>
              <p:nvPr/>
            </p:nvSpPr>
            <p:spPr bwMode="auto">
              <a:xfrm>
                <a:off x="4193193" y="2832591"/>
                <a:ext cx="174380" cy="105966"/>
              </a:xfrm>
              <a:custGeom>
                <a:avLst/>
                <a:gdLst/>
                <a:ahLst/>
                <a:cxnLst>
                  <a:cxn ang="0">
                    <a:pos x="9" y="10"/>
                  </a:cxn>
                  <a:cxn ang="0">
                    <a:pos x="13" y="10"/>
                  </a:cxn>
                  <a:cxn ang="0">
                    <a:pos x="15" y="13"/>
                  </a:cxn>
                  <a:cxn ang="0">
                    <a:pos x="16" y="14"/>
                  </a:cxn>
                  <a:cxn ang="0">
                    <a:pos x="18" y="15"/>
                  </a:cxn>
                  <a:cxn ang="0">
                    <a:pos x="20" y="18"/>
                  </a:cxn>
                  <a:cxn ang="0">
                    <a:pos x="22" y="17"/>
                  </a:cxn>
                  <a:cxn ang="0">
                    <a:pos x="24" y="16"/>
                  </a:cxn>
                  <a:cxn ang="0">
                    <a:pos x="24" y="12"/>
                  </a:cxn>
                  <a:cxn ang="0">
                    <a:pos x="24" y="8"/>
                  </a:cxn>
                  <a:cxn ang="0">
                    <a:pos x="23" y="8"/>
                  </a:cxn>
                  <a:cxn ang="0">
                    <a:pos x="21" y="3"/>
                  </a:cxn>
                  <a:cxn ang="0">
                    <a:pos x="20" y="1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12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6" y="13"/>
                  </a:cxn>
                  <a:cxn ang="0">
                    <a:pos x="8" y="12"/>
                  </a:cxn>
                  <a:cxn ang="0">
                    <a:pos x="9" y="10"/>
                  </a:cxn>
                </a:cxnLst>
                <a:rect l="0" t="0" r="r" b="b"/>
                <a:pathLst>
                  <a:path w="24" h="18">
                    <a:moveTo>
                      <a:pt x="9" y="10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9" y="18"/>
                      <a:pt x="20" y="18"/>
                    </a:cubicBezTo>
                    <a:cubicBezTo>
                      <a:pt x="20" y="18"/>
                      <a:pt x="21" y="17"/>
                      <a:pt x="22" y="17"/>
                    </a:cubicBezTo>
                    <a:cubicBezTo>
                      <a:pt x="23" y="17"/>
                      <a:pt x="24" y="16"/>
                      <a:pt x="24" y="16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1"/>
                      <a:pt x="20" y="1"/>
                    </a:cubicBezTo>
                    <a:cubicBezTo>
                      <a:pt x="20" y="1"/>
                      <a:pt x="16" y="2"/>
                      <a:pt x="16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2"/>
                      <a:pt x="8" y="12"/>
                      <a:pt x="8" y="12"/>
                    </a:cubicBezTo>
                    <a:lnTo>
                      <a:pt x="9" y="1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21" name="Freeform 1344"/>
              <p:cNvSpPr>
                <a:spLocks/>
              </p:cNvSpPr>
              <p:nvPr/>
            </p:nvSpPr>
            <p:spPr bwMode="auto">
              <a:xfrm>
                <a:off x="4150699" y="2756398"/>
                <a:ext cx="136281" cy="83344"/>
              </a:xfrm>
              <a:custGeom>
                <a:avLst/>
                <a:gdLst/>
                <a:ahLst/>
                <a:cxnLst>
                  <a:cxn ang="0">
                    <a:pos x="54" y="79"/>
                  </a:cxn>
                  <a:cxn ang="0">
                    <a:pos x="66" y="79"/>
                  </a:cxn>
                  <a:cxn ang="0">
                    <a:pos x="78" y="79"/>
                  </a:cxn>
                  <a:cxn ang="0">
                    <a:pos x="108" y="85"/>
                  </a:cxn>
                  <a:cxn ang="0">
                    <a:pos x="114" y="85"/>
                  </a:cxn>
                  <a:cxn ang="0">
                    <a:pos x="102" y="61"/>
                  </a:cxn>
                  <a:cxn ang="0">
                    <a:pos x="96" y="43"/>
                  </a:cxn>
                  <a:cxn ang="0">
                    <a:pos x="96" y="36"/>
                  </a:cxn>
                  <a:cxn ang="0">
                    <a:pos x="96" y="36"/>
                  </a:cxn>
                  <a:cxn ang="0">
                    <a:pos x="84" y="30"/>
                  </a:cxn>
                  <a:cxn ang="0">
                    <a:pos x="72" y="18"/>
                  </a:cxn>
                  <a:cxn ang="0">
                    <a:pos x="42" y="0"/>
                  </a:cxn>
                  <a:cxn ang="0">
                    <a:pos x="30" y="6"/>
                  </a:cxn>
                  <a:cxn ang="0">
                    <a:pos x="12" y="6"/>
                  </a:cxn>
                  <a:cxn ang="0">
                    <a:pos x="0" y="43"/>
                  </a:cxn>
                  <a:cxn ang="0">
                    <a:pos x="12" y="85"/>
                  </a:cxn>
                  <a:cxn ang="0">
                    <a:pos x="18" y="85"/>
                  </a:cxn>
                  <a:cxn ang="0">
                    <a:pos x="24" y="85"/>
                  </a:cxn>
                  <a:cxn ang="0">
                    <a:pos x="54" y="79"/>
                  </a:cxn>
                </a:cxnLst>
                <a:rect l="0" t="0" r="r" b="b"/>
                <a:pathLst>
                  <a:path w="114" h="85">
                    <a:moveTo>
                      <a:pt x="54" y="79"/>
                    </a:moveTo>
                    <a:lnTo>
                      <a:pt x="66" y="79"/>
                    </a:lnTo>
                    <a:lnTo>
                      <a:pt x="78" y="79"/>
                    </a:lnTo>
                    <a:lnTo>
                      <a:pt x="108" y="85"/>
                    </a:lnTo>
                    <a:lnTo>
                      <a:pt x="114" y="85"/>
                    </a:lnTo>
                    <a:lnTo>
                      <a:pt x="102" y="61"/>
                    </a:lnTo>
                    <a:lnTo>
                      <a:pt x="96" y="43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84" y="30"/>
                    </a:lnTo>
                    <a:lnTo>
                      <a:pt x="72" y="18"/>
                    </a:lnTo>
                    <a:lnTo>
                      <a:pt x="42" y="0"/>
                    </a:lnTo>
                    <a:lnTo>
                      <a:pt x="30" y="6"/>
                    </a:lnTo>
                    <a:lnTo>
                      <a:pt x="12" y="6"/>
                    </a:lnTo>
                    <a:lnTo>
                      <a:pt x="0" y="43"/>
                    </a:lnTo>
                    <a:lnTo>
                      <a:pt x="12" y="85"/>
                    </a:lnTo>
                    <a:lnTo>
                      <a:pt x="18" y="85"/>
                    </a:lnTo>
                    <a:lnTo>
                      <a:pt x="24" y="85"/>
                    </a:lnTo>
                    <a:lnTo>
                      <a:pt x="54" y="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22" name="Freeform 1345"/>
              <p:cNvSpPr>
                <a:spLocks/>
              </p:cNvSpPr>
              <p:nvPr/>
            </p:nvSpPr>
            <p:spPr bwMode="auto">
              <a:xfrm>
                <a:off x="4158024" y="2552808"/>
                <a:ext cx="275492" cy="239315"/>
              </a:xfrm>
              <a:custGeom>
                <a:avLst/>
                <a:gdLst/>
                <a:ahLst/>
                <a:cxnLst>
                  <a:cxn ang="0">
                    <a:pos x="6" y="35"/>
                  </a:cxn>
                  <a:cxn ang="0">
                    <a:pos x="11" y="38"/>
                  </a:cxn>
                  <a:cxn ang="0">
                    <a:pos x="13" y="40"/>
                  </a:cxn>
                  <a:cxn ang="0">
                    <a:pos x="15" y="41"/>
                  </a:cxn>
                  <a:cxn ang="0">
                    <a:pos x="15" y="41"/>
                  </a:cxn>
                  <a:cxn ang="0">
                    <a:pos x="18" y="38"/>
                  </a:cxn>
                  <a:cxn ang="0">
                    <a:pos x="20" y="40"/>
                  </a:cxn>
                  <a:cxn ang="0">
                    <a:pos x="21" y="39"/>
                  </a:cxn>
                  <a:cxn ang="0">
                    <a:pos x="35" y="39"/>
                  </a:cxn>
                  <a:cxn ang="0">
                    <a:pos x="38" y="37"/>
                  </a:cxn>
                  <a:cxn ang="0">
                    <a:pos x="36" y="36"/>
                  </a:cxn>
                  <a:cxn ang="0">
                    <a:pos x="33" y="7"/>
                  </a:cxn>
                  <a:cxn ang="0">
                    <a:pos x="36" y="7"/>
                  </a:cxn>
                  <a:cxn ang="0">
                    <a:pos x="27" y="0"/>
                  </a:cxn>
                  <a:cxn ang="0">
                    <a:pos x="27" y="3"/>
                  </a:cxn>
                  <a:cxn ang="0">
                    <a:pos x="17" y="3"/>
                  </a:cxn>
                  <a:cxn ang="0">
                    <a:pos x="16" y="11"/>
                  </a:cxn>
                  <a:cxn ang="0">
                    <a:pos x="14" y="13"/>
                  </a:cxn>
                  <a:cxn ang="0">
                    <a:pos x="13" y="20"/>
                  </a:cxn>
                  <a:cxn ang="0">
                    <a:pos x="1" y="19"/>
                  </a:cxn>
                  <a:cxn ang="0">
                    <a:pos x="0" y="20"/>
                  </a:cxn>
                  <a:cxn ang="0">
                    <a:pos x="3" y="26"/>
                  </a:cxn>
                  <a:cxn ang="0">
                    <a:pos x="3" y="33"/>
                  </a:cxn>
                  <a:cxn ang="0">
                    <a:pos x="1" y="36"/>
                  </a:cxn>
                  <a:cxn ang="0">
                    <a:pos x="4" y="36"/>
                  </a:cxn>
                  <a:cxn ang="0">
                    <a:pos x="6" y="35"/>
                  </a:cxn>
                </a:cxnLst>
                <a:rect l="0" t="0" r="r" b="b"/>
                <a:pathLst>
                  <a:path w="38" h="41">
                    <a:moveTo>
                      <a:pt x="6" y="35"/>
                    </a:moveTo>
                    <a:cubicBezTo>
                      <a:pt x="11" y="38"/>
                      <a:pt x="11" y="38"/>
                      <a:pt x="11" y="3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20"/>
                      <a:pt x="13" y="20"/>
                    </a:cubicBezTo>
                    <a:cubicBezTo>
                      <a:pt x="13" y="20"/>
                      <a:pt x="5" y="19"/>
                      <a:pt x="1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4" y="36"/>
                      <a:pt x="4" y="36"/>
                      <a:pt x="4" y="36"/>
                    </a:cubicBezTo>
                    <a:lnTo>
                      <a:pt x="6" y="3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23" name="Freeform 1346"/>
              <p:cNvSpPr>
                <a:spLocks/>
              </p:cNvSpPr>
              <p:nvPr/>
            </p:nvSpPr>
            <p:spPr bwMode="auto">
              <a:xfrm>
                <a:off x="5106133" y="2452784"/>
                <a:ext cx="260838" cy="2047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8"/>
                  </a:cxn>
                  <a:cxn ang="0">
                    <a:pos x="2" y="10"/>
                  </a:cxn>
                  <a:cxn ang="0">
                    <a:pos x="2" y="35"/>
                  </a:cxn>
                  <a:cxn ang="0">
                    <a:pos x="3" y="35"/>
                  </a:cxn>
                  <a:cxn ang="0">
                    <a:pos x="29" y="35"/>
                  </a:cxn>
                  <a:cxn ang="0">
                    <a:pos x="34" y="32"/>
                  </a:cxn>
                  <a:cxn ang="0">
                    <a:pos x="36" y="30"/>
                  </a:cxn>
                  <a:cxn ang="0">
                    <a:pos x="36" y="30"/>
                  </a:cxn>
                  <a:cxn ang="0">
                    <a:pos x="33" y="23"/>
                  </a:cxn>
                  <a:cxn ang="0">
                    <a:pos x="29" y="15"/>
                  </a:cxn>
                  <a:cxn ang="0">
                    <a:pos x="24" y="8"/>
                  </a:cxn>
                  <a:cxn ang="0">
                    <a:pos x="31" y="12"/>
                  </a:cxn>
                  <a:cxn ang="0">
                    <a:pos x="34" y="9"/>
                  </a:cxn>
                  <a:cxn ang="0">
                    <a:pos x="33" y="9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22" y="2"/>
                  </a:cxn>
                  <a:cxn ang="0">
                    <a:pos x="19" y="1"/>
                  </a:cxn>
                  <a:cxn ang="0">
                    <a:pos x="12" y="3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0" y="5"/>
                  </a:cxn>
                </a:cxnLst>
                <a:rect l="0" t="0" r="r" b="b"/>
                <a:pathLst>
                  <a:path w="36" h="35">
                    <a:moveTo>
                      <a:pt x="0" y="5"/>
                    </a:moveTo>
                    <a:cubicBezTo>
                      <a:pt x="0" y="5"/>
                      <a:pt x="1" y="7"/>
                      <a:pt x="1" y="8"/>
                    </a:cubicBezTo>
                    <a:cubicBezTo>
                      <a:pt x="1" y="8"/>
                      <a:pt x="2" y="10"/>
                      <a:pt x="2" y="10"/>
                    </a:cubicBezTo>
                    <a:cubicBezTo>
                      <a:pt x="2" y="10"/>
                      <a:pt x="1" y="35"/>
                      <a:pt x="2" y="35"/>
                    </a:cubicBezTo>
                    <a:cubicBezTo>
                      <a:pt x="2" y="35"/>
                      <a:pt x="2" y="35"/>
                      <a:pt x="3" y="35"/>
                    </a:cubicBezTo>
                    <a:cubicBezTo>
                      <a:pt x="7" y="35"/>
                      <a:pt x="29" y="35"/>
                      <a:pt x="29" y="35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24" name="Freeform 1347"/>
              <p:cNvSpPr>
                <a:spLocks/>
              </p:cNvSpPr>
              <p:nvPr/>
            </p:nvSpPr>
            <p:spPr bwMode="auto">
              <a:xfrm>
                <a:off x="4750070" y="2417072"/>
                <a:ext cx="378069" cy="29170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3" y="9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0" y="29"/>
                  </a:cxn>
                  <a:cxn ang="0">
                    <a:pos x="6" y="34"/>
                  </a:cxn>
                  <a:cxn ang="0">
                    <a:pos x="9" y="35"/>
                  </a:cxn>
                  <a:cxn ang="0">
                    <a:pos x="17" y="36"/>
                  </a:cxn>
                  <a:cxn ang="0">
                    <a:pos x="19" y="38"/>
                  </a:cxn>
                  <a:cxn ang="0">
                    <a:pos x="23" y="36"/>
                  </a:cxn>
                  <a:cxn ang="0">
                    <a:pos x="47" y="49"/>
                  </a:cxn>
                  <a:cxn ang="0">
                    <a:pos x="47" y="48"/>
                  </a:cxn>
                  <a:cxn ang="0">
                    <a:pos x="47" y="49"/>
                  </a:cxn>
                  <a:cxn ang="0">
                    <a:pos x="48" y="50"/>
                  </a:cxn>
                  <a:cxn ang="0">
                    <a:pos x="48" y="47"/>
                  </a:cxn>
                  <a:cxn ang="0">
                    <a:pos x="51" y="47"/>
                  </a:cxn>
                  <a:cxn ang="0">
                    <a:pos x="52" y="41"/>
                  </a:cxn>
                  <a:cxn ang="0">
                    <a:pos x="51" y="41"/>
                  </a:cxn>
                  <a:cxn ang="0">
                    <a:pos x="51" y="16"/>
                  </a:cxn>
                  <a:cxn ang="0">
                    <a:pos x="50" y="14"/>
                  </a:cxn>
                  <a:cxn ang="0">
                    <a:pos x="49" y="11"/>
                  </a:cxn>
                  <a:cxn ang="0">
                    <a:pos x="50" y="8"/>
                  </a:cxn>
                  <a:cxn ang="0">
                    <a:pos x="51" y="6"/>
                  </a:cxn>
                  <a:cxn ang="0">
                    <a:pos x="48" y="5"/>
                  </a:cxn>
                  <a:cxn ang="0">
                    <a:pos x="45" y="3"/>
                  </a:cxn>
                  <a:cxn ang="0">
                    <a:pos x="41" y="2"/>
                  </a:cxn>
                  <a:cxn ang="0">
                    <a:pos x="35" y="4"/>
                  </a:cxn>
                  <a:cxn ang="0">
                    <a:pos x="35" y="8"/>
                  </a:cxn>
                  <a:cxn ang="0">
                    <a:pos x="29" y="10"/>
                  </a:cxn>
                  <a:cxn ang="0">
                    <a:pos x="25" y="7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3" y="2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4" y="6"/>
                  </a:cxn>
                </a:cxnLst>
                <a:rect l="0" t="0" r="r" b="b"/>
                <a:pathLst>
                  <a:path w="52" h="50">
                    <a:moveTo>
                      <a:pt x="4" y="6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50" y="41"/>
                      <a:pt x="51" y="16"/>
                      <a:pt x="51" y="16"/>
                    </a:cubicBezTo>
                    <a:cubicBezTo>
                      <a:pt x="51" y="16"/>
                      <a:pt x="50" y="14"/>
                      <a:pt x="50" y="14"/>
                    </a:cubicBezTo>
                    <a:cubicBezTo>
                      <a:pt x="50" y="13"/>
                      <a:pt x="49" y="11"/>
                      <a:pt x="49" y="11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2"/>
                      <a:pt x="8" y="2"/>
                      <a:pt x="8" y="2"/>
                    </a:cubicBezTo>
                    <a:lnTo>
                      <a:pt x="4" y="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25" name="Freeform 1348"/>
              <p:cNvSpPr>
                <a:spLocks/>
              </p:cNvSpPr>
              <p:nvPr/>
            </p:nvSpPr>
            <p:spPr bwMode="auto">
              <a:xfrm>
                <a:off x="4713404" y="2330156"/>
                <a:ext cx="95250" cy="145256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30"/>
                  </a:cxn>
                  <a:cxn ang="0">
                    <a:pos x="18" y="54"/>
                  </a:cxn>
                  <a:cxn ang="0">
                    <a:pos x="0" y="78"/>
                  </a:cxn>
                  <a:cxn ang="0">
                    <a:pos x="0" y="90"/>
                  </a:cxn>
                  <a:cxn ang="0">
                    <a:pos x="12" y="102"/>
                  </a:cxn>
                  <a:cxn ang="0">
                    <a:pos x="18" y="108"/>
                  </a:cxn>
                  <a:cxn ang="0">
                    <a:pos x="36" y="120"/>
                  </a:cxn>
                  <a:cxn ang="0">
                    <a:pos x="36" y="144"/>
                  </a:cxn>
                  <a:cxn ang="0">
                    <a:pos x="42" y="150"/>
                  </a:cxn>
                  <a:cxn ang="0">
                    <a:pos x="48" y="144"/>
                  </a:cxn>
                  <a:cxn ang="0">
                    <a:pos x="54" y="126"/>
                  </a:cxn>
                  <a:cxn ang="0">
                    <a:pos x="78" y="102"/>
                  </a:cxn>
                  <a:cxn ang="0">
                    <a:pos x="78" y="90"/>
                  </a:cxn>
                  <a:cxn ang="0">
                    <a:pos x="60" y="84"/>
                  </a:cxn>
                  <a:cxn ang="0">
                    <a:pos x="42" y="72"/>
                  </a:cxn>
                  <a:cxn ang="0">
                    <a:pos x="66" y="36"/>
                  </a:cxn>
                  <a:cxn ang="0">
                    <a:pos x="60" y="12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24" y="6"/>
                  </a:cxn>
                  <a:cxn ang="0">
                    <a:pos x="18" y="12"/>
                  </a:cxn>
                </a:cxnLst>
                <a:rect l="0" t="0" r="r" b="b"/>
                <a:pathLst>
                  <a:path w="78" h="150">
                    <a:moveTo>
                      <a:pt x="18" y="12"/>
                    </a:moveTo>
                    <a:lnTo>
                      <a:pt x="18" y="30"/>
                    </a:lnTo>
                    <a:lnTo>
                      <a:pt x="18" y="54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12" y="102"/>
                    </a:lnTo>
                    <a:lnTo>
                      <a:pt x="18" y="108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42" y="150"/>
                    </a:lnTo>
                    <a:lnTo>
                      <a:pt x="48" y="144"/>
                    </a:lnTo>
                    <a:lnTo>
                      <a:pt x="54" y="126"/>
                    </a:lnTo>
                    <a:lnTo>
                      <a:pt x="78" y="102"/>
                    </a:lnTo>
                    <a:lnTo>
                      <a:pt x="78" y="90"/>
                    </a:lnTo>
                    <a:lnTo>
                      <a:pt x="60" y="84"/>
                    </a:lnTo>
                    <a:lnTo>
                      <a:pt x="42" y="72"/>
                    </a:lnTo>
                    <a:lnTo>
                      <a:pt x="66" y="36"/>
                    </a:lnTo>
                    <a:lnTo>
                      <a:pt x="60" y="12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26" name="Freeform 1349"/>
              <p:cNvSpPr>
                <a:spLocks/>
              </p:cNvSpPr>
              <p:nvPr/>
            </p:nvSpPr>
            <p:spPr bwMode="auto">
              <a:xfrm>
                <a:off x="4245947" y="2364678"/>
                <a:ext cx="274027" cy="170259"/>
              </a:xfrm>
              <a:custGeom>
                <a:avLst/>
                <a:gdLst/>
                <a:ahLst/>
                <a:cxnLst>
                  <a:cxn ang="0">
                    <a:pos x="90" y="156"/>
                  </a:cxn>
                  <a:cxn ang="0">
                    <a:pos x="114" y="138"/>
                  </a:cxn>
                  <a:cxn ang="0">
                    <a:pos x="144" y="120"/>
                  </a:cxn>
                  <a:cxn ang="0">
                    <a:pos x="180" y="108"/>
                  </a:cxn>
                  <a:cxn ang="0">
                    <a:pos x="186" y="96"/>
                  </a:cxn>
                  <a:cxn ang="0">
                    <a:pos x="192" y="84"/>
                  </a:cxn>
                  <a:cxn ang="0">
                    <a:pos x="216" y="78"/>
                  </a:cxn>
                  <a:cxn ang="0">
                    <a:pos x="228" y="72"/>
                  </a:cxn>
                  <a:cxn ang="0">
                    <a:pos x="222" y="42"/>
                  </a:cxn>
                  <a:cxn ang="0">
                    <a:pos x="216" y="12"/>
                  </a:cxn>
                  <a:cxn ang="0">
                    <a:pos x="210" y="12"/>
                  </a:cxn>
                  <a:cxn ang="0">
                    <a:pos x="186" y="12"/>
                  </a:cxn>
                  <a:cxn ang="0">
                    <a:pos x="168" y="12"/>
                  </a:cxn>
                  <a:cxn ang="0">
                    <a:pos x="144" y="0"/>
                  </a:cxn>
                  <a:cxn ang="0">
                    <a:pos x="120" y="36"/>
                  </a:cxn>
                  <a:cxn ang="0">
                    <a:pos x="96" y="60"/>
                  </a:cxn>
                  <a:cxn ang="0">
                    <a:pos x="72" y="90"/>
                  </a:cxn>
                  <a:cxn ang="0">
                    <a:pos x="66" y="138"/>
                  </a:cxn>
                  <a:cxn ang="0">
                    <a:pos x="12" y="162"/>
                  </a:cxn>
                  <a:cxn ang="0">
                    <a:pos x="0" y="174"/>
                  </a:cxn>
                  <a:cxn ang="0">
                    <a:pos x="84" y="174"/>
                  </a:cxn>
                  <a:cxn ang="0">
                    <a:pos x="90" y="156"/>
                  </a:cxn>
                </a:cxnLst>
                <a:rect l="0" t="0" r="r" b="b"/>
                <a:pathLst>
                  <a:path w="228" h="174">
                    <a:moveTo>
                      <a:pt x="90" y="156"/>
                    </a:moveTo>
                    <a:lnTo>
                      <a:pt x="114" y="138"/>
                    </a:lnTo>
                    <a:lnTo>
                      <a:pt x="144" y="120"/>
                    </a:lnTo>
                    <a:lnTo>
                      <a:pt x="180" y="108"/>
                    </a:lnTo>
                    <a:lnTo>
                      <a:pt x="186" y="96"/>
                    </a:lnTo>
                    <a:lnTo>
                      <a:pt x="192" y="84"/>
                    </a:lnTo>
                    <a:lnTo>
                      <a:pt x="216" y="78"/>
                    </a:lnTo>
                    <a:lnTo>
                      <a:pt x="228" y="72"/>
                    </a:lnTo>
                    <a:lnTo>
                      <a:pt x="222" y="42"/>
                    </a:lnTo>
                    <a:lnTo>
                      <a:pt x="216" y="12"/>
                    </a:lnTo>
                    <a:lnTo>
                      <a:pt x="210" y="12"/>
                    </a:lnTo>
                    <a:lnTo>
                      <a:pt x="186" y="12"/>
                    </a:lnTo>
                    <a:lnTo>
                      <a:pt x="168" y="12"/>
                    </a:lnTo>
                    <a:lnTo>
                      <a:pt x="144" y="0"/>
                    </a:lnTo>
                    <a:lnTo>
                      <a:pt x="120" y="36"/>
                    </a:lnTo>
                    <a:lnTo>
                      <a:pt x="96" y="60"/>
                    </a:lnTo>
                    <a:lnTo>
                      <a:pt x="72" y="90"/>
                    </a:lnTo>
                    <a:lnTo>
                      <a:pt x="66" y="138"/>
                    </a:lnTo>
                    <a:lnTo>
                      <a:pt x="12" y="162"/>
                    </a:lnTo>
                    <a:lnTo>
                      <a:pt x="0" y="174"/>
                    </a:lnTo>
                    <a:lnTo>
                      <a:pt x="84" y="174"/>
                    </a:lnTo>
                    <a:lnTo>
                      <a:pt x="90" y="156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27" name="Freeform 1350"/>
              <p:cNvSpPr>
                <a:spLocks/>
              </p:cNvSpPr>
              <p:nvPr/>
            </p:nvSpPr>
            <p:spPr bwMode="auto">
              <a:xfrm>
                <a:off x="4163891" y="2534935"/>
                <a:ext cx="189034" cy="133350"/>
              </a:xfrm>
              <a:custGeom>
                <a:avLst/>
                <a:gdLst/>
                <a:ahLst/>
                <a:cxnLst>
                  <a:cxn ang="0">
                    <a:pos x="13" y="16"/>
                  </a:cxn>
                  <a:cxn ang="0">
                    <a:pos x="15" y="14"/>
                  </a:cxn>
                  <a:cxn ang="0">
                    <a:pos x="16" y="6"/>
                  </a:cxn>
                  <a:cxn ang="0">
                    <a:pos x="26" y="6"/>
                  </a:cxn>
                  <a:cxn ang="0">
                    <a:pos x="26" y="3"/>
                  </a:cxn>
                  <a:cxn ang="0">
                    <a:pos x="25" y="3"/>
                  </a:cxn>
                  <a:cxn ang="0">
                    <a:pos x="2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12" y="23"/>
                  </a:cxn>
                  <a:cxn ang="0">
                    <a:pos x="13" y="16"/>
                  </a:cxn>
                </a:cxnLst>
                <a:rect l="0" t="0" r="r" b="b"/>
                <a:pathLst>
                  <a:path w="26" h="23">
                    <a:moveTo>
                      <a:pt x="13" y="16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4" y="22"/>
                      <a:pt x="12" y="23"/>
                      <a:pt x="12" y="23"/>
                    </a:cubicBezTo>
                    <a:cubicBezTo>
                      <a:pt x="13" y="23"/>
                      <a:pt x="13" y="16"/>
                      <a:pt x="13" y="1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28" name="Freeform 1351"/>
              <p:cNvSpPr>
                <a:spLocks/>
              </p:cNvSpPr>
              <p:nvPr/>
            </p:nvSpPr>
            <p:spPr bwMode="auto">
              <a:xfrm>
                <a:off x="4172677" y="2832602"/>
                <a:ext cx="57151" cy="35719"/>
              </a:xfrm>
              <a:custGeom>
                <a:avLst/>
                <a:gdLst/>
                <a:ahLst/>
                <a:cxnLst>
                  <a:cxn ang="0">
                    <a:pos x="48" y="24"/>
                  </a:cxn>
                  <a:cxn ang="0">
                    <a:pos x="48" y="6"/>
                  </a:cxn>
                  <a:cxn ang="0">
                    <a:pos x="48" y="0"/>
                  </a:cxn>
                  <a:cxn ang="0">
                    <a:pos x="36" y="0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18" y="36"/>
                  </a:cxn>
                  <a:cxn ang="0">
                    <a:pos x="36" y="24"/>
                  </a:cxn>
                  <a:cxn ang="0">
                    <a:pos x="48" y="24"/>
                  </a:cxn>
                </a:cxnLst>
                <a:rect l="0" t="0" r="r" b="b"/>
                <a:pathLst>
                  <a:path w="48" h="36">
                    <a:moveTo>
                      <a:pt x="48" y="24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8" y="36"/>
                    </a:lnTo>
                    <a:lnTo>
                      <a:pt x="36" y="24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29" name="Freeform 1352"/>
              <p:cNvSpPr>
                <a:spLocks/>
              </p:cNvSpPr>
              <p:nvPr/>
            </p:nvSpPr>
            <p:spPr bwMode="auto">
              <a:xfrm>
                <a:off x="5048978" y="2629001"/>
                <a:ext cx="375139" cy="373856"/>
              </a:xfrm>
              <a:custGeom>
                <a:avLst/>
                <a:gdLst/>
                <a:ahLst/>
                <a:cxnLst>
                  <a:cxn ang="0">
                    <a:pos x="37" y="5"/>
                  </a:cxn>
                  <a:cxn ang="0">
                    <a:pos x="11" y="5"/>
                  </a:cxn>
                  <a:cxn ang="0">
                    <a:pos x="10" y="11"/>
                  </a:cxn>
                  <a:cxn ang="0">
                    <a:pos x="7" y="11"/>
                  </a:cxn>
                  <a:cxn ang="0">
                    <a:pos x="7" y="14"/>
                  </a:cxn>
                  <a:cxn ang="0">
                    <a:pos x="6" y="13"/>
                  </a:cxn>
                  <a:cxn ang="0">
                    <a:pos x="5" y="25"/>
                  </a:cxn>
                  <a:cxn ang="0">
                    <a:pos x="2" y="27"/>
                  </a:cxn>
                  <a:cxn ang="0">
                    <a:pos x="1" y="32"/>
                  </a:cxn>
                  <a:cxn ang="0">
                    <a:pos x="0" y="35"/>
                  </a:cxn>
                  <a:cxn ang="0">
                    <a:pos x="3" y="41"/>
                  </a:cxn>
                  <a:cxn ang="0">
                    <a:pos x="5" y="45"/>
                  </a:cxn>
                  <a:cxn ang="0">
                    <a:pos x="8" y="50"/>
                  </a:cxn>
                  <a:cxn ang="0">
                    <a:pos x="12" y="52"/>
                  </a:cxn>
                  <a:cxn ang="0">
                    <a:pos x="18" y="58"/>
                  </a:cxn>
                  <a:cxn ang="0">
                    <a:pos x="20" y="61"/>
                  </a:cxn>
                  <a:cxn ang="0">
                    <a:pos x="25" y="61"/>
                  </a:cxn>
                  <a:cxn ang="0">
                    <a:pos x="29" y="64"/>
                  </a:cxn>
                  <a:cxn ang="0">
                    <a:pos x="36" y="63"/>
                  </a:cxn>
                  <a:cxn ang="0">
                    <a:pos x="41" y="61"/>
                  </a:cxn>
                  <a:cxn ang="0">
                    <a:pos x="44" y="61"/>
                  </a:cxn>
                  <a:cxn ang="0">
                    <a:pos x="44" y="59"/>
                  </a:cxn>
                  <a:cxn ang="0">
                    <a:pos x="42" y="57"/>
                  </a:cxn>
                  <a:cxn ang="0">
                    <a:pos x="39" y="54"/>
                  </a:cxn>
                  <a:cxn ang="0">
                    <a:pos x="35" y="51"/>
                  </a:cxn>
                  <a:cxn ang="0">
                    <a:pos x="36" y="48"/>
                  </a:cxn>
                  <a:cxn ang="0">
                    <a:pos x="38" y="48"/>
                  </a:cxn>
                  <a:cxn ang="0">
                    <a:pos x="39" y="42"/>
                  </a:cxn>
                  <a:cxn ang="0">
                    <a:pos x="43" y="38"/>
                  </a:cxn>
                  <a:cxn ang="0">
                    <a:pos x="46" y="32"/>
                  </a:cxn>
                  <a:cxn ang="0">
                    <a:pos x="47" y="21"/>
                  </a:cxn>
                  <a:cxn ang="0">
                    <a:pos x="50" y="19"/>
                  </a:cxn>
                  <a:cxn ang="0">
                    <a:pos x="52" y="18"/>
                  </a:cxn>
                  <a:cxn ang="0">
                    <a:pos x="50" y="13"/>
                  </a:cxn>
                  <a:cxn ang="0">
                    <a:pos x="47" y="4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37" y="5"/>
                  </a:cxn>
                </a:cxnLst>
                <a:rect l="0" t="0" r="r" b="b"/>
                <a:pathLst>
                  <a:path w="52" h="64">
                    <a:moveTo>
                      <a:pt x="37" y="5"/>
                    </a:moveTo>
                    <a:cubicBezTo>
                      <a:pt x="37" y="5"/>
                      <a:pt x="15" y="5"/>
                      <a:pt x="11" y="5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2"/>
                      <a:pt x="42" y="2"/>
                      <a:pt x="42" y="2"/>
                    </a:cubicBezTo>
                    <a:lnTo>
                      <a:pt x="37" y="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30" name="Freeform 1353"/>
              <p:cNvSpPr>
                <a:spLocks/>
              </p:cNvSpPr>
              <p:nvPr/>
            </p:nvSpPr>
            <p:spPr bwMode="auto">
              <a:xfrm>
                <a:off x="4352920" y="2874269"/>
                <a:ext cx="137746" cy="110728"/>
              </a:xfrm>
              <a:custGeom>
                <a:avLst/>
                <a:gdLst/>
                <a:ahLst/>
                <a:cxnLst>
                  <a:cxn ang="0">
                    <a:pos x="17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2" y="3"/>
                  </a:cxn>
                  <a:cxn ang="0">
                    <a:pos x="10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5"/>
                  </a:cxn>
                  <a:cxn ang="0">
                    <a:pos x="2" y="9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1" y="14"/>
                  </a:cxn>
                  <a:cxn ang="0">
                    <a:pos x="4" y="16"/>
                  </a:cxn>
                  <a:cxn ang="0">
                    <a:pos x="4" y="19"/>
                  </a:cxn>
                  <a:cxn ang="0">
                    <a:pos x="8" y="19"/>
                  </a:cxn>
                  <a:cxn ang="0">
                    <a:pos x="15" y="16"/>
                  </a:cxn>
                  <a:cxn ang="0">
                    <a:pos x="18" y="16"/>
                  </a:cxn>
                  <a:cxn ang="0">
                    <a:pos x="17" y="13"/>
                  </a:cxn>
                  <a:cxn ang="0">
                    <a:pos x="17" y="10"/>
                  </a:cxn>
                </a:cxnLst>
                <a:rect l="0" t="0" r="r" b="b"/>
                <a:pathLst>
                  <a:path w="19" h="19">
                    <a:moveTo>
                      <a:pt x="17" y="10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1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4"/>
                      <a:pt x="1" y="14"/>
                    </a:cubicBezTo>
                    <a:cubicBezTo>
                      <a:pt x="1" y="14"/>
                      <a:pt x="4" y="16"/>
                      <a:pt x="4" y="1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3"/>
                      <a:pt x="17" y="13"/>
                      <a:pt x="17" y="13"/>
                    </a:cubicBezTo>
                    <a:lnTo>
                      <a:pt x="17" y="1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31" name="Freeform 1354"/>
              <p:cNvSpPr>
                <a:spLocks/>
              </p:cNvSpPr>
              <p:nvPr/>
            </p:nvSpPr>
            <p:spPr bwMode="auto">
              <a:xfrm>
                <a:off x="4282611" y="2915945"/>
                <a:ext cx="98182" cy="69056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8" y="4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10" y="12"/>
                  </a:cxn>
                  <a:cxn ang="0">
                    <a:pos x="14" y="12"/>
                  </a:cxn>
                  <a:cxn ang="0">
                    <a:pos x="14" y="9"/>
                  </a:cxn>
                  <a:cxn ang="0">
                    <a:pos x="11" y="7"/>
                  </a:cxn>
                </a:cxnLst>
                <a:rect l="0" t="0" r="r" b="b"/>
                <a:pathLst>
                  <a:path w="14" h="12">
                    <a:moveTo>
                      <a:pt x="11" y="7"/>
                    </a:moveTo>
                    <a:cubicBezTo>
                      <a:pt x="10" y="7"/>
                      <a:pt x="11" y="4"/>
                      <a:pt x="11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4"/>
                      <a:pt x="6" y="1"/>
                      <a:pt x="6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32" name="Freeform 1355"/>
              <p:cNvSpPr>
                <a:spLocks/>
              </p:cNvSpPr>
              <p:nvPr/>
            </p:nvSpPr>
            <p:spPr bwMode="auto">
              <a:xfrm>
                <a:off x="4237185" y="2892122"/>
                <a:ext cx="73269" cy="52388"/>
              </a:xfrm>
              <a:custGeom>
                <a:avLst/>
                <a:gdLst/>
                <a:ahLst/>
                <a:cxnLst>
                  <a:cxn ang="0">
                    <a:pos x="54" y="36"/>
                  </a:cxn>
                  <a:cxn ang="0">
                    <a:pos x="60" y="24"/>
                  </a:cxn>
                  <a:cxn ang="0">
                    <a:pos x="54" y="18"/>
                  </a:cxn>
                  <a:cxn ang="0">
                    <a:pos x="42" y="0"/>
                  </a:cxn>
                  <a:cxn ang="0">
                    <a:pos x="18" y="0"/>
                  </a:cxn>
                  <a:cxn ang="0">
                    <a:pos x="12" y="12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36" y="54"/>
                  </a:cxn>
                  <a:cxn ang="0">
                    <a:pos x="42" y="42"/>
                  </a:cxn>
                  <a:cxn ang="0">
                    <a:pos x="54" y="36"/>
                  </a:cxn>
                </a:cxnLst>
                <a:rect l="0" t="0" r="r" b="b"/>
                <a:pathLst>
                  <a:path w="60" h="54">
                    <a:moveTo>
                      <a:pt x="54" y="36"/>
                    </a:moveTo>
                    <a:lnTo>
                      <a:pt x="60" y="24"/>
                    </a:lnTo>
                    <a:lnTo>
                      <a:pt x="54" y="18"/>
                    </a:lnTo>
                    <a:lnTo>
                      <a:pt x="42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36" y="54"/>
                    </a:lnTo>
                    <a:lnTo>
                      <a:pt x="42" y="42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33" name="Rectangle 1356"/>
              <p:cNvSpPr>
                <a:spLocks noChangeArrowheads="1"/>
              </p:cNvSpPr>
              <p:nvPr/>
            </p:nvSpPr>
            <p:spPr bwMode="auto">
              <a:xfrm>
                <a:off x="4344132" y="2534944"/>
                <a:ext cx="8792" cy="1786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34" name="Freeform 1357"/>
              <p:cNvSpPr>
                <a:spLocks/>
              </p:cNvSpPr>
              <p:nvPr/>
            </p:nvSpPr>
            <p:spPr bwMode="auto">
              <a:xfrm>
                <a:off x="4344128" y="2330156"/>
                <a:ext cx="473320" cy="378619"/>
              </a:xfrm>
              <a:custGeom>
                <a:avLst/>
                <a:gdLst/>
                <a:ahLst/>
                <a:cxnLst>
                  <a:cxn ang="0">
                    <a:pos x="60" y="270"/>
                  </a:cxn>
                  <a:cxn ang="0">
                    <a:pos x="216" y="378"/>
                  </a:cxn>
                  <a:cxn ang="0">
                    <a:pos x="228" y="390"/>
                  </a:cxn>
                  <a:cxn ang="0">
                    <a:pos x="246" y="390"/>
                  </a:cxn>
                  <a:cxn ang="0">
                    <a:pos x="282" y="372"/>
                  </a:cxn>
                  <a:cxn ang="0">
                    <a:pos x="390" y="300"/>
                  </a:cxn>
                  <a:cxn ang="0">
                    <a:pos x="384" y="300"/>
                  </a:cxn>
                  <a:cxn ang="0">
                    <a:pos x="366" y="276"/>
                  </a:cxn>
                  <a:cxn ang="0">
                    <a:pos x="354" y="270"/>
                  </a:cxn>
                  <a:cxn ang="0">
                    <a:pos x="342" y="246"/>
                  </a:cxn>
                  <a:cxn ang="0">
                    <a:pos x="348" y="234"/>
                  </a:cxn>
                  <a:cxn ang="0">
                    <a:pos x="348" y="174"/>
                  </a:cxn>
                  <a:cxn ang="0">
                    <a:pos x="342" y="162"/>
                  </a:cxn>
                  <a:cxn ang="0">
                    <a:pos x="348" y="150"/>
                  </a:cxn>
                  <a:cxn ang="0">
                    <a:pos x="342" y="144"/>
                  </a:cxn>
                  <a:cxn ang="0">
                    <a:pos x="342" y="120"/>
                  </a:cxn>
                  <a:cxn ang="0">
                    <a:pos x="324" y="108"/>
                  </a:cxn>
                  <a:cxn ang="0">
                    <a:pos x="318" y="102"/>
                  </a:cxn>
                  <a:cxn ang="0">
                    <a:pos x="306" y="90"/>
                  </a:cxn>
                  <a:cxn ang="0">
                    <a:pos x="306" y="78"/>
                  </a:cxn>
                  <a:cxn ang="0">
                    <a:pos x="324" y="54"/>
                  </a:cxn>
                  <a:cxn ang="0">
                    <a:pos x="324" y="30"/>
                  </a:cxn>
                  <a:cxn ang="0">
                    <a:pos x="324" y="12"/>
                  </a:cxn>
                  <a:cxn ang="0">
                    <a:pos x="330" y="6"/>
                  </a:cxn>
                  <a:cxn ang="0">
                    <a:pos x="330" y="0"/>
                  </a:cxn>
                  <a:cxn ang="0">
                    <a:pos x="318" y="6"/>
                  </a:cxn>
                  <a:cxn ang="0">
                    <a:pos x="288" y="12"/>
                  </a:cxn>
                  <a:cxn ang="0">
                    <a:pos x="222" y="12"/>
                  </a:cxn>
                  <a:cxn ang="0">
                    <a:pos x="162" y="30"/>
                  </a:cxn>
                  <a:cxn ang="0">
                    <a:pos x="132" y="48"/>
                  </a:cxn>
                  <a:cxn ang="0">
                    <a:pos x="138" y="78"/>
                  </a:cxn>
                  <a:cxn ang="0">
                    <a:pos x="144" y="108"/>
                  </a:cxn>
                  <a:cxn ang="0">
                    <a:pos x="132" y="114"/>
                  </a:cxn>
                  <a:cxn ang="0">
                    <a:pos x="108" y="120"/>
                  </a:cxn>
                  <a:cxn ang="0">
                    <a:pos x="102" y="132"/>
                  </a:cxn>
                  <a:cxn ang="0">
                    <a:pos x="96" y="144"/>
                  </a:cxn>
                  <a:cxn ang="0">
                    <a:pos x="60" y="156"/>
                  </a:cxn>
                  <a:cxn ang="0">
                    <a:pos x="30" y="174"/>
                  </a:cxn>
                  <a:cxn ang="0">
                    <a:pos x="6" y="192"/>
                  </a:cxn>
                  <a:cxn ang="0">
                    <a:pos x="0" y="210"/>
                  </a:cxn>
                  <a:cxn ang="0">
                    <a:pos x="6" y="210"/>
                  </a:cxn>
                  <a:cxn ang="0">
                    <a:pos x="6" y="228"/>
                  </a:cxn>
                  <a:cxn ang="0">
                    <a:pos x="60" y="270"/>
                  </a:cxn>
                </a:cxnLst>
                <a:rect l="0" t="0" r="r" b="b"/>
                <a:pathLst>
                  <a:path w="390" h="390">
                    <a:moveTo>
                      <a:pt x="60" y="270"/>
                    </a:moveTo>
                    <a:lnTo>
                      <a:pt x="216" y="378"/>
                    </a:lnTo>
                    <a:lnTo>
                      <a:pt x="228" y="390"/>
                    </a:lnTo>
                    <a:lnTo>
                      <a:pt x="246" y="390"/>
                    </a:lnTo>
                    <a:lnTo>
                      <a:pt x="282" y="372"/>
                    </a:lnTo>
                    <a:lnTo>
                      <a:pt x="390" y="300"/>
                    </a:lnTo>
                    <a:lnTo>
                      <a:pt x="384" y="300"/>
                    </a:lnTo>
                    <a:lnTo>
                      <a:pt x="366" y="276"/>
                    </a:lnTo>
                    <a:lnTo>
                      <a:pt x="354" y="270"/>
                    </a:lnTo>
                    <a:lnTo>
                      <a:pt x="342" y="246"/>
                    </a:lnTo>
                    <a:lnTo>
                      <a:pt x="348" y="234"/>
                    </a:lnTo>
                    <a:lnTo>
                      <a:pt x="348" y="174"/>
                    </a:lnTo>
                    <a:lnTo>
                      <a:pt x="342" y="162"/>
                    </a:lnTo>
                    <a:lnTo>
                      <a:pt x="348" y="150"/>
                    </a:lnTo>
                    <a:lnTo>
                      <a:pt x="342" y="144"/>
                    </a:lnTo>
                    <a:lnTo>
                      <a:pt x="342" y="120"/>
                    </a:lnTo>
                    <a:lnTo>
                      <a:pt x="324" y="108"/>
                    </a:lnTo>
                    <a:lnTo>
                      <a:pt x="318" y="102"/>
                    </a:lnTo>
                    <a:lnTo>
                      <a:pt x="306" y="90"/>
                    </a:lnTo>
                    <a:lnTo>
                      <a:pt x="306" y="78"/>
                    </a:lnTo>
                    <a:lnTo>
                      <a:pt x="324" y="54"/>
                    </a:lnTo>
                    <a:lnTo>
                      <a:pt x="324" y="30"/>
                    </a:lnTo>
                    <a:lnTo>
                      <a:pt x="324" y="12"/>
                    </a:lnTo>
                    <a:lnTo>
                      <a:pt x="330" y="6"/>
                    </a:lnTo>
                    <a:lnTo>
                      <a:pt x="330" y="0"/>
                    </a:lnTo>
                    <a:lnTo>
                      <a:pt x="318" y="6"/>
                    </a:lnTo>
                    <a:lnTo>
                      <a:pt x="288" y="12"/>
                    </a:lnTo>
                    <a:lnTo>
                      <a:pt x="222" y="12"/>
                    </a:lnTo>
                    <a:lnTo>
                      <a:pt x="162" y="30"/>
                    </a:lnTo>
                    <a:lnTo>
                      <a:pt x="132" y="48"/>
                    </a:lnTo>
                    <a:lnTo>
                      <a:pt x="138" y="78"/>
                    </a:lnTo>
                    <a:lnTo>
                      <a:pt x="144" y="108"/>
                    </a:lnTo>
                    <a:lnTo>
                      <a:pt x="132" y="114"/>
                    </a:lnTo>
                    <a:lnTo>
                      <a:pt x="108" y="120"/>
                    </a:lnTo>
                    <a:lnTo>
                      <a:pt x="102" y="132"/>
                    </a:lnTo>
                    <a:lnTo>
                      <a:pt x="96" y="144"/>
                    </a:lnTo>
                    <a:lnTo>
                      <a:pt x="60" y="156"/>
                    </a:lnTo>
                    <a:lnTo>
                      <a:pt x="30" y="174"/>
                    </a:lnTo>
                    <a:lnTo>
                      <a:pt x="6" y="192"/>
                    </a:lnTo>
                    <a:lnTo>
                      <a:pt x="0" y="210"/>
                    </a:lnTo>
                    <a:lnTo>
                      <a:pt x="6" y="210"/>
                    </a:lnTo>
                    <a:lnTo>
                      <a:pt x="6" y="228"/>
                    </a:lnTo>
                    <a:lnTo>
                      <a:pt x="60" y="27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35" name="Freeform 1358"/>
              <p:cNvSpPr>
                <a:spLocks/>
              </p:cNvSpPr>
              <p:nvPr/>
            </p:nvSpPr>
            <p:spPr bwMode="auto">
              <a:xfrm>
                <a:off x="4344128" y="2330156"/>
                <a:ext cx="473320" cy="378619"/>
              </a:xfrm>
              <a:custGeom>
                <a:avLst/>
                <a:gdLst/>
                <a:ahLst/>
                <a:cxnLst>
                  <a:cxn ang="0">
                    <a:pos x="60" y="270"/>
                  </a:cxn>
                  <a:cxn ang="0">
                    <a:pos x="216" y="378"/>
                  </a:cxn>
                  <a:cxn ang="0">
                    <a:pos x="228" y="390"/>
                  </a:cxn>
                  <a:cxn ang="0">
                    <a:pos x="246" y="390"/>
                  </a:cxn>
                  <a:cxn ang="0">
                    <a:pos x="282" y="372"/>
                  </a:cxn>
                  <a:cxn ang="0">
                    <a:pos x="390" y="300"/>
                  </a:cxn>
                  <a:cxn ang="0">
                    <a:pos x="384" y="300"/>
                  </a:cxn>
                  <a:cxn ang="0">
                    <a:pos x="366" y="276"/>
                  </a:cxn>
                  <a:cxn ang="0">
                    <a:pos x="354" y="270"/>
                  </a:cxn>
                  <a:cxn ang="0">
                    <a:pos x="342" y="246"/>
                  </a:cxn>
                  <a:cxn ang="0">
                    <a:pos x="348" y="234"/>
                  </a:cxn>
                  <a:cxn ang="0">
                    <a:pos x="348" y="174"/>
                  </a:cxn>
                  <a:cxn ang="0">
                    <a:pos x="342" y="162"/>
                  </a:cxn>
                  <a:cxn ang="0">
                    <a:pos x="348" y="150"/>
                  </a:cxn>
                  <a:cxn ang="0">
                    <a:pos x="342" y="144"/>
                  </a:cxn>
                  <a:cxn ang="0">
                    <a:pos x="342" y="120"/>
                  </a:cxn>
                  <a:cxn ang="0">
                    <a:pos x="324" y="108"/>
                  </a:cxn>
                  <a:cxn ang="0">
                    <a:pos x="318" y="102"/>
                  </a:cxn>
                  <a:cxn ang="0">
                    <a:pos x="306" y="90"/>
                  </a:cxn>
                  <a:cxn ang="0">
                    <a:pos x="306" y="78"/>
                  </a:cxn>
                  <a:cxn ang="0">
                    <a:pos x="324" y="54"/>
                  </a:cxn>
                  <a:cxn ang="0">
                    <a:pos x="324" y="30"/>
                  </a:cxn>
                  <a:cxn ang="0">
                    <a:pos x="324" y="12"/>
                  </a:cxn>
                  <a:cxn ang="0">
                    <a:pos x="330" y="6"/>
                  </a:cxn>
                  <a:cxn ang="0">
                    <a:pos x="330" y="0"/>
                  </a:cxn>
                  <a:cxn ang="0">
                    <a:pos x="318" y="6"/>
                  </a:cxn>
                  <a:cxn ang="0">
                    <a:pos x="288" y="12"/>
                  </a:cxn>
                  <a:cxn ang="0">
                    <a:pos x="222" y="12"/>
                  </a:cxn>
                  <a:cxn ang="0">
                    <a:pos x="162" y="30"/>
                  </a:cxn>
                  <a:cxn ang="0">
                    <a:pos x="132" y="48"/>
                  </a:cxn>
                  <a:cxn ang="0">
                    <a:pos x="138" y="78"/>
                  </a:cxn>
                  <a:cxn ang="0">
                    <a:pos x="144" y="108"/>
                  </a:cxn>
                  <a:cxn ang="0">
                    <a:pos x="132" y="114"/>
                  </a:cxn>
                  <a:cxn ang="0">
                    <a:pos x="108" y="120"/>
                  </a:cxn>
                  <a:cxn ang="0">
                    <a:pos x="102" y="132"/>
                  </a:cxn>
                  <a:cxn ang="0">
                    <a:pos x="96" y="144"/>
                  </a:cxn>
                  <a:cxn ang="0">
                    <a:pos x="60" y="156"/>
                  </a:cxn>
                  <a:cxn ang="0">
                    <a:pos x="30" y="174"/>
                  </a:cxn>
                  <a:cxn ang="0">
                    <a:pos x="6" y="192"/>
                  </a:cxn>
                  <a:cxn ang="0">
                    <a:pos x="0" y="210"/>
                  </a:cxn>
                  <a:cxn ang="0">
                    <a:pos x="6" y="210"/>
                  </a:cxn>
                  <a:cxn ang="0">
                    <a:pos x="6" y="228"/>
                  </a:cxn>
                  <a:cxn ang="0">
                    <a:pos x="60" y="270"/>
                  </a:cxn>
                </a:cxnLst>
                <a:rect l="0" t="0" r="r" b="b"/>
                <a:pathLst>
                  <a:path w="390" h="390">
                    <a:moveTo>
                      <a:pt x="60" y="270"/>
                    </a:moveTo>
                    <a:lnTo>
                      <a:pt x="216" y="378"/>
                    </a:lnTo>
                    <a:lnTo>
                      <a:pt x="228" y="390"/>
                    </a:lnTo>
                    <a:lnTo>
                      <a:pt x="246" y="390"/>
                    </a:lnTo>
                    <a:lnTo>
                      <a:pt x="282" y="372"/>
                    </a:lnTo>
                    <a:lnTo>
                      <a:pt x="390" y="300"/>
                    </a:lnTo>
                    <a:lnTo>
                      <a:pt x="384" y="300"/>
                    </a:lnTo>
                    <a:lnTo>
                      <a:pt x="366" y="276"/>
                    </a:lnTo>
                    <a:lnTo>
                      <a:pt x="354" y="270"/>
                    </a:lnTo>
                    <a:lnTo>
                      <a:pt x="342" y="246"/>
                    </a:lnTo>
                    <a:lnTo>
                      <a:pt x="348" y="234"/>
                    </a:lnTo>
                    <a:lnTo>
                      <a:pt x="348" y="174"/>
                    </a:lnTo>
                    <a:lnTo>
                      <a:pt x="342" y="162"/>
                    </a:lnTo>
                    <a:lnTo>
                      <a:pt x="348" y="150"/>
                    </a:lnTo>
                    <a:lnTo>
                      <a:pt x="342" y="144"/>
                    </a:lnTo>
                    <a:lnTo>
                      <a:pt x="342" y="120"/>
                    </a:lnTo>
                    <a:lnTo>
                      <a:pt x="324" y="108"/>
                    </a:lnTo>
                    <a:lnTo>
                      <a:pt x="318" y="102"/>
                    </a:lnTo>
                    <a:lnTo>
                      <a:pt x="306" y="90"/>
                    </a:lnTo>
                    <a:lnTo>
                      <a:pt x="306" y="78"/>
                    </a:lnTo>
                    <a:lnTo>
                      <a:pt x="324" y="54"/>
                    </a:lnTo>
                    <a:lnTo>
                      <a:pt x="324" y="30"/>
                    </a:lnTo>
                    <a:lnTo>
                      <a:pt x="324" y="12"/>
                    </a:lnTo>
                    <a:lnTo>
                      <a:pt x="330" y="6"/>
                    </a:lnTo>
                    <a:lnTo>
                      <a:pt x="330" y="0"/>
                    </a:lnTo>
                    <a:lnTo>
                      <a:pt x="318" y="6"/>
                    </a:lnTo>
                    <a:lnTo>
                      <a:pt x="288" y="12"/>
                    </a:lnTo>
                    <a:lnTo>
                      <a:pt x="222" y="12"/>
                    </a:lnTo>
                    <a:lnTo>
                      <a:pt x="162" y="30"/>
                    </a:lnTo>
                    <a:lnTo>
                      <a:pt x="132" y="48"/>
                    </a:lnTo>
                    <a:lnTo>
                      <a:pt x="138" y="78"/>
                    </a:lnTo>
                    <a:lnTo>
                      <a:pt x="144" y="108"/>
                    </a:lnTo>
                    <a:lnTo>
                      <a:pt x="132" y="114"/>
                    </a:lnTo>
                    <a:lnTo>
                      <a:pt x="108" y="120"/>
                    </a:lnTo>
                    <a:lnTo>
                      <a:pt x="102" y="132"/>
                    </a:lnTo>
                    <a:lnTo>
                      <a:pt x="96" y="144"/>
                    </a:lnTo>
                    <a:lnTo>
                      <a:pt x="60" y="156"/>
                    </a:lnTo>
                    <a:lnTo>
                      <a:pt x="30" y="174"/>
                    </a:lnTo>
                    <a:lnTo>
                      <a:pt x="6" y="192"/>
                    </a:lnTo>
                    <a:lnTo>
                      <a:pt x="0" y="210"/>
                    </a:lnTo>
                    <a:lnTo>
                      <a:pt x="6" y="210"/>
                    </a:lnTo>
                    <a:lnTo>
                      <a:pt x="6" y="228"/>
                    </a:lnTo>
                    <a:lnTo>
                      <a:pt x="60" y="27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36" name="Freeform 1359"/>
              <p:cNvSpPr>
                <a:spLocks/>
              </p:cNvSpPr>
              <p:nvPr/>
            </p:nvSpPr>
            <p:spPr bwMode="auto">
              <a:xfrm>
                <a:off x="4380768" y="2301605"/>
                <a:ext cx="8792" cy="357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37" name="Freeform 1360"/>
              <p:cNvSpPr>
                <a:spLocks/>
              </p:cNvSpPr>
              <p:nvPr/>
            </p:nvSpPr>
            <p:spPr bwMode="auto">
              <a:xfrm>
                <a:off x="4396889" y="2218229"/>
                <a:ext cx="7328" cy="59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38" name="Freeform 1361"/>
              <p:cNvSpPr>
                <a:spLocks/>
              </p:cNvSpPr>
              <p:nvPr/>
            </p:nvSpPr>
            <p:spPr bwMode="auto">
              <a:xfrm>
                <a:off x="4330970" y="2169450"/>
                <a:ext cx="284285" cy="177403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2" y="5"/>
                  </a:cxn>
                  <a:cxn ang="0">
                    <a:pos x="29" y="4"/>
                  </a:cxn>
                  <a:cxn ang="0">
                    <a:pos x="27" y="4"/>
                  </a:cxn>
                  <a:cxn ang="0">
                    <a:pos x="26" y="4"/>
                  </a:cxn>
                  <a:cxn ang="0">
                    <a:pos x="25" y="2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8" y="7"/>
                  </a:cxn>
                  <a:cxn ang="0">
                    <a:pos x="9" y="8"/>
                  </a:cxn>
                  <a:cxn ang="0">
                    <a:pos x="9" y="8"/>
                  </a:cxn>
                  <a:cxn ang="0">
                    <a:pos x="10" y="9"/>
                  </a:cxn>
                  <a:cxn ang="0">
                    <a:pos x="9" y="12"/>
                  </a:cxn>
                  <a:cxn ang="0">
                    <a:pos x="8" y="17"/>
                  </a:cxn>
                  <a:cxn ang="0">
                    <a:pos x="7" y="20"/>
                  </a:cxn>
                  <a:cxn ang="0">
                    <a:pos x="7" y="22"/>
                  </a:cxn>
                  <a:cxn ang="0">
                    <a:pos x="8" y="22"/>
                  </a:cxn>
                  <a:cxn ang="0">
                    <a:pos x="7" y="23"/>
                  </a:cxn>
                  <a:cxn ang="0">
                    <a:pos x="7" y="24"/>
                  </a:cxn>
                  <a:cxn ang="0">
                    <a:pos x="6" y="27"/>
                  </a:cxn>
                  <a:cxn ang="0">
                    <a:pos x="8" y="27"/>
                  </a:cxn>
                  <a:cxn ang="0">
                    <a:pos x="12" y="30"/>
                  </a:cxn>
                  <a:cxn ang="0">
                    <a:pos x="18" y="28"/>
                  </a:cxn>
                  <a:cxn ang="0">
                    <a:pos x="24" y="27"/>
                  </a:cxn>
                  <a:cxn ang="0">
                    <a:pos x="27" y="23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33" y="11"/>
                  </a:cxn>
                  <a:cxn ang="0">
                    <a:pos x="39" y="7"/>
                  </a:cxn>
                  <a:cxn ang="0">
                    <a:pos x="39" y="6"/>
                  </a:cxn>
                  <a:cxn ang="0">
                    <a:pos x="37" y="6"/>
                  </a:cxn>
                  <a:cxn ang="0">
                    <a:pos x="34" y="5"/>
                  </a:cxn>
                </a:cxnLst>
                <a:rect l="0" t="0" r="r" b="b"/>
                <a:pathLst>
                  <a:path w="39" h="30">
                    <a:moveTo>
                      <a:pt x="34" y="5"/>
                    </a:moveTo>
                    <a:cubicBezTo>
                      <a:pt x="34" y="5"/>
                      <a:pt x="33" y="5"/>
                      <a:pt x="32" y="5"/>
                    </a:cubicBezTo>
                    <a:cubicBezTo>
                      <a:pt x="32" y="5"/>
                      <a:pt x="29" y="4"/>
                      <a:pt x="29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3"/>
                      <a:pt x="0" y="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7" y="6"/>
                      <a:pt x="37" y="6"/>
                      <a:pt x="37" y="6"/>
                    </a:cubicBezTo>
                    <a:lnTo>
                      <a:pt x="34" y="5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39" name="Freeform 1362"/>
              <p:cNvSpPr>
                <a:spLocks/>
              </p:cNvSpPr>
              <p:nvPr/>
            </p:nvSpPr>
            <p:spPr bwMode="auto">
              <a:xfrm>
                <a:off x="4330970" y="2205169"/>
                <a:ext cx="73269" cy="125015"/>
              </a:xfrm>
              <a:custGeom>
                <a:avLst/>
                <a:gdLst/>
                <a:ahLst/>
                <a:cxnLst>
                  <a:cxn ang="0">
                    <a:pos x="42" y="103"/>
                  </a:cxn>
                  <a:cxn ang="0">
                    <a:pos x="42" y="97"/>
                  </a:cxn>
                  <a:cxn ang="0">
                    <a:pos x="42" y="97"/>
                  </a:cxn>
                  <a:cxn ang="0">
                    <a:pos x="42" y="85"/>
                  </a:cxn>
                  <a:cxn ang="0">
                    <a:pos x="48" y="73"/>
                  </a:cxn>
                  <a:cxn ang="0">
                    <a:pos x="48" y="67"/>
                  </a:cxn>
                  <a:cxn ang="0">
                    <a:pos x="48" y="49"/>
                  </a:cxn>
                  <a:cxn ang="0">
                    <a:pos x="54" y="43"/>
                  </a:cxn>
                  <a:cxn ang="0">
                    <a:pos x="54" y="31"/>
                  </a:cxn>
                  <a:cxn ang="0">
                    <a:pos x="60" y="19"/>
                  </a:cxn>
                  <a:cxn ang="0">
                    <a:pos x="54" y="13"/>
                  </a:cxn>
                  <a:cxn ang="0">
                    <a:pos x="48" y="6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12" y="13"/>
                  </a:cxn>
                  <a:cxn ang="0">
                    <a:pos x="12" y="13"/>
                  </a:cxn>
                  <a:cxn ang="0">
                    <a:pos x="6" y="13"/>
                  </a:cxn>
                  <a:cxn ang="0">
                    <a:pos x="12" y="37"/>
                  </a:cxn>
                  <a:cxn ang="0">
                    <a:pos x="12" y="61"/>
                  </a:cxn>
                  <a:cxn ang="0">
                    <a:pos x="0" y="91"/>
                  </a:cxn>
                  <a:cxn ang="0">
                    <a:pos x="12" y="97"/>
                  </a:cxn>
                  <a:cxn ang="0">
                    <a:pos x="12" y="127"/>
                  </a:cxn>
                  <a:cxn ang="0">
                    <a:pos x="36" y="127"/>
                  </a:cxn>
                  <a:cxn ang="0">
                    <a:pos x="42" y="115"/>
                  </a:cxn>
                  <a:cxn ang="0">
                    <a:pos x="42" y="103"/>
                  </a:cxn>
                </a:cxnLst>
                <a:rect l="0" t="0" r="r" b="b"/>
                <a:pathLst>
                  <a:path w="60" h="127">
                    <a:moveTo>
                      <a:pt x="42" y="103"/>
                    </a:moveTo>
                    <a:lnTo>
                      <a:pt x="42" y="97"/>
                    </a:lnTo>
                    <a:lnTo>
                      <a:pt x="42" y="97"/>
                    </a:lnTo>
                    <a:lnTo>
                      <a:pt x="42" y="85"/>
                    </a:lnTo>
                    <a:lnTo>
                      <a:pt x="48" y="73"/>
                    </a:lnTo>
                    <a:lnTo>
                      <a:pt x="48" y="67"/>
                    </a:lnTo>
                    <a:lnTo>
                      <a:pt x="48" y="49"/>
                    </a:lnTo>
                    <a:lnTo>
                      <a:pt x="54" y="43"/>
                    </a:lnTo>
                    <a:lnTo>
                      <a:pt x="54" y="31"/>
                    </a:lnTo>
                    <a:lnTo>
                      <a:pt x="60" y="19"/>
                    </a:lnTo>
                    <a:lnTo>
                      <a:pt x="54" y="13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6" y="13"/>
                    </a:lnTo>
                    <a:lnTo>
                      <a:pt x="12" y="37"/>
                    </a:lnTo>
                    <a:lnTo>
                      <a:pt x="12" y="61"/>
                    </a:lnTo>
                    <a:lnTo>
                      <a:pt x="0" y="91"/>
                    </a:lnTo>
                    <a:lnTo>
                      <a:pt x="12" y="97"/>
                    </a:lnTo>
                    <a:lnTo>
                      <a:pt x="12" y="127"/>
                    </a:lnTo>
                    <a:lnTo>
                      <a:pt x="36" y="127"/>
                    </a:lnTo>
                    <a:lnTo>
                      <a:pt x="42" y="115"/>
                    </a:lnTo>
                    <a:lnTo>
                      <a:pt x="42" y="103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40" name="Freeform 1363"/>
              <p:cNvSpPr>
                <a:spLocks/>
              </p:cNvSpPr>
              <p:nvPr/>
            </p:nvSpPr>
            <p:spPr bwMode="auto">
              <a:xfrm>
                <a:off x="4389561" y="2224182"/>
                <a:ext cx="14654" cy="47625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0" y="30"/>
                  </a:cxn>
                  <a:cxn ang="0">
                    <a:pos x="0" y="48"/>
                  </a:cxn>
                  <a:cxn ang="0">
                    <a:pos x="6" y="18"/>
                  </a:cxn>
                  <a:cxn ang="0">
                    <a:pos x="12" y="0"/>
                  </a:cxn>
                  <a:cxn ang="0">
                    <a:pos x="6" y="12"/>
                  </a:cxn>
                  <a:cxn ang="0">
                    <a:pos x="6" y="24"/>
                  </a:cxn>
                </a:cxnLst>
                <a:rect l="0" t="0" r="r" b="b"/>
                <a:pathLst>
                  <a:path w="12" h="48">
                    <a:moveTo>
                      <a:pt x="6" y="24"/>
                    </a:moveTo>
                    <a:lnTo>
                      <a:pt x="0" y="30"/>
                    </a:lnTo>
                    <a:lnTo>
                      <a:pt x="0" y="48"/>
                    </a:lnTo>
                    <a:lnTo>
                      <a:pt x="6" y="18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41" name="Freeform 1364"/>
              <p:cNvSpPr>
                <a:spLocks/>
              </p:cNvSpPr>
              <p:nvPr/>
            </p:nvSpPr>
            <p:spPr bwMode="auto">
              <a:xfrm>
                <a:off x="4376396" y="2305173"/>
                <a:ext cx="4397" cy="2500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12"/>
                  </a:cxn>
                  <a:cxn ang="0">
                    <a:pos x="0" y="24"/>
                  </a:cxn>
                  <a:cxn ang="0">
                    <a:pos x="6" y="6"/>
                  </a:cxn>
                  <a:cxn ang="0">
                    <a:pos x="6" y="0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6" y="12"/>
                    </a:lnTo>
                    <a:lnTo>
                      <a:pt x="0" y="24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42" name="Freeform 1365"/>
              <p:cNvSpPr>
                <a:spLocks/>
              </p:cNvSpPr>
              <p:nvPr/>
            </p:nvSpPr>
            <p:spPr bwMode="auto">
              <a:xfrm>
                <a:off x="4380768" y="2271844"/>
                <a:ext cx="8792" cy="16669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6" y="0"/>
                  </a:cxn>
                  <a:cxn ang="0">
                    <a:pos x="6" y="12"/>
                  </a:cxn>
                  <a:cxn ang="0">
                    <a:pos x="0" y="18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0"/>
                    </a:lnTo>
                    <a:lnTo>
                      <a:pt x="6" y="1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43" name="Freeform 1366"/>
              <p:cNvSpPr>
                <a:spLocks/>
              </p:cNvSpPr>
              <p:nvPr/>
            </p:nvSpPr>
            <p:spPr bwMode="auto">
              <a:xfrm>
                <a:off x="4380762" y="2288480"/>
                <a:ext cx="0" cy="130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44" name="Freeform 1367"/>
              <p:cNvSpPr>
                <a:spLocks/>
              </p:cNvSpPr>
              <p:nvPr/>
            </p:nvSpPr>
            <p:spPr bwMode="auto">
              <a:xfrm>
                <a:off x="5692281" y="2323041"/>
                <a:ext cx="23447" cy="130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8" y="1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45" name="Freeform 1368"/>
              <p:cNvSpPr>
                <a:spLocks/>
              </p:cNvSpPr>
              <p:nvPr/>
            </p:nvSpPr>
            <p:spPr bwMode="auto">
              <a:xfrm>
                <a:off x="5658578" y="2294461"/>
                <a:ext cx="13188" cy="178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18"/>
                  </a:cxn>
                  <a:cxn ang="0">
                    <a:pos x="12" y="12"/>
                  </a:cxn>
                  <a:cxn ang="0">
                    <a:pos x="0" y="0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12" y="18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46" name="Freeform 1369"/>
              <p:cNvSpPr>
                <a:spLocks/>
              </p:cNvSpPr>
              <p:nvPr/>
            </p:nvSpPr>
            <p:spPr bwMode="auto">
              <a:xfrm>
                <a:off x="6845542" y="2657578"/>
                <a:ext cx="165589" cy="216694"/>
              </a:xfrm>
              <a:custGeom>
                <a:avLst/>
                <a:gdLst/>
                <a:ahLst/>
                <a:cxnLst>
                  <a:cxn ang="0">
                    <a:pos x="102" y="205"/>
                  </a:cxn>
                  <a:cxn ang="0">
                    <a:pos x="120" y="199"/>
                  </a:cxn>
                  <a:cxn ang="0">
                    <a:pos x="138" y="187"/>
                  </a:cxn>
                  <a:cxn ang="0">
                    <a:pos x="138" y="151"/>
                  </a:cxn>
                  <a:cxn ang="0">
                    <a:pos x="138" y="120"/>
                  </a:cxn>
                  <a:cxn ang="0">
                    <a:pos x="120" y="102"/>
                  </a:cxn>
                  <a:cxn ang="0">
                    <a:pos x="96" y="72"/>
                  </a:cxn>
                  <a:cxn ang="0">
                    <a:pos x="78" y="48"/>
                  </a:cxn>
                  <a:cxn ang="0">
                    <a:pos x="84" y="36"/>
                  </a:cxn>
                  <a:cxn ang="0">
                    <a:pos x="78" y="24"/>
                  </a:cxn>
                  <a:cxn ang="0">
                    <a:pos x="60" y="18"/>
                  </a:cxn>
                  <a:cxn ang="0">
                    <a:pos x="48" y="0"/>
                  </a:cxn>
                  <a:cxn ang="0">
                    <a:pos x="42" y="0"/>
                  </a:cxn>
                  <a:cxn ang="0">
                    <a:pos x="12" y="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6" y="36"/>
                  </a:cxn>
                  <a:cxn ang="0">
                    <a:pos x="12" y="72"/>
                  </a:cxn>
                  <a:cxn ang="0">
                    <a:pos x="54" y="72"/>
                  </a:cxn>
                  <a:cxn ang="0">
                    <a:pos x="72" y="78"/>
                  </a:cxn>
                  <a:cxn ang="0">
                    <a:pos x="102" y="126"/>
                  </a:cxn>
                  <a:cxn ang="0">
                    <a:pos x="96" y="145"/>
                  </a:cxn>
                  <a:cxn ang="0">
                    <a:pos x="60" y="151"/>
                  </a:cxn>
                  <a:cxn ang="0">
                    <a:pos x="42" y="163"/>
                  </a:cxn>
                  <a:cxn ang="0">
                    <a:pos x="42" y="187"/>
                  </a:cxn>
                  <a:cxn ang="0">
                    <a:pos x="72" y="217"/>
                  </a:cxn>
                  <a:cxn ang="0">
                    <a:pos x="84" y="223"/>
                  </a:cxn>
                  <a:cxn ang="0">
                    <a:pos x="96" y="217"/>
                  </a:cxn>
                  <a:cxn ang="0">
                    <a:pos x="102" y="205"/>
                  </a:cxn>
                </a:cxnLst>
                <a:rect l="0" t="0" r="r" b="b"/>
                <a:pathLst>
                  <a:path w="138" h="223">
                    <a:moveTo>
                      <a:pt x="102" y="205"/>
                    </a:moveTo>
                    <a:lnTo>
                      <a:pt x="120" y="199"/>
                    </a:lnTo>
                    <a:lnTo>
                      <a:pt x="138" y="187"/>
                    </a:lnTo>
                    <a:lnTo>
                      <a:pt x="138" y="151"/>
                    </a:lnTo>
                    <a:lnTo>
                      <a:pt x="138" y="120"/>
                    </a:lnTo>
                    <a:lnTo>
                      <a:pt x="120" y="102"/>
                    </a:lnTo>
                    <a:lnTo>
                      <a:pt x="96" y="72"/>
                    </a:lnTo>
                    <a:lnTo>
                      <a:pt x="78" y="48"/>
                    </a:lnTo>
                    <a:lnTo>
                      <a:pt x="84" y="36"/>
                    </a:lnTo>
                    <a:lnTo>
                      <a:pt x="78" y="24"/>
                    </a:lnTo>
                    <a:lnTo>
                      <a:pt x="60" y="18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6" y="36"/>
                    </a:lnTo>
                    <a:lnTo>
                      <a:pt x="12" y="72"/>
                    </a:lnTo>
                    <a:lnTo>
                      <a:pt x="54" y="72"/>
                    </a:lnTo>
                    <a:lnTo>
                      <a:pt x="72" y="78"/>
                    </a:lnTo>
                    <a:lnTo>
                      <a:pt x="102" y="126"/>
                    </a:lnTo>
                    <a:lnTo>
                      <a:pt x="96" y="145"/>
                    </a:lnTo>
                    <a:lnTo>
                      <a:pt x="60" y="151"/>
                    </a:lnTo>
                    <a:lnTo>
                      <a:pt x="42" y="163"/>
                    </a:lnTo>
                    <a:lnTo>
                      <a:pt x="42" y="187"/>
                    </a:lnTo>
                    <a:lnTo>
                      <a:pt x="72" y="217"/>
                    </a:lnTo>
                    <a:lnTo>
                      <a:pt x="84" y="223"/>
                    </a:lnTo>
                    <a:lnTo>
                      <a:pt x="96" y="217"/>
                    </a:lnTo>
                    <a:lnTo>
                      <a:pt x="102" y="20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47" name="Freeform 1370"/>
              <p:cNvSpPr>
                <a:spLocks/>
              </p:cNvSpPr>
              <p:nvPr/>
            </p:nvSpPr>
            <p:spPr bwMode="auto">
              <a:xfrm>
                <a:off x="6896829" y="2632566"/>
                <a:ext cx="167054" cy="26670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18" y="42"/>
                  </a:cxn>
                  <a:cxn ang="0">
                    <a:pos x="36" y="48"/>
                  </a:cxn>
                  <a:cxn ang="0">
                    <a:pos x="42" y="60"/>
                  </a:cxn>
                  <a:cxn ang="0">
                    <a:pos x="36" y="72"/>
                  </a:cxn>
                  <a:cxn ang="0">
                    <a:pos x="54" y="96"/>
                  </a:cxn>
                  <a:cxn ang="0">
                    <a:pos x="78" y="126"/>
                  </a:cxn>
                  <a:cxn ang="0">
                    <a:pos x="96" y="144"/>
                  </a:cxn>
                  <a:cxn ang="0">
                    <a:pos x="96" y="175"/>
                  </a:cxn>
                  <a:cxn ang="0">
                    <a:pos x="96" y="211"/>
                  </a:cxn>
                  <a:cxn ang="0">
                    <a:pos x="78" y="223"/>
                  </a:cxn>
                  <a:cxn ang="0">
                    <a:pos x="60" y="229"/>
                  </a:cxn>
                  <a:cxn ang="0">
                    <a:pos x="54" y="241"/>
                  </a:cxn>
                  <a:cxn ang="0">
                    <a:pos x="42" y="247"/>
                  </a:cxn>
                  <a:cxn ang="0">
                    <a:pos x="48" y="253"/>
                  </a:cxn>
                  <a:cxn ang="0">
                    <a:pos x="66" y="271"/>
                  </a:cxn>
                  <a:cxn ang="0">
                    <a:pos x="108" y="241"/>
                  </a:cxn>
                  <a:cxn ang="0">
                    <a:pos x="138" y="211"/>
                  </a:cxn>
                  <a:cxn ang="0">
                    <a:pos x="114" y="132"/>
                  </a:cxn>
                  <a:cxn ang="0">
                    <a:pos x="102" y="114"/>
                  </a:cxn>
                  <a:cxn ang="0">
                    <a:pos x="78" y="84"/>
                  </a:cxn>
                  <a:cxn ang="0">
                    <a:pos x="66" y="60"/>
                  </a:cxn>
                  <a:cxn ang="0">
                    <a:pos x="78" y="48"/>
                  </a:cxn>
                  <a:cxn ang="0">
                    <a:pos x="96" y="36"/>
                  </a:cxn>
                  <a:cxn ang="0">
                    <a:pos x="90" y="18"/>
                  </a:cxn>
                  <a:cxn ang="0">
                    <a:pos x="66" y="0"/>
                  </a:cxn>
                </a:cxnLst>
                <a:rect l="0" t="0" r="r" b="b"/>
                <a:pathLst>
                  <a:path w="138" h="271">
                    <a:moveTo>
                      <a:pt x="6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8" y="42"/>
                    </a:lnTo>
                    <a:lnTo>
                      <a:pt x="36" y="48"/>
                    </a:lnTo>
                    <a:lnTo>
                      <a:pt x="42" y="60"/>
                    </a:lnTo>
                    <a:lnTo>
                      <a:pt x="36" y="72"/>
                    </a:lnTo>
                    <a:lnTo>
                      <a:pt x="54" y="96"/>
                    </a:lnTo>
                    <a:lnTo>
                      <a:pt x="78" y="126"/>
                    </a:lnTo>
                    <a:lnTo>
                      <a:pt x="96" y="144"/>
                    </a:lnTo>
                    <a:lnTo>
                      <a:pt x="96" y="175"/>
                    </a:lnTo>
                    <a:lnTo>
                      <a:pt x="96" y="211"/>
                    </a:lnTo>
                    <a:lnTo>
                      <a:pt x="78" y="223"/>
                    </a:lnTo>
                    <a:lnTo>
                      <a:pt x="60" y="229"/>
                    </a:lnTo>
                    <a:lnTo>
                      <a:pt x="54" y="241"/>
                    </a:lnTo>
                    <a:lnTo>
                      <a:pt x="42" y="247"/>
                    </a:lnTo>
                    <a:lnTo>
                      <a:pt x="48" y="253"/>
                    </a:lnTo>
                    <a:lnTo>
                      <a:pt x="66" y="271"/>
                    </a:lnTo>
                    <a:lnTo>
                      <a:pt x="108" y="241"/>
                    </a:lnTo>
                    <a:lnTo>
                      <a:pt x="138" y="211"/>
                    </a:lnTo>
                    <a:lnTo>
                      <a:pt x="114" y="132"/>
                    </a:lnTo>
                    <a:lnTo>
                      <a:pt x="102" y="114"/>
                    </a:lnTo>
                    <a:lnTo>
                      <a:pt x="78" y="84"/>
                    </a:lnTo>
                    <a:lnTo>
                      <a:pt x="66" y="60"/>
                    </a:lnTo>
                    <a:lnTo>
                      <a:pt x="78" y="48"/>
                    </a:lnTo>
                    <a:lnTo>
                      <a:pt x="96" y="36"/>
                    </a:lnTo>
                    <a:lnTo>
                      <a:pt x="90" y="18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48" name="Freeform 1371"/>
              <p:cNvSpPr>
                <a:spLocks/>
              </p:cNvSpPr>
              <p:nvPr/>
            </p:nvSpPr>
            <p:spPr bwMode="auto">
              <a:xfrm>
                <a:off x="6381012" y="2487324"/>
                <a:ext cx="181708" cy="70247"/>
              </a:xfrm>
              <a:custGeom>
                <a:avLst/>
                <a:gdLst/>
                <a:ahLst/>
                <a:cxnLst>
                  <a:cxn ang="0">
                    <a:pos x="102" y="36"/>
                  </a:cxn>
                  <a:cxn ang="0">
                    <a:pos x="66" y="18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0" y="30"/>
                  </a:cxn>
                  <a:cxn ang="0">
                    <a:pos x="60" y="60"/>
                  </a:cxn>
                  <a:cxn ang="0">
                    <a:pos x="102" y="66"/>
                  </a:cxn>
                  <a:cxn ang="0">
                    <a:pos x="126" y="72"/>
                  </a:cxn>
                  <a:cxn ang="0">
                    <a:pos x="138" y="72"/>
                  </a:cxn>
                  <a:cxn ang="0">
                    <a:pos x="150" y="54"/>
                  </a:cxn>
                  <a:cxn ang="0">
                    <a:pos x="150" y="54"/>
                  </a:cxn>
                  <a:cxn ang="0">
                    <a:pos x="138" y="42"/>
                  </a:cxn>
                  <a:cxn ang="0">
                    <a:pos x="102" y="36"/>
                  </a:cxn>
                </a:cxnLst>
                <a:rect l="0" t="0" r="r" b="b"/>
                <a:pathLst>
                  <a:path w="150" h="72">
                    <a:moveTo>
                      <a:pt x="102" y="36"/>
                    </a:moveTo>
                    <a:lnTo>
                      <a:pt x="66" y="18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60" y="60"/>
                    </a:lnTo>
                    <a:lnTo>
                      <a:pt x="102" y="66"/>
                    </a:lnTo>
                    <a:lnTo>
                      <a:pt x="126" y="72"/>
                    </a:lnTo>
                    <a:lnTo>
                      <a:pt x="138" y="72"/>
                    </a:lnTo>
                    <a:lnTo>
                      <a:pt x="150" y="54"/>
                    </a:lnTo>
                    <a:lnTo>
                      <a:pt x="150" y="54"/>
                    </a:lnTo>
                    <a:lnTo>
                      <a:pt x="138" y="42"/>
                    </a:lnTo>
                    <a:lnTo>
                      <a:pt x="102" y="3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49" name="Freeform 1373"/>
              <p:cNvSpPr>
                <a:spLocks/>
              </p:cNvSpPr>
              <p:nvPr/>
            </p:nvSpPr>
            <p:spPr bwMode="auto">
              <a:xfrm>
                <a:off x="6568585" y="1937275"/>
                <a:ext cx="718038" cy="292894"/>
              </a:xfrm>
              <a:custGeom>
                <a:avLst/>
                <a:gdLst/>
                <a:ahLst/>
                <a:cxnLst>
                  <a:cxn ang="0">
                    <a:pos x="42" y="126"/>
                  </a:cxn>
                  <a:cxn ang="0">
                    <a:pos x="48" y="186"/>
                  </a:cxn>
                  <a:cxn ang="0">
                    <a:pos x="127" y="210"/>
                  </a:cxn>
                  <a:cxn ang="0">
                    <a:pos x="181" y="264"/>
                  </a:cxn>
                  <a:cxn ang="0">
                    <a:pos x="253" y="270"/>
                  </a:cxn>
                  <a:cxn ang="0">
                    <a:pos x="313" y="301"/>
                  </a:cxn>
                  <a:cxn ang="0">
                    <a:pos x="379" y="258"/>
                  </a:cxn>
                  <a:cxn ang="0">
                    <a:pos x="445" y="252"/>
                  </a:cxn>
                  <a:cxn ang="0">
                    <a:pos x="457" y="210"/>
                  </a:cxn>
                  <a:cxn ang="0">
                    <a:pos x="499" y="192"/>
                  </a:cxn>
                  <a:cxn ang="0">
                    <a:pos x="541" y="174"/>
                  </a:cxn>
                  <a:cxn ang="0">
                    <a:pos x="595" y="156"/>
                  </a:cxn>
                  <a:cxn ang="0">
                    <a:pos x="583" y="132"/>
                  </a:cxn>
                  <a:cxn ang="0">
                    <a:pos x="529" y="126"/>
                  </a:cxn>
                  <a:cxn ang="0">
                    <a:pos x="529" y="96"/>
                  </a:cxn>
                  <a:cxn ang="0">
                    <a:pos x="541" y="72"/>
                  </a:cxn>
                  <a:cxn ang="0">
                    <a:pos x="499" y="60"/>
                  </a:cxn>
                  <a:cxn ang="0">
                    <a:pos x="403" y="84"/>
                  </a:cxn>
                  <a:cxn ang="0">
                    <a:pos x="367" y="54"/>
                  </a:cxn>
                  <a:cxn ang="0">
                    <a:pos x="307" y="54"/>
                  </a:cxn>
                  <a:cxn ang="0">
                    <a:pos x="289" y="36"/>
                  </a:cxn>
                  <a:cxn ang="0">
                    <a:pos x="217" y="0"/>
                  </a:cxn>
                  <a:cxn ang="0">
                    <a:pos x="193" y="30"/>
                  </a:cxn>
                  <a:cxn ang="0">
                    <a:pos x="169" y="66"/>
                  </a:cxn>
                  <a:cxn ang="0">
                    <a:pos x="121" y="48"/>
                  </a:cxn>
                  <a:cxn ang="0">
                    <a:pos x="54" y="54"/>
                  </a:cxn>
                  <a:cxn ang="0">
                    <a:pos x="12" y="78"/>
                  </a:cxn>
                  <a:cxn ang="0">
                    <a:pos x="0" y="102"/>
                  </a:cxn>
                  <a:cxn ang="0">
                    <a:pos x="6" y="108"/>
                  </a:cxn>
                  <a:cxn ang="0">
                    <a:pos x="42" y="126"/>
                  </a:cxn>
                </a:cxnLst>
                <a:rect l="0" t="0" r="r" b="b"/>
                <a:pathLst>
                  <a:path w="595" h="301">
                    <a:moveTo>
                      <a:pt x="42" y="126"/>
                    </a:moveTo>
                    <a:lnTo>
                      <a:pt x="48" y="186"/>
                    </a:lnTo>
                    <a:lnTo>
                      <a:pt x="127" y="210"/>
                    </a:lnTo>
                    <a:lnTo>
                      <a:pt x="181" y="264"/>
                    </a:lnTo>
                    <a:lnTo>
                      <a:pt x="253" y="270"/>
                    </a:lnTo>
                    <a:lnTo>
                      <a:pt x="313" y="301"/>
                    </a:lnTo>
                    <a:lnTo>
                      <a:pt x="379" y="258"/>
                    </a:lnTo>
                    <a:lnTo>
                      <a:pt x="445" y="252"/>
                    </a:lnTo>
                    <a:lnTo>
                      <a:pt x="457" y="210"/>
                    </a:lnTo>
                    <a:lnTo>
                      <a:pt x="499" y="192"/>
                    </a:lnTo>
                    <a:lnTo>
                      <a:pt x="541" y="174"/>
                    </a:lnTo>
                    <a:lnTo>
                      <a:pt x="595" y="156"/>
                    </a:lnTo>
                    <a:lnTo>
                      <a:pt x="583" y="132"/>
                    </a:lnTo>
                    <a:lnTo>
                      <a:pt x="529" y="126"/>
                    </a:lnTo>
                    <a:lnTo>
                      <a:pt x="529" y="96"/>
                    </a:lnTo>
                    <a:lnTo>
                      <a:pt x="541" y="72"/>
                    </a:lnTo>
                    <a:lnTo>
                      <a:pt x="499" y="60"/>
                    </a:lnTo>
                    <a:lnTo>
                      <a:pt x="403" y="84"/>
                    </a:lnTo>
                    <a:lnTo>
                      <a:pt x="367" y="54"/>
                    </a:lnTo>
                    <a:lnTo>
                      <a:pt x="307" y="54"/>
                    </a:lnTo>
                    <a:lnTo>
                      <a:pt x="289" y="36"/>
                    </a:lnTo>
                    <a:lnTo>
                      <a:pt x="217" y="0"/>
                    </a:lnTo>
                    <a:lnTo>
                      <a:pt x="193" y="30"/>
                    </a:lnTo>
                    <a:lnTo>
                      <a:pt x="169" y="66"/>
                    </a:lnTo>
                    <a:lnTo>
                      <a:pt x="121" y="48"/>
                    </a:lnTo>
                    <a:lnTo>
                      <a:pt x="54" y="54"/>
                    </a:lnTo>
                    <a:lnTo>
                      <a:pt x="12" y="78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42" y="12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50" name="Freeform 1374"/>
              <p:cNvSpPr>
                <a:spLocks/>
              </p:cNvSpPr>
              <p:nvPr/>
            </p:nvSpPr>
            <p:spPr bwMode="auto">
              <a:xfrm>
                <a:off x="5018218" y="1234773"/>
                <a:ext cx="246186" cy="439341"/>
              </a:xfrm>
              <a:custGeom>
                <a:avLst/>
                <a:gdLst/>
                <a:ahLst/>
                <a:cxnLst>
                  <a:cxn ang="0">
                    <a:pos x="34" y="55"/>
                  </a:cxn>
                  <a:cxn ang="0">
                    <a:pos x="32" y="54"/>
                  </a:cxn>
                  <a:cxn ang="0">
                    <a:pos x="30" y="52"/>
                  </a:cxn>
                  <a:cxn ang="0">
                    <a:pos x="31" y="47"/>
                  </a:cxn>
                  <a:cxn ang="0">
                    <a:pos x="30" y="45"/>
                  </a:cxn>
                  <a:cxn ang="0">
                    <a:pos x="30" y="43"/>
                  </a:cxn>
                  <a:cxn ang="0">
                    <a:pos x="29" y="42"/>
                  </a:cxn>
                  <a:cxn ang="0">
                    <a:pos x="29" y="40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27" y="27"/>
                  </a:cxn>
                  <a:cxn ang="0">
                    <a:pos x="30" y="21"/>
                  </a:cxn>
                  <a:cxn ang="0">
                    <a:pos x="28" y="17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0"/>
                  </a:cxn>
                  <a:cxn ang="0">
                    <a:pos x="25" y="10"/>
                  </a:cxn>
                  <a:cxn ang="0">
                    <a:pos x="26" y="9"/>
                  </a:cxn>
                  <a:cxn ang="0">
                    <a:pos x="26" y="8"/>
                  </a:cxn>
                  <a:cxn ang="0">
                    <a:pos x="27" y="6"/>
                  </a:cxn>
                  <a:cxn ang="0">
                    <a:pos x="27" y="3"/>
                  </a:cxn>
                  <a:cxn ang="0">
                    <a:pos x="24" y="0"/>
                  </a:cxn>
                  <a:cxn ang="0">
                    <a:pos x="19" y="1"/>
                  </a:cxn>
                  <a:cxn ang="0">
                    <a:pos x="17" y="3"/>
                  </a:cxn>
                  <a:cxn ang="0">
                    <a:pos x="15" y="8"/>
                  </a:cxn>
                  <a:cxn ang="0">
                    <a:pos x="12" y="11"/>
                  </a:cxn>
                  <a:cxn ang="0">
                    <a:pos x="11" y="10"/>
                  </a:cxn>
                  <a:cxn ang="0">
                    <a:pos x="8" y="11"/>
                  </a:cxn>
                  <a:cxn ang="0">
                    <a:pos x="5" y="10"/>
                  </a:cxn>
                  <a:cxn ang="0">
                    <a:pos x="3" y="8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1" y="10"/>
                  </a:cxn>
                  <a:cxn ang="0">
                    <a:pos x="4" y="13"/>
                  </a:cxn>
                  <a:cxn ang="0">
                    <a:pos x="6" y="14"/>
                  </a:cxn>
                  <a:cxn ang="0">
                    <a:pos x="7" y="14"/>
                  </a:cxn>
                  <a:cxn ang="0">
                    <a:pos x="9" y="19"/>
                  </a:cxn>
                  <a:cxn ang="0">
                    <a:pos x="9" y="23"/>
                  </a:cxn>
                  <a:cxn ang="0">
                    <a:pos x="9" y="26"/>
                  </a:cxn>
                  <a:cxn ang="0">
                    <a:pos x="10" y="29"/>
                  </a:cxn>
                  <a:cxn ang="0">
                    <a:pos x="10" y="30"/>
                  </a:cxn>
                  <a:cxn ang="0">
                    <a:pos x="10" y="35"/>
                  </a:cxn>
                  <a:cxn ang="0">
                    <a:pos x="10" y="36"/>
                  </a:cxn>
                  <a:cxn ang="0">
                    <a:pos x="12" y="36"/>
                  </a:cxn>
                  <a:cxn ang="0">
                    <a:pos x="14" y="40"/>
                  </a:cxn>
                  <a:cxn ang="0">
                    <a:pos x="9" y="49"/>
                  </a:cxn>
                  <a:cxn ang="0">
                    <a:pos x="4" y="53"/>
                  </a:cxn>
                  <a:cxn ang="0">
                    <a:pos x="1" y="58"/>
                  </a:cxn>
                  <a:cxn ang="0">
                    <a:pos x="2" y="66"/>
                  </a:cxn>
                  <a:cxn ang="0">
                    <a:pos x="3" y="71"/>
                  </a:cxn>
                  <a:cxn ang="0">
                    <a:pos x="5" y="73"/>
                  </a:cxn>
                  <a:cxn ang="0">
                    <a:pos x="7" y="75"/>
                  </a:cxn>
                  <a:cxn ang="0">
                    <a:pos x="12" y="75"/>
                  </a:cxn>
                  <a:cxn ang="0">
                    <a:pos x="20" y="72"/>
                  </a:cxn>
                  <a:cxn ang="0">
                    <a:pos x="22" y="72"/>
                  </a:cxn>
                  <a:cxn ang="0">
                    <a:pos x="34" y="58"/>
                  </a:cxn>
                  <a:cxn ang="0">
                    <a:pos x="34" y="55"/>
                  </a:cxn>
                </a:cxnLst>
                <a:rect l="0" t="0" r="r" b="b"/>
                <a:pathLst>
                  <a:path w="34" h="75">
                    <a:moveTo>
                      <a:pt x="34" y="55"/>
                    </a:moveTo>
                    <a:cubicBezTo>
                      <a:pt x="32" y="54"/>
                      <a:pt x="32" y="54"/>
                      <a:pt x="32" y="54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7"/>
                      <a:pt x="30" y="46"/>
                      <a:pt x="30" y="45"/>
                    </a:cubicBezTo>
                    <a:cubicBezTo>
                      <a:pt x="29" y="45"/>
                      <a:pt x="30" y="43"/>
                      <a:pt x="30" y="43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34" y="58"/>
                      <a:pt x="34" y="58"/>
                      <a:pt x="34" y="58"/>
                    </a:cubicBez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51" name="Freeform 1375"/>
              <p:cNvSpPr>
                <a:spLocks/>
              </p:cNvSpPr>
              <p:nvPr/>
            </p:nvSpPr>
            <p:spPr bwMode="auto">
              <a:xfrm>
                <a:off x="5271717" y="1931325"/>
                <a:ext cx="14654" cy="5953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52" name="Freeform 1376"/>
              <p:cNvSpPr>
                <a:spLocks/>
              </p:cNvSpPr>
              <p:nvPr/>
            </p:nvSpPr>
            <p:spPr bwMode="auto">
              <a:xfrm>
                <a:off x="5177940" y="741870"/>
                <a:ext cx="3500803" cy="1522810"/>
              </a:xfrm>
              <a:custGeom>
                <a:avLst/>
                <a:gdLst/>
                <a:ahLst/>
                <a:cxnLst>
                  <a:cxn ang="0">
                    <a:pos x="470" y="89"/>
                  </a:cxn>
                  <a:cxn ang="0">
                    <a:pos x="451" y="97"/>
                  </a:cxn>
                  <a:cxn ang="0">
                    <a:pos x="431" y="89"/>
                  </a:cxn>
                  <a:cxn ang="0">
                    <a:pos x="403" y="77"/>
                  </a:cxn>
                  <a:cxn ang="0">
                    <a:pos x="362" y="59"/>
                  </a:cxn>
                  <a:cxn ang="0">
                    <a:pos x="342" y="70"/>
                  </a:cxn>
                  <a:cxn ang="0">
                    <a:pos x="323" y="73"/>
                  </a:cxn>
                  <a:cxn ang="0">
                    <a:pos x="312" y="51"/>
                  </a:cxn>
                  <a:cxn ang="0">
                    <a:pos x="287" y="53"/>
                  </a:cxn>
                  <a:cxn ang="0">
                    <a:pos x="264" y="44"/>
                  </a:cxn>
                  <a:cxn ang="0">
                    <a:pos x="262" y="39"/>
                  </a:cxn>
                  <a:cxn ang="0">
                    <a:pos x="254" y="8"/>
                  </a:cxn>
                  <a:cxn ang="0">
                    <a:pos x="216" y="19"/>
                  </a:cxn>
                  <a:cxn ang="0">
                    <a:pos x="169" y="54"/>
                  </a:cxn>
                  <a:cxn ang="0">
                    <a:pos x="152" y="59"/>
                  </a:cxn>
                  <a:cxn ang="0">
                    <a:pos x="143" y="76"/>
                  </a:cxn>
                  <a:cxn ang="0">
                    <a:pos x="128" y="70"/>
                  </a:cxn>
                  <a:cxn ang="0">
                    <a:pos x="132" y="94"/>
                  </a:cxn>
                  <a:cxn ang="0">
                    <a:pos x="104" y="95"/>
                  </a:cxn>
                  <a:cxn ang="0">
                    <a:pos x="83" y="97"/>
                  </a:cxn>
                  <a:cxn ang="0">
                    <a:pos x="59" y="112"/>
                  </a:cxn>
                  <a:cxn ang="0">
                    <a:pos x="53" y="99"/>
                  </a:cxn>
                  <a:cxn ang="0">
                    <a:pos x="49" y="116"/>
                  </a:cxn>
                  <a:cxn ang="0">
                    <a:pos x="39" y="129"/>
                  </a:cxn>
                  <a:cxn ang="0">
                    <a:pos x="31" y="136"/>
                  </a:cxn>
                  <a:cxn ang="0">
                    <a:pos x="23" y="118"/>
                  </a:cxn>
                  <a:cxn ang="0">
                    <a:pos x="22" y="113"/>
                  </a:cxn>
                  <a:cxn ang="0">
                    <a:pos x="36" y="101"/>
                  </a:cxn>
                  <a:cxn ang="0">
                    <a:pos x="13" y="87"/>
                  </a:cxn>
                  <a:cxn ang="0">
                    <a:pos x="4" y="94"/>
                  </a:cxn>
                  <a:cxn ang="0">
                    <a:pos x="8" y="107"/>
                  </a:cxn>
                  <a:cxn ang="0">
                    <a:pos x="8" y="129"/>
                  </a:cxn>
                  <a:cxn ang="0">
                    <a:pos x="11" y="143"/>
                  </a:cxn>
                  <a:cxn ang="0">
                    <a:pos x="2" y="164"/>
                  </a:cxn>
                  <a:cxn ang="0">
                    <a:pos x="9" y="186"/>
                  </a:cxn>
                  <a:cxn ang="0">
                    <a:pos x="15" y="205"/>
                  </a:cxn>
                  <a:cxn ang="0">
                    <a:pos x="34" y="219"/>
                  </a:cxn>
                  <a:cxn ang="0">
                    <a:pos x="26" y="232"/>
                  </a:cxn>
                  <a:cxn ang="0">
                    <a:pos x="45" y="248"/>
                  </a:cxn>
                  <a:cxn ang="0">
                    <a:pos x="59" y="256"/>
                  </a:cxn>
                  <a:cxn ang="0">
                    <a:pos x="63" y="244"/>
                  </a:cxn>
                  <a:cxn ang="0">
                    <a:pos x="63" y="224"/>
                  </a:cxn>
                  <a:cxn ang="0">
                    <a:pos x="82" y="209"/>
                  </a:cxn>
                  <a:cxn ang="0">
                    <a:pos x="109" y="196"/>
                  </a:cxn>
                  <a:cxn ang="0">
                    <a:pos x="160" y="203"/>
                  </a:cxn>
                  <a:cxn ang="0">
                    <a:pos x="191" y="222"/>
                  </a:cxn>
                  <a:cxn ang="0">
                    <a:pos x="224" y="211"/>
                  </a:cxn>
                  <a:cxn ang="0">
                    <a:pos x="275" y="216"/>
                  </a:cxn>
                  <a:cxn ang="0">
                    <a:pos x="307" y="200"/>
                  </a:cxn>
                  <a:cxn ang="0">
                    <a:pos x="329" y="239"/>
                  </a:cxn>
                  <a:cxn ang="0">
                    <a:pos x="335" y="250"/>
                  </a:cxn>
                  <a:cxn ang="0">
                    <a:pos x="360" y="203"/>
                  </a:cxn>
                  <a:cxn ang="0">
                    <a:pos x="341" y="192"/>
                  </a:cxn>
                  <a:cxn ang="0">
                    <a:pos x="371" y="164"/>
                  </a:cxn>
                  <a:cxn ang="0">
                    <a:pos x="403" y="166"/>
                  </a:cxn>
                  <a:cxn ang="0">
                    <a:pos x="421" y="155"/>
                  </a:cxn>
                  <a:cxn ang="0">
                    <a:pos x="419" y="166"/>
                  </a:cxn>
                  <a:cxn ang="0">
                    <a:pos x="416" y="202"/>
                  </a:cxn>
                  <a:cxn ang="0">
                    <a:pos x="427" y="184"/>
                  </a:cxn>
                  <a:cxn ang="0">
                    <a:pos x="435" y="161"/>
                  </a:cxn>
                  <a:cxn ang="0">
                    <a:pos x="457" y="156"/>
                  </a:cxn>
                  <a:cxn ang="0">
                    <a:pos x="479" y="140"/>
                  </a:cxn>
                </a:cxnLst>
                <a:rect l="0" t="0" r="r" b="b"/>
                <a:pathLst>
                  <a:path w="483" h="260">
                    <a:moveTo>
                      <a:pt x="482" y="127"/>
                    </a:moveTo>
                    <a:cubicBezTo>
                      <a:pt x="483" y="96"/>
                      <a:pt x="483" y="96"/>
                      <a:pt x="483" y="96"/>
                    </a:cubicBezTo>
                    <a:cubicBezTo>
                      <a:pt x="480" y="95"/>
                      <a:pt x="480" y="95"/>
                      <a:pt x="480" y="95"/>
                    </a:cubicBezTo>
                    <a:cubicBezTo>
                      <a:pt x="478" y="94"/>
                      <a:pt x="478" y="94"/>
                      <a:pt x="478" y="94"/>
                    </a:cubicBezTo>
                    <a:cubicBezTo>
                      <a:pt x="478" y="94"/>
                      <a:pt x="474" y="90"/>
                      <a:pt x="474" y="90"/>
                    </a:cubicBezTo>
                    <a:cubicBezTo>
                      <a:pt x="473" y="89"/>
                      <a:pt x="470" y="89"/>
                      <a:pt x="470" y="89"/>
                    </a:cubicBezTo>
                    <a:cubicBezTo>
                      <a:pt x="463" y="88"/>
                      <a:pt x="463" y="88"/>
                      <a:pt x="463" y="88"/>
                    </a:cubicBezTo>
                    <a:cubicBezTo>
                      <a:pt x="459" y="87"/>
                      <a:pt x="459" y="87"/>
                      <a:pt x="459" y="87"/>
                    </a:cubicBezTo>
                    <a:cubicBezTo>
                      <a:pt x="456" y="87"/>
                      <a:pt x="456" y="87"/>
                      <a:pt x="456" y="87"/>
                    </a:cubicBezTo>
                    <a:cubicBezTo>
                      <a:pt x="454" y="87"/>
                      <a:pt x="454" y="87"/>
                      <a:pt x="454" y="87"/>
                    </a:cubicBezTo>
                    <a:cubicBezTo>
                      <a:pt x="455" y="95"/>
                      <a:pt x="455" y="95"/>
                      <a:pt x="455" y="95"/>
                    </a:cubicBezTo>
                    <a:cubicBezTo>
                      <a:pt x="455" y="95"/>
                      <a:pt x="451" y="97"/>
                      <a:pt x="451" y="97"/>
                    </a:cubicBezTo>
                    <a:cubicBezTo>
                      <a:pt x="450" y="97"/>
                      <a:pt x="448" y="94"/>
                      <a:pt x="448" y="94"/>
                    </a:cubicBezTo>
                    <a:cubicBezTo>
                      <a:pt x="445" y="91"/>
                      <a:pt x="445" y="91"/>
                      <a:pt x="445" y="91"/>
                    </a:cubicBezTo>
                    <a:cubicBezTo>
                      <a:pt x="445" y="89"/>
                      <a:pt x="445" y="89"/>
                      <a:pt x="445" y="89"/>
                    </a:cubicBezTo>
                    <a:cubicBezTo>
                      <a:pt x="440" y="89"/>
                      <a:pt x="440" y="89"/>
                      <a:pt x="440" y="89"/>
                    </a:cubicBezTo>
                    <a:cubicBezTo>
                      <a:pt x="437" y="90"/>
                      <a:pt x="437" y="90"/>
                      <a:pt x="437" y="90"/>
                    </a:cubicBezTo>
                    <a:cubicBezTo>
                      <a:pt x="431" y="89"/>
                      <a:pt x="431" y="89"/>
                      <a:pt x="431" y="89"/>
                    </a:cubicBezTo>
                    <a:cubicBezTo>
                      <a:pt x="426" y="89"/>
                      <a:pt x="426" y="89"/>
                      <a:pt x="426" y="89"/>
                    </a:cubicBezTo>
                    <a:cubicBezTo>
                      <a:pt x="423" y="90"/>
                      <a:pt x="423" y="90"/>
                      <a:pt x="423" y="90"/>
                    </a:cubicBezTo>
                    <a:cubicBezTo>
                      <a:pt x="419" y="87"/>
                      <a:pt x="419" y="87"/>
                      <a:pt x="419" y="87"/>
                    </a:cubicBezTo>
                    <a:cubicBezTo>
                      <a:pt x="419" y="80"/>
                      <a:pt x="419" y="80"/>
                      <a:pt x="419" y="80"/>
                    </a:cubicBezTo>
                    <a:cubicBezTo>
                      <a:pt x="413" y="77"/>
                      <a:pt x="413" y="77"/>
                      <a:pt x="413" y="77"/>
                    </a:cubicBezTo>
                    <a:cubicBezTo>
                      <a:pt x="403" y="77"/>
                      <a:pt x="403" y="77"/>
                      <a:pt x="403" y="77"/>
                    </a:cubicBezTo>
                    <a:cubicBezTo>
                      <a:pt x="394" y="77"/>
                      <a:pt x="394" y="77"/>
                      <a:pt x="394" y="77"/>
                    </a:cubicBezTo>
                    <a:cubicBezTo>
                      <a:pt x="393" y="75"/>
                      <a:pt x="393" y="75"/>
                      <a:pt x="393" y="75"/>
                    </a:cubicBezTo>
                    <a:cubicBezTo>
                      <a:pt x="392" y="72"/>
                      <a:pt x="392" y="72"/>
                      <a:pt x="392" y="72"/>
                    </a:cubicBezTo>
                    <a:cubicBezTo>
                      <a:pt x="386" y="69"/>
                      <a:pt x="386" y="69"/>
                      <a:pt x="386" y="69"/>
                    </a:cubicBezTo>
                    <a:cubicBezTo>
                      <a:pt x="386" y="64"/>
                      <a:pt x="386" y="64"/>
                      <a:pt x="386" y="64"/>
                    </a:cubicBezTo>
                    <a:cubicBezTo>
                      <a:pt x="362" y="59"/>
                      <a:pt x="362" y="59"/>
                      <a:pt x="362" y="59"/>
                    </a:cubicBezTo>
                    <a:cubicBezTo>
                      <a:pt x="361" y="61"/>
                      <a:pt x="361" y="61"/>
                      <a:pt x="361" y="61"/>
                    </a:cubicBezTo>
                    <a:cubicBezTo>
                      <a:pt x="356" y="65"/>
                      <a:pt x="356" y="65"/>
                      <a:pt x="356" y="65"/>
                    </a:cubicBezTo>
                    <a:cubicBezTo>
                      <a:pt x="357" y="71"/>
                      <a:pt x="357" y="71"/>
                      <a:pt x="357" y="71"/>
                    </a:cubicBezTo>
                    <a:cubicBezTo>
                      <a:pt x="351" y="73"/>
                      <a:pt x="351" y="73"/>
                      <a:pt x="351" y="73"/>
                    </a:cubicBezTo>
                    <a:cubicBezTo>
                      <a:pt x="347" y="72"/>
                      <a:pt x="347" y="72"/>
                      <a:pt x="347" y="72"/>
                    </a:cubicBezTo>
                    <a:cubicBezTo>
                      <a:pt x="342" y="70"/>
                      <a:pt x="342" y="70"/>
                      <a:pt x="342" y="70"/>
                    </a:cubicBezTo>
                    <a:cubicBezTo>
                      <a:pt x="340" y="72"/>
                      <a:pt x="340" y="72"/>
                      <a:pt x="340" y="72"/>
                    </a:cubicBezTo>
                    <a:cubicBezTo>
                      <a:pt x="336" y="71"/>
                      <a:pt x="336" y="71"/>
                      <a:pt x="336" y="71"/>
                    </a:cubicBezTo>
                    <a:cubicBezTo>
                      <a:pt x="332" y="68"/>
                      <a:pt x="332" y="68"/>
                      <a:pt x="332" y="68"/>
                    </a:cubicBezTo>
                    <a:cubicBezTo>
                      <a:pt x="331" y="74"/>
                      <a:pt x="331" y="74"/>
                      <a:pt x="331" y="74"/>
                    </a:cubicBezTo>
                    <a:cubicBezTo>
                      <a:pt x="328" y="78"/>
                      <a:pt x="328" y="78"/>
                      <a:pt x="328" y="78"/>
                    </a:cubicBezTo>
                    <a:cubicBezTo>
                      <a:pt x="323" y="73"/>
                      <a:pt x="323" y="73"/>
                      <a:pt x="323" y="73"/>
                    </a:cubicBezTo>
                    <a:cubicBezTo>
                      <a:pt x="320" y="67"/>
                      <a:pt x="320" y="67"/>
                      <a:pt x="320" y="67"/>
                    </a:cubicBezTo>
                    <a:cubicBezTo>
                      <a:pt x="323" y="60"/>
                      <a:pt x="323" y="60"/>
                      <a:pt x="323" y="60"/>
                    </a:cubicBezTo>
                    <a:cubicBezTo>
                      <a:pt x="323" y="57"/>
                      <a:pt x="323" y="57"/>
                      <a:pt x="323" y="57"/>
                    </a:cubicBezTo>
                    <a:cubicBezTo>
                      <a:pt x="320" y="52"/>
                      <a:pt x="320" y="52"/>
                      <a:pt x="320" y="52"/>
                    </a:cubicBezTo>
                    <a:cubicBezTo>
                      <a:pt x="316" y="51"/>
                      <a:pt x="316" y="51"/>
                      <a:pt x="316" y="51"/>
                    </a:cubicBezTo>
                    <a:cubicBezTo>
                      <a:pt x="312" y="51"/>
                      <a:pt x="312" y="51"/>
                      <a:pt x="312" y="51"/>
                    </a:cubicBezTo>
                    <a:cubicBezTo>
                      <a:pt x="310" y="49"/>
                      <a:pt x="310" y="49"/>
                      <a:pt x="310" y="49"/>
                    </a:cubicBezTo>
                    <a:cubicBezTo>
                      <a:pt x="306" y="46"/>
                      <a:pt x="306" y="46"/>
                      <a:pt x="306" y="46"/>
                    </a:cubicBezTo>
                    <a:cubicBezTo>
                      <a:pt x="303" y="50"/>
                      <a:pt x="303" y="50"/>
                      <a:pt x="303" y="50"/>
                    </a:cubicBezTo>
                    <a:cubicBezTo>
                      <a:pt x="301" y="55"/>
                      <a:pt x="301" y="55"/>
                      <a:pt x="301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287" y="53"/>
                      <a:pt x="287" y="53"/>
                      <a:pt x="287" y="53"/>
                    </a:cubicBezTo>
                    <a:cubicBezTo>
                      <a:pt x="286" y="49"/>
                      <a:pt x="286" y="49"/>
                      <a:pt x="286" y="49"/>
                    </a:cubicBezTo>
                    <a:cubicBezTo>
                      <a:pt x="277" y="49"/>
                      <a:pt x="277" y="49"/>
                      <a:pt x="277" y="49"/>
                    </a:cubicBezTo>
                    <a:cubicBezTo>
                      <a:pt x="272" y="52"/>
                      <a:pt x="272" y="52"/>
                      <a:pt x="272" y="52"/>
                    </a:cubicBezTo>
                    <a:cubicBezTo>
                      <a:pt x="271" y="49"/>
                      <a:pt x="271" y="49"/>
                      <a:pt x="271" y="49"/>
                    </a:cubicBezTo>
                    <a:cubicBezTo>
                      <a:pt x="268" y="45"/>
                      <a:pt x="268" y="45"/>
                      <a:pt x="268" y="45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59" y="49"/>
                      <a:pt x="259" y="49"/>
                      <a:pt x="259" y="49"/>
                    </a:cubicBezTo>
                    <a:cubicBezTo>
                      <a:pt x="253" y="52"/>
                      <a:pt x="253" y="52"/>
                      <a:pt x="253" y="52"/>
                    </a:cubicBezTo>
                    <a:cubicBezTo>
                      <a:pt x="247" y="57"/>
                      <a:pt x="247" y="57"/>
                      <a:pt x="247" y="57"/>
                    </a:cubicBezTo>
                    <a:cubicBezTo>
                      <a:pt x="251" y="51"/>
                      <a:pt x="251" y="51"/>
                      <a:pt x="251" y="51"/>
                    </a:cubicBezTo>
                    <a:cubicBezTo>
                      <a:pt x="255" y="48"/>
                      <a:pt x="255" y="48"/>
                      <a:pt x="255" y="48"/>
                    </a:cubicBezTo>
                    <a:cubicBezTo>
                      <a:pt x="262" y="39"/>
                      <a:pt x="262" y="39"/>
                      <a:pt x="262" y="39"/>
                    </a:cubicBezTo>
                    <a:cubicBezTo>
                      <a:pt x="266" y="35"/>
                      <a:pt x="266" y="35"/>
                      <a:pt x="266" y="35"/>
                    </a:cubicBezTo>
                    <a:cubicBezTo>
                      <a:pt x="270" y="29"/>
                      <a:pt x="270" y="29"/>
                      <a:pt x="270" y="29"/>
                    </a:cubicBezTo>
                    <a:cubicBezTo>
                      <a:pt x="268" y="19"/>
                      <a:pt x="268" y="19"/>
                      <a:pt x="268" y="19"/>
                    </a:cubicBezTo>
                    <a:cubicBezTo>
                      <a:pt x="260" y="12"/>
                      <a:pt x="260" y="12"/>
                      <a:pt x="260" y="12"/>
                    </a:cubicBezTo>
                    <a:cubicBezTo>
                      <a:pt x="254" y="11"/>
                      <a:pt x="254" y="11"/>
                      <a:pt x="254" y="11"/>
                    </a:cubicBezTo>
                    <a:cubicBezTo>
                      <a:pt x="254" y="8"/>
                      <a:pt x="254" y="8"/>
                      <a:pt x="254" y="8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49" y="1"/>
                      <a:pt x="242" y="0"/>
                      <a:pt x="241" y="0"/>
                    </a:cubicBezTo>
                    <a:cubicBezTo>
                      <a:pt x="241" y="1"/>
                      <a:pt x="233" y="9"/>
                      <a:pt x="233" y="9"/>
                    </a:cubicBezTo>
                    <a:cubicBezTo>
                      <a:pt x="231" y="16"/>
                      <a:pt x="231" y="16"/>
                      <a:pt x="231" y="16"/>
                    </a:cubicBezTo>
                    <a:cubicBezTo>
                      <a:pt x="222" y="22"/>
                      <a:pt x="222" y="22"/>
                      <a:pt x="222" y="22"/>
                    </a:cubicBezTo>
                    <a:cubicBezTo>
                      <a:pt x="216" y="19"/>
                      <a:pt x="216" y="19"/>
                      <a:pt x="216" y="19"/>
                    </a:cubicBezTo>
                    <a:cubicBezTo>
                      <a:pt x="206" y="23"/>
                      <a:pt x="206" y="23"/>
                      <a:pt x="206" y="23"/>
                    </a:cubicBezTo>
                    <a:cubicBezTo>
                      <a:pt x="195" y="29"/>
                      <a:pt x="195" y="29"/>
                      <a:pt x="195" y="29"/>
                    </a:cubicBezTo>
                    <a:cubicBezTo>
                      <a:pt x="190" y="35"/>
                      <a:pt x="190" y="35"/>
                      <a:pt x="190" y="35"/>
                    </a:cubicBezTo>
                    <a:cubicBezTo>
                      <a:pt x="190" y="35"/>
                      <a:pt x="189" y="46"/>
                      <a:pt x="188" y="46"/>
                    </a:cubicBezTo>
                    <a:cubicBezTo>
                      <a:pt x="187" y="46"/>
                      <a:pt x="172" y="50"/>
                      <a:pt x="172" y="50"/>
                    </a:cubicBezTo>
                    <a:cubicBezTo>
                      <a:pt x="169" y="54"/>
                      <a:pt x="169" y="54"/>
                      <a:pt x="169" y="54"/>
                    </a:cubicBezTo>
                    <a:cubicBezTo>
                      <a:pt x="169" y="54"/>
                      <a:pt x="171" y="63"/>
                      <a:pt x="170" y="64"/>
                    </a:cubicBezTo>
                    <a:cubicBezTo>
                      <a:pt x="170" y="64"/>
                      <a:pt x="167" y="63"/>
                      <a:pt x="167" y="63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2" y="61"/>
                      <a:pt x="160" y="65"/>
                      <a:pt x="158" y="66"/>
                    </a:cubicBezTo>
                    <a:cubicBezTo>
                      <a:pt x="155" y="67"/>
                      <a:pt x="155" y="62"/>
                      <a:pt x="155" y="62"/>
                    </a:cubicBezTo>
                    <a:cubicBezTo>
                      <a:pt x="152" y="59"/>
                      <a:pt x="152" y="59"/>
                      <a:pt x="152" y="59"/>
                    </a:cubicBezTo>
                    <a:cubicBezTo>
                      <a:pt x="150" y="59"/>
                      <a:pt x="150" y="59"/>
                      <a:pt x="150" y="59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8" y="65"/>
                      <a:pt x="148" y="70"/>
                      <a:pt x="148" y="70"/>
                    </a:cubicBezTo>
                    <a:cubicBezTo>
                      <a:pt x="149" y="71"/>
                      <a:pt x="148" y="79"/>
                      <a:pt x="148" y="79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143" y="76"/>
                      <a:pt x="143" y="76"/>
                      <a:pt x="143" y="76"/>
                    </a:cubicBezTo>
                    <a:cubicBezTo>
                      <a:pt x="145" y="68"/>
                      <a:pt x="145" y="68"/>
                      <a:pt x="145" y="68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43" y="58"/>
                      <a:pt x="143" y="58"/>
                      <a:pt x="143" y="58"/>
                    </a:cubicBezTo>
                    <a:cubicBezTo>
                      <a:pt x="137" y="56"/>
                      <a:pt x="137" y="56"/>
                      <a:pt x="137" y="56"/>
                    </a:cubicBezTo>
                    <a:cubicBezTo>
                      <a:pt x="131" y="56"/>
                      <a:pt x="131" y="56"/>
                      <a:pt x="131" y="56"/>
                    </a:cubicBezTo>
                    <a:cubicBezTo>
                      <a:pt x="128" y="70"/>
                      <a:pt x="128" y="70"/>
                      <a:pt x="128" y="70"/>
                    </a:cubicBezTo>
                    <a:cubicBezTo>
                      <a:pt x="125" y="73"/>
                      <a:pt x="125" y="73"/>
                      <a:pt x="125" y="73"/>
                    </a:cubicBezTo>
                    <a:cubicBezTo>
                      <a:pt x="123" y="76"/>
                      <a:pt x="123" y="76"/>
                      <a:pt x="123" y="76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5" y="86"/>
                      <a:pt x="125" y="86"/>
                      <a:pt x="125" y="86"/>
                    </a:cubicBezTo>
                    <a:cubicBezTo>
                      <a:pt x="126" y="88"/>
                      <a:pt x="126" y="88"/>
                      <a:pt x="126" y="88"/>
                    </a:cubicBezTo>
                    <a:cubicBezTo>
                      <a:pt x="132" y="94"/>
                      <a:pt x="132" y="94"/>
                      <a:pt x="132" y="94"/>
                    </a:cubicBezTo>
                    <a:cubicBezTo>
                      <a:pt x="128" y="101"/>
                      <a:pt x="128" y="101"/>
                      <a:pt x="128" y="101"/>
                    </a:cubicBezTo>
                    <a:cubicBezTo>
                      <a:pt x="121" y="94"/>
                      <a:pt x="121" y="94"/>
                      <a:pt x="121" y="94"/>
                    </a:cubicBezTo>
                    <a:cubicBezTo>
                      <a:pt x="113" y="88"/>
                      <a:pt x="113" y="88"/>
                      <a:pt x="113" y="88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4" y="95"/>
                      <a:pt x="104" y="95"/>
                      <a:pt x="104" y="95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93" y="97"/>
                      <a:pt x="93" y="97"/>
                      <a:pt x="93" y="97"/>
                    </a:cubicBezTo>
                    <a:cubicBezTo>
                      <a:pt x="89" y="98"/>
                      <a:pt x="89" y="98"/>
                      <a:pt x="89" y="98"/>
                    </a:cubicBezTo>
                    <a:cubicBezTo>
                      <a:pt x="85" y="99"/>
                      <a:pt x="85" y="99"/>
                      <a:pt x="85" y="99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56" y="109"/>
                      <a:pt x="56" y="109"/>
                      <a:pt x="56" y="109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2" y="109"/>
                      <a:pt x="52" y="109"/>
                      <a:pt x="52" y="109"/>
                    </a:cubicBezTo>
                    <a:cubicBezTo>
                      <a:pt x="54" y="112"/>
                      <a:pt x="54" y="112"/>
                      <a:pt x="54" y="112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46" y="116"/>
                      <a:pt x="46" y="116"/>
                      <a:pt x="46" y="116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41" y="130"/>
                      <a:pt x="41" y="130"/>
                      <a:pt x="41" y="130"/>
                    </a:cubicBezTo>
                    <a:cubicBezTo>
                      <a:pt x="41" y="130"/>
                      <a:pt x="39" y="129"/>
                      <a:pt x="39" y="129"/>
                    </a:cubicBezTo>
                    <a:cubicBezTo>
                      <a:pt x="38" y="128"/>
                      <a:pt x="33" y="128"/>
                      <a:pt x="33" y="128"/>
                    </a:cubicBez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3" y="130"/>
                      <a:pt x="23" y="130"/>
                      <a:pt x="23" y="130"/>
                    </a:cubicBezTo>
                    <a:cubicBezTo>
                      <a:pt x="23" y="128"/>
                      <a:pt x="23" y="128"/>
                      <a:pt x="23" y="128"/>
                    </a:cubicBezTo>
                    <a:cubicBezTo>
                      <a:pt x="21" y="123"/>
                      <a:pt x="21" y="123"/>
                      <a:pt x="21" y="123"/>
                    </a:cubicBezTo>
                    <a:cubicBezTo>
                      <a:pt x="23" y="121"/>
                      <a:pt x="23" y="121"/>
                      <a:pt x="23" y="121"/>
                    </a:cubicBezTo>
                    <a:cubicBezTo>
                      <a:pt x="23" y="118"/>
                      <a:pt x="23" y="118"/>
                      <a:pt x="23" y="118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15" y="113"/>
                      <a:pt x="15" y="113"/>
                      <a:pt x="15" y="113"/>
                    </a:cubicBezTo>
                    <a:cubicBezTo>
                      <a:pt x="14" y="111"/>
                      <a:pt x="14" y="111"/>
                      <a:pt x="14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22" y="113"/>
                      <a:pt x="22" y="113"/>
                    </a:cubicBezTo>
                    <a:cubicBezTo>
                      <a:pt x="23" y="113"/>
                      <a:pt x="24" y="116"/>
                      <a:pt x="24" y="116"/>
                    </a:cubicBezTo>
                    <a:cubicBezTo>
                      <a:pt x="31" y="118"/>
                      <a:pt x="31" y="118"/>
                      <a:pt x="31" y="118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3" y="109"/>
                      <a:pt x="43" y="109"/>
                      <a:pt x="43" y="109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30" y="97"/>
                      <a:pt x="30" y="97"/>
                      <a:pt x="30" y="97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0" y="87"/>
                      <a:pt x="10" y="87"/>
                      <a:pt x="10" y="87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4" y="94"/>
                      <a:pt x="4" y="94"/>
                      <a:pt x="4" y="94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8" y="122"/>
                      <a:pt x="8" y="122"/>
                      <a:pt x="8" y="122"/>
                    </a:cubicBezTo>
                    <a:cubicBezTo>
                      <a:pt x="6" y="124"/>
                      <a:pt x="6" y="124"/>
                      <a:pt x="6" y="124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6" y="127"/>
                      <a:pt x="6" y="127"/>
                      <a:pt x="6" y="127"/>
                    </a:cubicBezTo>
                    <a:cubicBezTo>
                      <a:pt x="8" y="129"/>
                      <a:pt x="8" y="129"/>
                      <a:pt x="8" y="129"/>
                    </a:cubicBezTo>
                    <a:cubicBezTo>
                      <a:pt x="8" y="129"/>
                      <a:pt x="7" y="131"/>
                      <a:pt x="7" y="131"/>
                    </a:cubicBezTo>
                    <a:cubicBezTo>
                      <a:pt x="8" y="131"/>
                      <a:pt x="9" y="133"/>
                      <a:pt x="9" y="133"/>
                    </a:cubicBezTo>
                    <a:cubicBezTo>
                      <a:pt x="8" y="137"/>
                      <a:pt x="8" y="137"/>
                      <a:pt x="8" y="137"/>
                    </a:cubicBezTo>
                    <a:cubicBezTo>
                      <a:pt x="10" y="140"/>
                      <a:pt x="10" y="140"/>
                      <a:pt x="10" y="140"/>
                    </a:cubicBezTo>
                    <a:cubicBezTo>
                      <a:pt x="12" y="141"/>
                      <a:pt x="12" y="141"/>
                      <a:pt x="12" y="141"/>
                    </a:cubicBezTo>
                    <a:cubicBezTo>
                      <a:pt x="11" y="143"/>
                      <a:pt x="11" y="143"/>
                      <a:pt x="11" y="14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" y="157"/>
                      <a:pt x="2" y="157"/>
                      <a:pt x="2" y="157"/>
                    </a:cubicBezTo>
                    <a:cubicBezTo>
                      <a:pt x="4" y="158"/>
                      <a:pt x="4" y="158"/>
                      <a:pt x="4" y="158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1" y="163"/>
                      <a:pt x="1" y="163"/>
                      <a:pt x="1" y="163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1" y="168"/>
                      <a:pt x="1" y="168"/>
                      <a:pt x="1" y="168"/>
                    </a:cubicBezTo>
                    <a:cubicBezTo>
                      <a:pt x="1" y="171"/>
                      <a:pt x="1" y="171"/>
                      <a:pt x="1" y="171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2" y="183"/>
                      <a:pt x="2" y="183"/>
                      <a:pt x="2" y="183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9" y="186"/>
                      <a:pt x="9" y="186"/>
                      <a:pt x="9" y="186"/>
                    </a:cubicBezTo>
                    <a:cubicBezTo>
                      <a:pt x="13" y="195"/>
                      <a:pt x="13" y="195"/>
                      <a:pt x="13" y="195"/>
                    </a:cubicBezTo>
                    <a:cubicBezTo>
                      <a:pt x="16" y="197"/>
                      <a:pt x="16" y="197"/>
                      <a:pt x="16" y="197"/>
                    </a:cubicBezTo>
                    <a:cubicBezTo>
                      <a:pt x="15" y="199"/>
                      <a:pt x="15" y="199"/>
                      <a:pt x="15" y="199"/>
                    </a:cubicBezTo>
                    <a:cubicBezTo>
                      <a:pt x="12" y="201"/>
                      <a:pt x="12" y="201"/>
                      <a:pt x="12" y="201"/>
                    </a:cubicBezTo>
                    <a:cubicBezTo>
                      <a:pt x="13" y="204"/>
                      <a:pt x="13" y="204"/>
                      <a:pt x="13" y="204"/>
                    </a:cubicBezTo>
                    <a:cubicBezTo>
                      <a:pt x="15" y="205"/>
                      <a:pt x="15" y="205"/>
                      <a:pt x="15" y="205"/>
                    </a:cubicBezTo>
                    <a:cubicBezTo>
                      <a:pt x="18" y="205"/>
                      <a:pt x="18" y="205"/>
                      <a:pt x="18" y="205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34" y="214"/>
                      <a:pt x="34" y="214"/>
                      <a:pt x="34" y="214"/>
                    </a:cubicBezTo>
                    <a:cubicBezTo>
                      <a:pt x="35" y="214"/>
                      <a:pt x="35" y="214"/>
                      <a:pt x="35" y="214"/>
                    </a:cubicBezTo>
                    <a:cubicBezTo>
                      <a:pt x="34" y="219"/>
                      <a:pt x="34" y="219"/>
                      <a:pt x="34" y="219"/>
                    </a:cubicBezTo>
                    <a:cubicBezTo>
                      <a:pt x="32" y="220"/>
                      <a:pt x="32" y="220"/>
                      <a:pt x="32" y="220"/>
                    </a:cubicBezTo>
                    <a:cubicBezTo>
                      <a:pt x="30" y="223"/>
                      <a:pt x="30" y="223"/>
                      <a:pt x="30" y="223"/>
                    </a:cubicBezTo>
                    <a:cubicBezTo>
                      <a:pt x="28" y="225"/>
                      <a:pt x="28" y="225"/>
                      <a:pt x="28" y="225"/>
                    </a:cubicBezTo>
                    <a:cubicBezTo>
                      <a:pt x="31" y="224"/>
                      <a:pt x="31" y="224"/>
                      <a:pt x="31" y="22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6" y="232"/>
                      <a:pt x="26" y="232"/>
                      <a:pt x="26" y="232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40" y="244"/>
                      <a:pt x="40" y="244"/>
                      <a:pt x="40" y="244"/>
                    </a:cubicBezTo>
                    <a:cubicBezTo>
                      <a:pt x="40" y="247"/>
                      <a:pt x="40" y="247"/>
                      <a:pt x="40" y="247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47" y="250"/>
                      <a:pt x="47" y="250"/>
                      <a:pt x="47" y="250"/>
                    </a:cubicBezTo>
                    <a:cubicBezTo>
                      <a:pt x="50" y="255"/>
                      <a:pt x="50" y="255"/>
                      <a:pt x="50" y="255"/>
                    </a:cubicBezTo>
                    <a:cubicBezTo>
                      <a:pt x="49" y="256"/>
                      <a:pt x="49" y="256"/>
                      <a:pt x="49" y="256"/>
                    </a:cubicBezTo>
                    <a:cubicBezTo>
                      <a:pt x="52" y="259"/>
                      <a:pt x="52" y="259"/>
                      <a:pt x="52" y="259"/>
                    </a:cubicBezTo>
                    <a:cubicBezTo>
                      <a:pt x="56" y="259"/>
                      <a:pt x="56" y="259"/>
                      <a:pt x="56" y="259"/>
                    </a:cubicBezTo>
                    <a:cubicBezTo>
                      <a:pt x="59" y="256"/>
                      <a:pt x="59" y="256"/>
                      <a:pt x="59" y="256"/>
                    </a:cubicBezTo>
                    <a:cubicBezTo>
                      <a:pt x="61" y="258"/>
                      <a:pt x="61" y="258"/>
                      <a:pt x="61" y="258"/>
                    </a:cubicBezTo>
                    <a:cubicBezTo>
                      <a:pt x="61" y="260"/>
                      <a:pt x="61" y="260"/>
                      <a:pt x="61" y="260"/>
                    </a:cubicBezTo>
                    <a:cubicBezTo>
                      <a:pt x="62" y="260"/>
                      <a:pt x="62" y="260"/>
                      <a:pt x="62" y="260"/>
                    </a:cubicBezTo>
                    <a:cubicBezTo>
                      <a:pt x="64" y="257"/>
                      <a:pt x="64" y="257"/>
                      <a:pt x="64" y="257"/>
                    </a:cubicBezTo>
                    <a:cubicBezTo>
                      <a:pt x="67" y="253"/>
                      <a:pt x="67" y="253"/>
                      <a:pt x="67" y="253"/>
                    </a:cubicBezTo>
                    <a:cubicBezTo>
                      <a:pt x="67" y="253"/>
                      <a:pt x="64" y="244"/>
                      <a:pt x="63" y="244"/>
                    </a:cubicBezTo>
                    <a:cubicBezTo>
                      <a:pt x="62" y="243"/>
                      <a:pt x="56" y="235"/>
                      <a:pt x="56" y="235"/>
                    </a:cubicBezTo>
                    <a:cubicBezTo>
                      <a:pt x="59" y="229"/>
                      <a:pt x="59" y="229"/>
                      <a:pt x="59" y="229"/>
                    </a:cubicBezTo>
                    <a:cubicBezTo>
                      <a:pt x="63" y="226"/>
                      <a:pt x="63" y="226"/>
                      <a:pt x="63" y="226"/>
                    </a:cubicBezTo>
                    <a:cubicBezTo>
                      <a:pt x="63" y="225"/>
                      <a:pt x="63" y="225"/>
                      <a:pt x="63" y="225"/>
                    </a:cubicBezTo>
                    <a:cubicBezTo>
                      <a:pt x="64" y="226"/>
                      <a:pt x="64" y="226"/>
                      <a:pt x="64" y="226"/>
                    </a:cubicBezTo>
                    <a:cubicBezTo>
                      <a:pt x="63" y="224"/>
                      <a:pt x="63" y="224"/>
                      <a:pt x="63" y="224"/>
                    </a:cubicBezTo>
                    <a:cubicBezTo>
                      <a:pt x="63" y="224"/>
                      <a:pt x="63" y="224"/>
                      <a:pt x="63" y="224"/>
                    </a:cubicBezTo>
                    <a:cubicBezTo>
                      <a:pt x="63" y="224"/>
                      <a:pt x="63" y="224"/>
                      <a:pt x="63" y="224"/>
                    </a:cubicBezTo>
                    <a:cubicBezTo>
                      <a:pt x="60" y="222"/>
                      <a:pt x="60" y="222"/>
                      <a:pt x="60" y="222"/>
                    </a:cubicBezTo>
                    <a:cubicBezTo>
                      <a:pt x="63" y="214"/>
                      <a:pt x="63" y="214"/>
                      <a:pt x="63" y="214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82" y="209"/>
                      <a:pt x="82" y="209"/>
                      <a:pt x="82" y="209"/>
                    </a:cubicBezTo>
                    <a:cubicBezTo>
                      <a:pt x="87" y="212"/>
                      <a:pt x="87" y="212"/>
                      <a:pt x="87" y="212"/>
                    </a:cubicBezTo>
                    <a:cubicBezTo>
                      <a:pt x="93" y="211"/>
                      <a:pt x="93" y="211"/>
                      <a:pt x="93" y="211"/>
                    </a:cubicBezTo>
                    <a:cubicBezTo>
                      <a:pt x="100" y="213"/>
                      <a:pt x="100" y="213"/>
                      <a:pt x="100" y="213"/>
                    </a:cubicBezTo>
                    <a:cubicBezTo>
                      <a:pt x="107" y="211"/>
                      <a:pt x="107" y="211"/>
                      <a:pt x="107" y="211"/>
                    </a:cubicBezTo>
                    <a:cubicBezTo>
                      <a:pt x="105" y="205"/>
                      <a:pt x="105" y="205"/>
                      <a:pt x="105" y="205"/>
                    </a:cubicBezTo>
                    <a:cubicBezTo>
                      <a:pt x="109" y="196"/>
                      <a:pt x="109" y="196"/>
                      <a:pt x="109" y="196"/>
                    </a:cubicBezTo>
                    <a:cubicBezTo>
                      <a:pt x="122" y="191"/>
                      <a:pt x="122" y="191"/>
                      <a:pt x="122" y="191"/>
                    </a:cubicBezTo>
                    <a:cubicBezTo>
                      <a:pt x="134" y="189"/>
                      <a:pt x="134" y="189"/>
                      <a:pt x="134" y="189"/>
                    </a:cubicBezTo>
                    <a:cubicBezTo>
                      <a:pt x="142" y="198"/>
                      <a:pt x="142" y="198"/>
                      <a:pt x="142" y="198"/>
                    </a:cubicBezTo>
                    <a:cubicBezTo>
                      <a:pt x="151" y="195"/>
                      <a:pt x="151" y="195"/>
                      <a:pt x="151" y="195"/>
                    </a:cubicBezTo>
                    <a:cubicBezTo>
                      <a:pt x="156" y="194"/>
                      <a:pt x="156" y="194"/>
                      <a:pt x="156" y="194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64" y="212"/>
                      <a:pt x="164" y="212"/>
                      <a:pt x="164" y="212"/>
                    </a:cubicBezTo>
                    <a:cubicBezTo>
                      <a:pt x="174" y="212"/>
                      <a:pt x="174" y="212"/>
                      <a:pt x="174" y="212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9" y="217"/>
                      <a:pt x="189" y="217"/>
                      <a:pt x="189" y="217"/>
                    </a:cubicBezTo>
                    <a:cubicBezTo>
                      <a:pt x="189" y="223"/>
                      <a:pt x="189" y="223"/>
                      <a:pt x="189" y="223"/>
                    </a:cubicBezTo>
                    <a:cubicBezTo>
                      <a:pt x="191" y="222"/>
                      <a:pt x="191" y="222"/>
                      <a:pt x="191" y="222"/>
                    </a:cubicBezTo>
                    <a:cubicBezTo>
                      <a:pt x="192" y="223"/>
                      <a:pt x="192" y="223"/>
                      <a:pt x="192" y="223"/>
                    </a:cubicBezTo>
                    <a:cubicBezTo>
                      <a:pt x="194" y="219"/>
                      <a:pt x="194" y="219"/>
                      <a:pt x="194" y="219"/>
                    </a:cubicBezTo>
                    <a:cubicBezTo>
                      <a:pt x="201" y="214"/>
                      <a:pt x="201" y="214"/>
                      <a:pt x="201" y="214"/>
                    </a:cubicBezTo>
                    <a:cubicBezTo>
                      <a:pt x="212" y="213"/>
                      <a:pt x="212" y="213"/>
                      <a:pt x="212" y="213"/>
                    </a:cubicBezTo>
                    <a:cubicBezTo>
                      <a:pt x="220" y="217"/>
                      <a:pt x="220" y="217"/>
                      <a:pt x="220" y="217"/>
                    </a:cubicBezTo>
                    <a:cubicBezTo>
                      <a:pt x="224" y="211"/>
                      <a:pt x="224" y="211"/>
                      <a:pt x="224" y="211"/>
                    </a:cubicBezTo>
                    <a:cubicBezTo>
                      <a:pt x="228" y="206"/>
                      <a:pt x="228" y="206"/>
                      <a:pt x="228" y="206"/>
                    </a:cubicBezTo>
                    <a:cubicBezTo>
                      <a:pt x="240" y="211"/>
                      <a:pt x="240" y="211"/>
                      <a:pt x="240" y="211"/>
                    </a:cubicBezTo>
                    <a:cubicBezTo>
                      <a:pt x="243" y="215"/>
                      <a:pt x="243" y="215"/>
                      <a:pt x="243" y="215"/>
                    </a:cubicBezTo>
                    <a:cubicBezTo>
                      <a:pt x="253" y="215"/>
                      <a:pt x="253" y="215"/>
                      <a:pt x="253" y="215"/>
                    </a:cubicBezTo>
                    <a:cubicBezTo>
                      <a:pt x="259" y="220"/>
                      <a:pt x="259" y="220"/>
                      <a:pt x="259" y="220"/>
                    </a:cubicBezTo>
                    <a:cubicBezTo>
                      <a:pt x="275" y="216"/>
                      <a:pt x="275" y="216"/>
                      <a:pt x="275" y="216"/>
                    </a:cubicBezTo>
                    <a:cubicBezTo>
                      <a:pt x="282" y="218"/>
                      <a:pt x="282" y="218"/>
                      <a:pt x="282" y="218"/>
                    </a:cubicBezTo>
                    <a:cubicBezTo>
                      <a:pt x="283" y="216"/>
                      <a:pt x="283" y="216"/>
                      <a:pt x="283" y="216"/>
                    </a:cubicBezTo>
                    <a:cubicBezTo>
                      <a:pt x="289" y="216"/>
                      <a:pt x="289" y="216"/>
                      <a:pt x="289" y="216"/>
                    </a:cubicBezTo>
                    <a:cubicBezTo>
                      <a:pt x="295" y="205"/>
                      <a:pt x="295" y="205"/>
                      <a:pt x="295" y="205"/>
                    </a:cubicBezTo>
                    <a:cubicBezTo>
                      <a:pt x="298" y="200"/>
                      <a:pt x="298" y="200"/>
                      <a:pt x="298" y="200"/>
                    </a:cubicBezTo>
                    <a:cubicBezTo>
                      <a:pt x="307" y="200"/>
                      <a:pt x="307" y="200"/>
                      <a:pt x="307" y="200"/>
                    </a:cubicBezTo>
                    <a:cubicBezTo>
                      <a:pt x="317" y="218"/>
                      <a:pt x="317" y="218"/>
                      <a:pt x="317" y="218"/>
                    </a:cubicBezTo>
                    <a:cubicBezTo>
                      <a:pt x="325" y="220"/>
                      <a:pt x="325" y="220"/>
                      <a:pt x="325" y="220"/>
                    </a:cubicBezTo>
                    <a:cubicBezTo>
                      <a:pt x="327" y="224"/>
                      <a:pt x="327" y="224"/>
                      <a:pt x="327" y="224"/>
                    </a:cubicBezTo>
                    <a:cubicBezTo>
                      <a:pt x="339" y="223"/>
                      <a:pt x="339" y="223"/>
                      <a:pt x="339" y="223"/>
                    </a:cubicBezTo>
                    <a:cubicBezTo>
                      <a:pt x="334" y="238"/>
                      <a:pt x="334" y="238"/>
                      <a:pt x="334" y="238"/>
                    </a:cubicBezTo>
                    <a:cubicBezTo>
                      <a:pt x="329" y="239"/>
                      <a:pt x="329" y="239"/>
                      <a:pt x="329" y="239"/>
                    </a:cubicBezTo>
                    <a:cubicBezTo>
                      <a:pt x="326" y="250"/>
                      <a:pt x="326" y="250"/>
                      <a:pt x="326" y="250"/>
                    </a:cubicBezTo>
                    <a:cubicBezTo>
                      <a:pt x="327" y="250"/>
                      <a:pt x="327" y="250"/>
                      <a:pt x="327" y="250"/>
                    </a:cubicBezTo>
                    <a:cubicBezTo>
                      <a:pt x="329" y="250"/>
                      <a:pt x="329" y="250"/>
                      <a:pt x="329" y="250"/>
                    </a:cubicBezTo>
                    <a:cubicBezTo>
                      <a:pt x="331" y="249"/>
                      <a:pt x="331" y="249"/>
                      <a:pt x="331" y="249"/>
                    </a:cubicBezTo>
                    <a:cubicBezTo>
                      <a:pt x="332" y="249"/>
                      <a:pt x="332" y="249"/>
                      <a:pt x="332" y="249"/>
                    </a:cubicBezTo>
                    <a:cubicBezTo>
                      <a:pt x="335" y="250"/>
                      <a:pt x="335" y="250"/>
                      <a:pt x="335" y="250"/>
                    </a:cubicBezTo>
                    <a:cubicBezTo>
                      <a:pt x="342" y="245"/>
                      <a:pt x="342" y="245"/>
                      <a:pt x="342" y="245"/>
                    </a:cubicBezTo>
                    <a:cubicBezTo>
                      <a:pt x="345" y="241"/>
                      <a:pt x="345" y="241"/>
                      <a:pt x="345" y="241"/>
                    </a:cubicBezTo>
                    <a:cubicBezTo>
                      <a:pt x="353" y="230"/>
                      <a:pt x="353" y="230"/>
                      <a:pt x="353" y="230"/>
                    </a:cubicBezTo>
                    <a:cubicBezTo>
                      <a:pt x="357" y="223"/>
                      <a:pt x="357" y="223"/>
                      <a:pt x="357" y="223"/>
                    </a:cubicBezTo>
                    <a:cubicBezTo>
                      <a:pt x="358" y="214"/>
                      <a:pt x="358" y="214"/>
                      <a:pt x="358" y="214"/>
                    </a:cubicBezTo>
                    <a:cubicBezTo>
                      <a:pt x="360" y="203"/>
                      <a:pt x="360" y="203"/>
                      <a:pt x="360" y="203"/>
                    </a:cubicBezTo>
                    <a:cubicBezTo>
                      <a:pt x="360" y="199"/>
                      <a:pt x="360" y="199"/>
                      <a:pt x="360" y="199"/>
                    </a:cubicBezTo>
                    <a:cubicBezTo>
                      <a:pt x="355" y="194"/>
                      <a:pt x="355" y="194"/>
                      <a:pt x="355" y="194"/>
                    </a:cubicBezTo>
                    <a:cubicBezTo>
                      <a:pt x="355" y="194"/>
                      <a:pt x="349" y="198"/>
                      <a:pt x="349" y="198"/>
                    </a:cubicBezTo>
                    <a:cubicBezTo>
                      <a:pt x="348" y="198"/>
                      <a:pt x="346" y="196"/>
                      <a:pt x="346" y="196"/>
                    </a:cubicBezTo>
                    <a:cubicBezTo>
                      <a:pt x="344" y="192"/>
                      <a:pt x="344" y="192"/>
                      <a:pt x="344" y="192"/>
                    </a:cubicBezTo>
                    <a:cubicBezTo>
                      <a:pt x="341" y="192"/>
                      <a:pt x="341" y="192"/>
                      <a:pt x="341" y="192"/>
                    </a:cubicBezTo>
                    <a:cubicBezTo>
                      <a:pt x="344" y="190"/>
                      <a:pt x="344" y="190"/>
                      <a:pt x="344" y="190"/>
                    </a:cubicBezTo>
                    <a:cubicBezTo>
                      <a:pt x="349" y="185"/>
                      <a:pt x="349" y="185"/>
                      <a:pt x="349" y="185"/>
                    </a:cubicBezTo>
                    <a:cubicBezTo>
                      <a:pt x="353" y="180"/>
                      <a:pt x="353" y="180"/>
                      <a:pt x="353" y="180"/>
                    </a:cubicBezTo>
                    <a:cubicBezTo>
                      <a:pt x="354" y="178"/>
                      <a:pt x="354" y="178"/>
                      <a:pt x="354" y="178"/>
                    </a:cubicBezTo>
                    <a:cubicBezTo>
                      <a:pt x="367" y="165"/>
                      <a:pt x="367" y="165"/>
                      <a:pt x="367" y="165"/>
                    </a:cubicBezTo>
                    <a:cubicBezTo>
                      <a:pt x="371" y="164"/>
                      <a:pt x="371" y="164"/>
                      <a:pt x="371" y="164"/>
                    </a:cubicBezTo>
                    <a:cubicBezTo>
                      <a:pt x="381" y="164"/>
                      <a:pt x="381" y="164"/>
                      <a:pt x="381" y="164"/>
                    </a:cubicBezTo>
                    <a:cubicBezTo>
                      <a:pt x="386" y="163"/>
                      <a:pt x="386" y="163"/>
                      <a:pt x="386" y="163"/>
                    </a:cubicBezTo>
                    <a:cubicBezTo>
                      <a:pt x="392" y="165"/>
                      <a:pt x="392" y="165"/>
                      <a:pt x="392" y="165"/>
                    </a:cubicBezTo>
                    <a:cubicBezTo>
                      <a:pt x="392" y="168"/>
                      <a:pt x="392" y="168"/>
                      <a:pt x="392" y="168"/>
                    </a:cubicBezTo>
                    <a:cubicBezTo>
                      <a:pt x="392" y="168"/>
                      <a:pt x="400" y="166"/>
                      <a:pt x="401" y="166"/>
                    </a:cubicBezTo>
                    <a:cubicBezTo>
                      <a:pt x="401" y="167"/>
                      <a:pt x="403" y="166"/>
                      <a:pt x="403" y="166"/>
                    </a:cubicBezTo>
                    <a:cubicBezTo>
                      <a:pt x="402" y="164"/>
                      <a:pt x="402" y="164"/>
                      <a:pt x="402" y="164"/>
                    </a:cubicBezTo>
                    <a:cubicBezTo>
                      <a:pt x="403" y="159"/>
                      <a:pt x="403" y="159"/>
                      <a:pt x="403" y="159"/>
                    </a:cubicBezTo>
                    <a:cubicBezTo>
                      <a:pt x="406" y="153"/>
                      <a:pt x="406" y="153"/>
                      <a:pt x="406" y="153"/>
                    </a:cubicBezTo>
                    <a:cubicBezTo>
                      <a:pt x="411" y="149"/>
                      <a:pt x="411" y="149"/>
                      <a:pt x="411" y="149"/>
                    </a:cubicBezTo>
                    <a:cubicBezTo>
                      <a:pt x="419" y="150"/>
                      <a:pt x="419" y="150"/>
                      <a:pt x="419" y="150"/>
                    </a:cubicBezTo>
                    <a:cubicBezTo>
                      <a:pt x="421" y="155"/>
                      <a:pt x="421" y="155"/>
                      <a:pt x="421" y="155"/>
                    </a:cubicBezTo>
                    <a:cubicBezTo>
                      <a:pt x="426" y="151"/>
                      <a:pt x="426" y="151"/>
                      <a:pt x="426" y="151"/>
                    </a:cubicBezTo>
                    <a:cubicBezTo>
                      <a:pt x="433" y="144"/>
                      <a:pt x="433" y="144"/>
                      <a:pt x="433" y="144"/>
                    </a:cubicBezTo>
                    <a:cubicBezTo>
                      <a:pt x="433" y="152"/>
                      <a:pt x="433" y="152"/>
                      <a:pt x="433" y="152"/>
                    </a:cubicBezTo>
                    <a:cubicBezTo>
                      <a:pt x="427" y="158"/>
                      <a:pt x="427" y="158"/>
                      <a:pt x="427" y="158"/>
                    </a:cubicBezTo>
                    <a:cubicBezTo>
                      <a:pt x="423" y="160"/>
                      <a:pt x="423" y="160"/>
                      <a:pt x="423" y="160"/>
                    </a:cubicBezTo>
                    <a:cubicBezTo>
                      <a:pt x="419" y="166"/>
                      <a:pt x="419" y="166"/>
                      <a:pt x="419" y="166"/>
                    </a:cubicBezTo>
                    <a:cubicBezTo>
                      <a:pt x="416" y="171"/>
                      <a:pt x="416" y="171"/>
                      <a:pt x="416" y="171"/>
                    </a:cubicBezTo>
                    <a:cubicBezTo>
                      <a:pt x="416" y="171"/>
                      <a:pt x="411" y="173"/>
                      <a:pt x="411" y="174"/>
                    </a:cubicBezTo>
                    <a:cubicBezTo>
                      <a:pt x="410" y="174"/>
                      <a:pt x="409" y="175"/>
                      <a:pt x="409" y="175"/>
                    </a:cubicBezTo>
                    <a:cubicBezTo>
                      <a:pt x="405" y="186"/>
                      <a:pt x="405" y="186"/>
                      <a:pt x="405" y="186"/>
                    </a:cubicBezTo>
                    <a:cubicBezTo>
                      <a:pt x="410" y="210"/>
                      <a:pt x="410" y="210"/>
                      <a:pt x="410" y="210"/>
                    </a:cubicBezTo>
                    <a:cubicBezTo>
                      <a:pt x="416" y="202"/>
                      <a:pt x="416" y="202"/>
                      <a:pt x="416" y="202"/>
                    </a:cubicBezTo>
                    <a:cubicBezTo>
                      <a:pt x="418" y="201"/>
                      <a:pt x="418" y="201"/>
                      <a:pt x="418" y="201"/>
                    </a:cubicBezTo>
                    <a:cubicBezTo>
                      <a:pt x="420" y="196"/>
                      <a:pt x="420" y="196"/>
                      <a:pt x="420" y="196"/>
                    </a:cubicBezTo>
                    <a:cubicBezTo>
                      <a:pt x="422" y="193"/>
                      <a:pt x="422" y="193"/>
                      <a:pt x="422" y="193"/>
                    </a:cubicBezTo>
                    <a:cubicBezTo>
                      <a:pt x="426" y="191"/>
                      <a:pt x="426" y="191"/>
                      <a:pt x="426" y="191"/>
                    </a:cubicBezTo>
                    <a:cubicBezTo>
                      <a:pt x="426" y="186"/>
                      <a:pt x="426" y="186"/>
                      <a:pt x="426" y="186"/>
                    </a:cubicBezTo>
                    <a:cubicBezTo>
                      <a:pt x="427" y="184"/>
                      <a:pt x="427" y="184"/>
                      <a:pt x="427" y="184"/>
                    </a:cubicBezTo>
                    <a:cubicBezTo>
                      <a:pt x="429" y="177"/>
                      <a:pt x="429" y="177"/>
                      <a:pt x="429" y="177"/>
                    </a:cubicBezTo>
                    <a:cubicBezTo>
                      <a:pt x="429" y="175"/>
                      <a:pt x="429" y="175"/>
                      <a:pt x="429" y="175"/>
                    </a:cubicBezTo>
                    <a:cubicBezTo>
                      <a:pt x="426" y="174"/>
                      <a:pt x="426" y="174"/>
                      <a:pt x="426" y="174"/>
                    </a:cubicBezTo>
                    <a:cubicBezTo>
                      <a:pt x="430" y="165"/>
                      <a:pt x="430" y="165"/>
                      <a:pt x="430" y="165"/>
                    </a:cubicBezTo>
                    <a:cubicBezTo>
                      <a:pt x="432" y="162"/>
                      <a:pt x="432" y="162"/>
                      <a:pt x="432" y="162"/>
                    </a:cubicBezTo>
                    <a:cubicBezTo>
                      <a:pt x="435" y="161"/>
                      <a:pt x="435" y="161"/>
                      <a:pt x="435" y="161"/>
                    </a:cubicBezTo>
                    <a:cubicBezTo>
                      <a:pt x="438" y="160"/>
                      <a:pt x="438" y="160"/>
                      <a:pt x="438" y="160"/>
                    </a:cubicBezTo>
                    <a:cubicBezTo>
                      <a:pt x="439" y="162"/>
                      <a:pt x="439" y="162"/>
                      <a:pt x="439" y="162"/>
                    </a:cubicBezTo>
                    <a:cubicBezTo>
                      <a:pt x="446" y="157"/>
                      <a:pt x="446" y="157"/>
                      <a:pt x="446" y="157"/>
                    </a:cubicBezTo>
                    <a:cubicBezTo>
                      <a:pt x="446" y="157"/>
                      <a:pt x="452" y="162"/>
                      <a:pt x="452" y="162"/>
                    </a:cubicBezTo>
                    <a:cubicBezTo>
                      <a:pt x="453" y="162"/>
                      <a:pt x="454" y="157"/>
                      <a:pt x="454" y="157"/>
                    </a:cubicBezTo>
                    <a:cubicBezTo>
                      <a:pt x="457" y="156"/>
                      <a:pt x="457" y="156"/>
                      <a:pt x="457" y="156"/>
                    </a:cubicBezTo>
                    <a:cubicBezTo>
                      <a:pt x="457" y="156"/>
                      <a:pt x="463" y="150"/>
                      <a:pt x="464" y="149"/>
                    </a:cubicBezTo>
                    <a:cubicBezTo>
                      <a:pt x="464" y="149"/>
                      <a:pt x="472" y="145"/>
                      <a:pt x="472" y="145"/>
                    </a:cubicBezTo>
                    <a:cubicBezTo>
                      <a:pt x="473" y="145"/>
                      <a:pt x="476" y="145"/>
                      <a:pt x="476" y="145"/>
                    </a:cubicBezTo>
                    <a:cubicBezTo>
                      <a:pt x="480" y="146"/>
                      <a:pt x="480" y="146"/>
                      <a:pt x="480" y="146"/>
                    </a:cubicBezTo>
                    <a:cubicBezTo>
                      <a:pt x="480" y="144"/>
                      <a:pt x="480" y="144"/>
                      <a:pt x="480" y="144"/>
                    </a:cubicBezTo>
                    <a:cubicBezTo>
                      <a:pt x="479" y="140"/>
                      <a:pt x="479" y="140"/>
                      <a:pt x="479" y="140"/>
                    </a:cubicBezTo>
                    <a:cubicBezTo>
                      <a:pt x="478" y="135"/>
                      <a:pt x="478" y="135"/>
                      <a:pt x="478" y="135"/>
                    </a:cubicBezTo>
                    <a:cubicBezTo>
                      <a:pt x="474" y="131"/>
                      <a:pt x="474" y="131"/>
                      <a:pt x="474" y="131"/>
                    </a:cubicBezTo>
                    <a:cubicBezTo>
                      <a:pt x="477" y="129"/>
                      <a:pt x="477" y="129"/>
                      <a:pt x="477" y="129"/>
                    </a:cubicBezTo>
                    <a:lnTo>
                      <a:pt x="482" y="127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53" name="Freeform 1377"/>
              <p:cNvSpPr>
                <a:spLocks/>
              </p:cNvSpPr>
              <p:nvPr/>
            </p:nvSpPr>
            <p:spPr bwMode="auto">
              <a:xfrm>
                <a:off x="5715728" y="2330147"/>
                <a:ext cx="65943" cy="5954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0" y="6"/>
                  </a:cxn>
                  <a:cxn ang="0">
                    <a:pos x="54" y="0"/>
                  </a:cxn>
                  <a:cxn ang="0">
                    <a:pos x="0" y="6"/>
                  </a:cxn>
                  <a:cxn ang="0">
                    <a:pos x="6" y="6"/>
                  </a:cxn>
                </a:cxnLst>
                <a:rect l="0" t="0" r="r" b="b"/>
                <a:pathLst>
                  <a:path w="54" h="6">
                    <a:moveTo>
                      <a:pt x="6" y="6"/>
                    </a:moveTo>
                    <a:lnTo>
                      <a:pt x="30" y="6"/>
                    </a:lnTo>
                    <a:lnTo>
                      <a:pt x="54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54" name="Freeform 1378"/>
              <p:cNvSpPr>
                <a:spLocks/>
              </p:cNvSpPr>
              <p:nvPr/>
            </p:nvSpPr>
            <p:spPr bwMode="auto">
              <a:xfrm>
                <a:off x="5614616" y="1837261"/>
                <a:ext cx="933451" cy="532210"/>
              </a:xfrm>
              <a:custGeom>
                <a:avLst/>
                <a:gdLst/>
                <a:ahLst/>
                <a:cxnLst>
                  <a:cxn ang="0">
                    <a:pos x="87" y="77"/>
                  </a:cxn>
                  <a:cxn ang="0">
                    <a:pos x="96" y="71"/>
                  </a:cxn>
                  <a:cxn ang="0">
                    <a:pos x="105" y="63"/>
                  </a:cxn>
                  <a:cxn ang="0">
                    <a:pos x="114" y="50"/>
                  </a:cxn>
                  <a:cxn ang="0">
                    <a:pos x="124" y="41"/>
                  </a:cxn>
                  <a:cxn ang="0">
                    <a:pos x="129" y="34"/>
                  </a:cxn>
                  <a:cxn ang="0">
                    <a:pos x="122" y="27"/>
                  </a:cxn>
                  <a:cxn ang="0">
                    <a:pos x="104" y="23"/>
                  </a:cxn>
                  <a:cxn ang="0">
                    <a:pos x="96" y="6"/>
                  </a:cxn>
                  <a:cxn ang="0">
                    <a:pos x="82" y="9"/>
                  </a:cxn>
                  <a:cxn ang="0">
                    <a:pos x="62" y="3"/>
                  </a:cxn>
                  <a:cxn ang="0">
                    <a:pos x="45" y="16"/>
                  </a:cxn>
                  <a:cxn ang="0">
                    <a:pos x="40" y="24"/>
                  </a:cxn>
                  <a:cxn ang="0">
                    <a:pos x="27" y="24"/>
                  </a:cxn>
                  <a:cxn ang="0">
                    <a:pos x="13" y="21"/>
                  </a:cxn>
                  <a:cxn ang="0">
                    <a:pos x="0" y="33"/>
                  </a:cxn>
                  <a:cxn ang="0">
                    <a:pos x="6" y="42"/>
                  </a:cxn>
                  <a:cxn ang="0">
                    <a:pos x="19" y="41"/>
                  </a:cxn>
                  <a:cxn ang="0">
                    <a:pos x="20" y="50"/>
                  </a:cxn>
                  <a:cxn ang="0">
                    <a:pos x="13" y="52"/>
                  </a:cxn>
                  <a:cxn ang="0">
                    <a:pos x="20" y="63"/>
                  </a:cxn>
                  <a:cxn ang="0">
                    <a:pos x="24" y="76"/>
                  </a:cxn>
                  <a:cxn ang="0">
                    <a:pos x="24" y="82"/>
                  </a:cxn>
                  <a:cxn ang="0">
                    <a:pos x="33" y="79"/>
                  </a:cxn>
                  <a:cxn ang="0">
                    <a:pos x="42" y="85"/>
                  </a:cxn>
                  <a:cxn ang="0">
                    <a:pos x="46" y="89"/>
                  </a:cxn>
                  <a:cxn ang="0">
                    <a:pos x="51" y="91"/>
                  </a:cxn>
                  <a:cxn ang="0">
                    <a:pos x="58" y="87"/>
                  </a:cxn>
                  <a:cxn ang="0">
                    <a:pos x="63" y="83"/>
                  </a:cxn>
                  <a:cxn ang="0">
                    <a:pos x="68" y="85"/>
                  </a:cxn>
                  <a:cxn ang="0">
                    <a:pos x="74" y="82"/>
                  </a:cxn>
                  <a:cxn ang="0">
                    <a:pos x="78" y="80"/>
                  </a:cxn>
                  <a:cxn ang="0">
                    <a:pos x="82" y="83"/>
                  </a:cxn>
                  <a:cxn ang="0">
                    <a:pos x="88" y="82"/>
                  </a:cxn>
                  <a:cxn ang="0">
                    <a:pos x="90" y="82"/>
                  </a:cxn>
                </a:cxnLst>
                <a:rect l="0" t="0" r="r" b="b"/>
                <a:pathLst>
                  <a:path w="129" h="91">
                    <a:moveTo>
                      <a:pt x="89" y="79"/>
                    </a:moveTo>
                    <a:cubicBezTo>
                      <a:pt x="87" y="77"/>
                      <a:pt x="87" y="77"/>
                      <a:pt x="87" y="77"/>
                    </a:cubicBezTo>
                    <a:cubicBezTo>
                      <a:pt x="88" y="73"/>
                      <a:pt x="88" y="73"/>
                      <a:pt x="88" y="73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101" y="67"/>
                      <a:pt x="101" y="67"/>
                      <a:pt x="101" y="67"/>
                    </a:cubicBezTo>
                    <a:cubicBezTo>
                      <a:pt x="105" y="63"/>
                      <a:pt x="105" y="63"/>
                      <a:pt x="105" y="63"/>
                    </a:cubicBezTo>
                    <a:cubicBezTo>
                      <a:pt x="107" y="51"/>
                      <a:pt x="107" y="51"/>
                      <a:pt x="107" y="51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9" y="34"/>
                      <a:pt x="129" y="34"/>
                      <a:pt x="129" y="34"/>
                    </a:cubicBezTo>
                    <a:cubicBezTo>
                      <a:pt x="129" y="29"/>
                      <a:pt x="129" y="29"/>
                      <a:pt x="129" y="29"/>
                    </a:cubicBezTo>
                    <a:cubicBezTo>
                      <a:pt x="122" y="27"/>
                      <a:pt x="122" y="27"/>
                      <a:pt x="122" y="27"/>
                    </a:cubicBezTo>
                    <a:cubicBezTo>
                      <a:pt x="114" y="23"/>
                      <a:pt x="114" y="23"/>
                      <a:pt x="114" y="23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96" y="6"/>
                      <a:pt x="96" y="6"/>
                      <a:pt x="96" y="6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59"/>
                      <a:pt x="20" y="62"/>
                      <a:pt x="20" y="63"/>
                    </a:cubicBezTo>
                    <a:cubicBezTo>
                      <a:pt x="20" y="64"/>
                      <a:pt x="20" y="72"/>
                      <a:pt x="20" y="72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6" y="86"/>
                      <a:pt x="46" y="86"/>
                      <a:pt x="46" y="86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6" y="83"/>
                      <a:pt x="66" y="83"/>
                      <a:pt x="66" y="83"/>
                    </a:cubicBezTo>
                    <a:cubicBezTo>
                      <a:pt x="68" y="85"/>
                      <a:pt x="68" y="85"/>
                      <a:pt x="68" y="85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4" y="82"/>
                      <a:pt x="74" y="82"/>
                      <a:pt x="74" y="82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82" y="83"/>
                      <a:pt x="82" y="83"/>
                      <a:pt x="82" y="83"/>
                    </a:cubicBezTo>
                    <a:cubicBezTo>
                      <a:pt x="86" y="82"/>
                      <a:pt x="86" y="82"/>
                      <a:pt x="86" y="8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90" y="82"/>
                      <a:pt x="90" y="82"/>
                      <a:pt x="90" y="82"/>
                    </a:cubicBezTo>
                    <a:lnTo>
                      <a:pt x="89" y="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55" name="Freeform 1379"/>
              <p:cNvSpPr>
                <a:spLocks/>
              </p:cNvSpPr>
              <p:nvPr/>
            </p:nvSpPr>
            <p:spPr bwMode="auto">
              <a:xfrm>
                <a:off x="5671795" y="2312317"/>
                <a:ext cx="20516" cy="107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8" y="12"/>
                  </a:cxn>
                  <a:cxn ang="0">
                    <a:pos x="12" y="12"/>
                  </a:cxn>
                  <a:cxn ang="0">
                    <a:pos x="0" y="0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56" name="Rectangle 1380"/>
              <p:cNvSpPr>
                <a:spLocks noChangeArrowheads="1"/>
              </p:cNvSpPr>
              <p:nvPr/>
            </p:nvSpPr>
            <p:spPr bwMode="auto">
              <a:xfrm>
                <a:off x="4917096" y="2036096"/>
                <a:ext cx="8792" cy="119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57" name="Freeform 1381"/>
              <p:cNvSpPr>
                <a:spLocks/>
              </p:cNvSpPr>
              <p:nvPr/>
            </p:nvSpPr>
            <p:spPr bwMode="auto">
              <a:xfrm>
                <a:off x="4758861" y="2030143"/>
                <a:ext cx="172916" cy="64294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3" y="2"/>
                  </a:cxn>
                  <a:cxn ang="0">
                    <a:pos x="23" y="1"/>
                  </a:cxn>
                  <a:cxn ang="0">
                    <a:pos x="22" y="1"/>
                  </a:cxn>
                  <a:cxn ang="0">
                    <a:pos x="18" y="0"/>
                  </a:cxn>
                  <a:cxn ang="0">
                    <a:pos x="17" y="1"/>
                  </a:cxn>
                  <a:cxn ang="0">
                    <a:pos x="14" y="1"/>
                  </a:cxn>
                  <a:cxn ang="0">
                    <a:pos x="13" y="2"/>
                  </a:cxn>
                  <a:cxn ang="0">
                    <a:pos x="11" y="3"/>
                  </a:cxn>
                  <a:cxn ang="0">
                    <a:pos x="12" y="5"/>
                  </a:cxn>
                  <a:cxn ang="0">
                    <a:pos x="11" y="6"/>
                  </a:cxn>
                  <a:cxn ang="0">
                    <a:pos x="10" y="6"/>
                  </a:cxn>
                  <a:cxn ang="0">
                    <a:pos x="6" y="7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3" y="10"/>
                  </a:cxn>
                  <a:cxn ang="0">
                    <a:pos x="4" y="11"/>
                  </a:cxn>
                  <a:cxn ang="0">
                    <a:pos x="5" y="10"/>
                  </a:cxn>
                  <a:cxn ang="0">
                    <a:pos x="9" y="10"/>
                  </a:cxn>
                  <a:cxn ang="0">
                    <a:pos x="13" y="11"/>
                  </a:cxn>
                  <a:cxn ang="0">
                    <a:pos x="14" y="11"/>
                  </a:cxn>
                  <a:cxn ang="0">
                    <a:pos x="18" y="11"/>
                  </a:cxn>
                  <a:cxn ang="0">
                    <a:pos x="21" y="9"/>
                  </a:cxn>
                  <a:cxn ang="0">
                    <a:pos x="22" y="9"/>
                  </a:cxn>
                  <a:cxn ang="0">
                    <a:pos x="23" y="6"/>
                  </a:cxn>
                </a:cxnLst>
                <a:rect l="0" t="0" r="r" b="b"/>
                <a:pathLst>
                  <a:path w="24" h="11">
                    <a:moveTo>
                      <a:pt x="23" y="6"/>
                    </a:move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6"/>
                      <a:pt x="11" y="6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2" y="8"/>
                      <a:pt x="2" y="7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9"/>
                      <a:pt x="22" y="9"/>
                      <a:pt x="22" y="9"/>
                    </a:cubicBez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58" name="Freeform 1382"/>
              <p:cNvSpPr>
                <a:spLocks/>
              </p:cNvSpPr>
              <p:nvPr/>
            </p:nvSpPr>
            <p:spPr bwMode="auto">
              <a:xfrm>
                <a:off x="4439378" y="1967007"/>
                <a:ext cx="290146" cy="238125"/>
              </a:xfrm>
              <a:custGeom>
                <a:avLst/>
                <a:gdLst/>
                <a:ahLst/>
                <a:cxnLst>
                  <a:cxn ang="0">
                    <a:pos x="36" y="29"/>
                  </a:cxn>
                  <a:cxn ang="0">
                    <a:pos x="37" y="27"/>
                  </a:cxn>
                  <a:cxn ang="0">
                    <a:pos x="37" y="25"/>
                  </a:cxn>
                  <a:cxn ang="0">
                    <a:pos x="37" y="25"/>
                  </a:cxn>
                  <a:cxn ang="0">
                    <a:pos x="36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7" y="18"/>
                  </a:cxn>
                  <a:cxn ang="0">
                    <a:pos x="38" y="17"/>
                  </a:cxn>
                  <a:cxn ang="0">
                    <a:pos x="38" y="17"/>
                  </a:cxn>
                  <a:cxn ang="0">
                    <a:pos x="38" y="13"/>
                  </a:cxn>
                  <a:cxn ang="0">
                    <a:pos x="40" y="11"/>
                  </a:cxn>
                  <a:cxn ang="0">
                    <a:pos x="37" y="10"/>
                  </a:cxn>
                  <a:cxn ang="0">
                    <a:pos x="35" y="9"/>
                  </a:cxn>
                  <a:cxn ang="0">
                    <a:pos x="32" y="8"/>
                  </a:cxn>
                  <a:cxn ang="0">
                    <a:pos x="31" y="7"/>
                  </a:cxn>
                  <a:cxn ang="0">
                    <a:pos x="29" y="6"/>
                  </a:cxn>
                  <a:cxn ang="0">
                    <a:pos x="27" y="5"/>
                  </a:cxn>
                  <a:cxn ang="0">
                    <a:pos x="26" y="3"/>
                  </a:cxn>
                  <a:cxn ang="0">
                    <a:pos x="24" y="2"/>
                  </a:cxn>
                  <a:cxn ang="0">
                    <a:pos x="23" y="0"/>
                  </a:cxn>
                  <a:cxn ang="0">
                    <a:pos x="21" y="1"/>
                  </a:cxn>
                  <a:cxn ang="0">
                    <a:pos x="19" y="5"/>
                  </a:cxn>
                  <a:cxn ang="0">
                    <a:pos x="18" y="6"/>
                  </a:cxn>
                  <a:cxn ang="0">
                    <a:pos x="16" y="9"/>
                  </a:cxn>
                  <a:cxn ang="0">
                    <a:pos x="12" y="9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9" y="10"/>
                  </a:cxn>
                  <a:cxn ang="0">
                    <a:pos x="10" y="12"/>
                  </a:cxn>
                  <a:cxn ang="0">
                    <a:pos x="7" y="12"/>
                  </a:cxn>
                  <a:cxn ang="0">
                    <a:pos x="6" y="12"/>
                  </a:cxn>
                  <a:cxn ang="0">
                    <a:pos x="3" y="12"/>
                  </a:cxn>
                  <a:cxn ang="0">
                    <a:pos x="0" y="13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4" y="18"/>
                  </a:cxn>
                  <a:cxn ang="0">
                    <a:pos x="7" y="18"/>
                  </a:cxn>
                  <a:cxn ang="0">
                    <a:pos x="8" y="19"/>
                  </a:cxn>
                  <a:cxn ang="0">
                    <a:pos x="8" y="20"/>
                  </a:cxn>
                  <a:cxn ang="0">
                    <a:pos x="9" y="22"/>
                  </a:cxn>
                  <a:cxn ang="0">
                    <a:pos x="10" y="25"/>
                  </a:cxn>
                  <a:cxn ang="0">
                    <a:pos x="11" y="26"/>
                  </a:cxn>
                  <a:cxn ang="0">
                    <a:pos x="11" y="29"/>
                  </a:cxn>
                  <a:cxn ang="0">
                    <a:pos x="10" y="37"/>
                  </a:cxn>
                  <a:cxn ang="0">
                    <a:pos x="10" y="37"/>
                  </a:cxn>
                  <a:cxn ang="0">
                    <a:pos x="11" y="39"/>
                  </a:cxn>
                  <a:cxn ang="0">
                    <a:pos x="12" y="39"/>
                  </a:cxn>
                  <a:cxn ang="0">
                    <a:pos x="14" y="39"/>
                  </a:cxn>
                  <a:cxn ang="0">
                    <a:pos x="17" y="40"/>
                  </a:cxn>
                  <a:cxn ang="0">
                    <a:pos x="19" y="40"/>
                  </a:cxn>
                  <a:cxn ang="0">
                    <a:pos x="22" y="41"/>
                  </a:cxn>
                  <a:cxn ang="0">
                    <a:pos x="24" y="41"/>
                  </a:cxn>
                  <a:cxn ang="0">
                    <a:pos x="25" y="38"/>
                  </a:cxn>
                  <a:cxn ang="0">
                    <a:pos x="28" y="37"/>
                  </a:cxn>
                  <a:cxn ang="0">
                    <a:pos x="32" y="38"/>
                  </a:cxn>
                  <a:cxn ang="0">
                    <a:pos x="38" y="34"/>
                  </a:cxn>
                  <a:cxn ang="0">
                    <a:pos x="39" y="34"/>
                  </a:cxn>
                  <a:cxn ang="0">
                    <a:pos x="37" y="32"/>
                  </a:cxn>
                  <a:cxn ang="0">
                    <a:pos x="36" y="29"/>
                  </a:cxn>
                </a:cxnLst>
                <a:rect l="0" t="0" r="r" b="b"/>
                <a:pathLst>
                  <a:path w="40" h="41">
                    <a:moveTo>
                      <a:pt x="36" y="29"/>
                    </a:move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7" y="40"/>
                      <a:pt x="17" y="40"/>
                    </a:cubicBezTo>
                    <a:cubicBezTo>
                      <a:pt x="18" y="40"/>
                      <a:pt x="19" y="40"/>
                      <a:pt x="19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7" y="32"/>
                      <a:pt x="37" y="32"/>
                      <a:pt x="37" y="32"/>
                    </a:cubicBezTo>
                    <a:lnTo>
                      <a:pt x="36" y="29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59" name="Freeform 1383"/>
              <p:cNvSpPr>
                <a:spLocks/>
              </p:cNvSpPr>
              <p:nvPr/>
            </p:nvSpPr>
            <p:spPr bwMode="auto">
              <a:xfrm>
                <a:off x="4700225" y="2088488"/>
                <a:ext cx="268165" cy="220265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71" y="0"/>
                  </a:cxn>
                  <a:cxn ang="0">
                    <a:pos x="54" y="0"/>
                  </a:cxn>
                  <a:cxn ang="0">
                    <a:pos x="50" y="4"/>
                  </a:cxn>
                  <a:cxn ang="0">
                    <a:pos x="46" y="4"/>
                  </a:cxn>
                  <a:cxn ang="0">
                    <a:pos x="37" y="8"/>
                  </a:cxn>
                  <a:cxn ang="0">
                    <a:pos x="25" y="12"/>
                  </a:cxn>
                  <a:cxn ang="0">
                    <a:pos x="21" y="8"/>
                  </a:cxn>
                  <a:cxn ang="0">
                    <a:pos x="8" y="16"/>
                  </a:cxn>
                  <a:cxn ang="0">
                    <a:pos x="4" y="16"/>
                  </a:cxn>
                  <a:cxn ang="0">
                    <a:pos x="4" y="25"/>
                  </a:cxn>
                  <a:cxn ang="0">
                    <a:pos x="0" y="33"/>
                  </a:cxn>
                  <a:cxn ang="0">
                    <a:pos x="4" y="45"/>
                  </a:cxn>
                  <a:cxn ang="0">
                    <a:pos x="12" y="54"/>
                  </a:cxn>
                  <a:cxn ang="0">
                    <a:pos x="21" y="45"/>
                  </a:cxn>
                  <a:cxn ang="0">
                    <a:pos x="42" y="54"/>
                  </a:cxn>
                  <a:cxn ang="0">
                    <a:pos x="54" y="78"/>
                  </a:cxn>
                  <a:cxn ang="0">
                    <a:pos x="67" y="95"/>
                  </a:cxn>
                  <a:cxn ang="0">
                    <a:pos x="96" y="112"/>
                  </a:cxn>
                  <a:cxn ang="0">
                    <a:pos x="114" y="126"/>
                  </a:cxn>
                  <a:cxn ang="0">
                    <a:pos x="106" y="154"/>
                  </a:cxn>
                  <a:cxn ang="0">
                    <a:pos x="133" y="133"/>
                  </a:cxn>
                  <a:cxn ang="0">
                    <a:pos x="133" y="120"/>
                  </a:cxn>
                  <a:cxn ang="0">
                    <a:pos x="146" y="124"/>
                  </a:cxn>
                  <a:cxn ang="0">
                    <a:pos x="154" y="124"/>
                  </a:cxn>
                  <a:cxn ang="0">
                    <a:pos x="133" y="104"/>
                  </a:cxn>
                  <a:cxn ang="0">
                    <a:pos x="117" y="91"/>
                  </a:cxn>
                  <a:cxn ang="0">
                    <a:pos x="104" y="87"/>
                  </a:cxn>
                  <a:cxn ang="0">
                    <a:pos x="87" y="58"/>
                  </a:cxn>
                  <a:cxn ang="0">
                    <a:pos x="79" y="41"/>
                  </a:cxn>
                  <a:cxn ang="0">
                    <a:pos x="83" y="25"/>
                  </a:cxn>
                  <a:cxn ang="0">
                    <a:pos x="87" y="25"/>
                  </a:cxn>
                  <a:cxn ang="0">
                    <a:pos x="87" y="16"/>
                  </a:cxn>
                  <a:cxn ang="0">
                    <a:pos x="87" y="4"/>
                  </a:cxn>
                </a:cxnLst>
                <a:rect l="0" t="0" r="r" b="b"/>
                <a:pathLst>
                  <a:path w="154" h="154">
                    <a:moveTo>
                      <a:pt x="87" y="4"/>
                    </a:moveTo>
                    <a:lnTo>
                      <a:pt x="71" y="0"/>
                    </a:lnTo>
                    <a:lnTo>
                      <a:pt x="54" y="0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37" y="8"/>
                    </a:lnTo>
                    <a:lnTo>
                      <a:pt x="25" y="12"/>
                    </a:lnTo>
                    <a:lnTo>
                      <a:pt x="21" y="8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4" y="25"/>
                    </a:lnTo>
                    <a:lnTo>
                      <a:pt x="0" y="33"/>
                    </a:lnTo>
                    <a:lnTo>
                      <a:pt x="4" y="45"/>
                    </a:lnTo>
                    <a:lnTo>
                      <a:pt x="12" y="54"/>
                    </a:lnTo>
                    <a:lnTo>
                      <a:pt x="21" y="45"/>
                    </a:lnTo>
                    <a:lnTo>
                      <a:pt x="42" y="54"/>
                    </a:lnTo>
                    <a:lnTo>
                      <a:pt x="54" y="78"/>
                    </a:lnTo>
                    <a:lnTo>
                      <a:pt x="67" y="95"/>
                    </a:lnTo>
                    <a:lnTo>
                      <a:pt x="96" y="112"/>
                    </a:lnTo>
                    <a:lnTo>
                      <a:pt x="114" y="126"/>
                    </a:lnTo>
                    <a:lnTo>
                      <a:pt x="106" y="154"/>
                    </a:lnTo>
                    <a:lnTo>
                      <a:pt x="133" y="133"/>
                    </a:lnTo>
                    <a:lnTo>
                      <a:pt x="133" y="120"/>
                    </a:lnTo>
                    <a:lnTo>
                      <a:pt x="146" y="124"/>
                    </a:lnTo>
                    <a:lnTo>
                      <a:pt x="154" y="124"/>
                    </a:lnTo>
                    <a:lnTo>
                      <a:pt x="133" y="104"/>
                    </a:lnTo>
                    <a:lnTo>
                      <a:pt x="117" y="91"/>
                    </a:lnTo>
                    <a:lnTo>
                      <a:pt x="104" y="87"/>
                    </a:lnTo>
                    <a:lnTo>
                      <a:pt x="87" y="58"/>
                    </a:lnTo>
                    <a:lnTo>
                      <a:pt x="79" y="41"/>
                    </a:lnTo>
                    <a:lnTo>
                      <a:pt x="83" y="25"/>
                    </a:lnTo>
                    <a:lnTo>
                      <a:pt x="87" y="25"/>
                    </a:lnTo>
                    <a:lnTo>
                      <a:pt x="87" y="16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60" name="Freeform 1384"/>
              <p:cNvSpPr>
                <a:spLocks/>
              </p:cNvSpPr>
              <p:nvPr/>
            </p:nvSpPr>
            <p:spPr bwMode="auto">
              <a:xfrm>
                <a:off x="4672374" y="1849168"/>
                <a:ext cx="209550" cy="22741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4" y="12"/>
                  </a:cxn>
                  <a:cxn ang="0">
                    <a:pos x="4" y="15"/>
                  </a:cxn>
                  <a:cxn ang="0">
                    <a:pos x="2" y="17"/>
                  </a:cxn>
                  <a:cxn ang="0">
                    <a:pos x="2" y="20"/>
                  </a:cxn>
                  <a:cxn ang="0">
                    <a:pos x="1" y="22"/>
                  </a:cxn>
                  <a:cxn ang="0">
                    <a:pos x="1" y="22"/>
                  </a:cxn>
                  <a:cxn ang="0">
                    <a:pos x="2" y="24"/>
                  </a:cxn>
                  <a:cxn ang="0">
                    <a:pos x="1" y="26"/>
                  </a:cxn>
                  <a:cxn ang="0">
                    <a:pos x="0" y="28"/>
                  </a:cxn>
                  <a:cxn ang="0">
                    <a:pos x="3" y="29"/>
                  </a:cxn>
                  <a:cxn ang="0">
                    <a:pos x="5" y="30"/>
                  </a:cxn>
                  <a:cxn ang="0">
                    <a:pos x="8" y="31"/>
                  </a:cxn>
                  <a:cxn ang="0">
                    <a:pos x="6" y="33"/>
                  </a:cxn>
                  <a:cxn ang="0">
                    <a:pos x="6" y="37"/>
                  </a:cxn>
                  <a:cxn ang="0">
                    <a:pos x="7" y="38"/>
                  </a:cxn>
                  <a:cxn ang="0">
                    <a:pos x="10" y="37"/>
                  </a:cxn>
                  <a:cxn ang="0">
                    <a:pos x="12" y="38"/>
                  </a:cxn>
                  <a:cxn ang="0">
                    <a:pos x="13" y="38"/>
                  </a:cxn>
                  <a:cxn ang="0">
                    <a:pos x="14" y="38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7"/>
                  </a:cxn>
                  <a:cxn ang="0">
                    <a:pos x="23" y="37"/>
                  </a:cxn>
                  <a:cxn ang="0">
                    <a:pos x="24" y="36"/>
                  </a:cxn>
                  <a:cxn ang="0">
                    <a:pos x="23" y="34"/>
                  </a:cxn>
                  <a:cxn ang="0">
                    <a:pos x="25" y="33"/>
                  </a:cxn>
                  <a:cxn ang="0">
                    <a:pos x="26" y="32"/>
                  </a:cxn>
                  <a:cxn ang="0">
                    <a:pos x="26" y="32"/>
                  </a:cxn>
                  <a:cxn ang="0">
                    <a:pos x="25" y="31"/>
                  </a:cxn>
                  <a:cxn ang="0">
                    <a:pos x="23" y="28"/>
                  </a:cxn>
                  <a:cxn ang="0">
                    <a:pos x="21" y="26"/>
                  </a:cxn>
                  <a:cxn ang="0">
                    <a:pos x="20" y="25"/>
                  </a:cxn>
                  <a:cxn ang="0">
                    <a:pos x="22" y="24"/>
                  </a:cxn>
                  <a:cxn ang="0">
                    <a:pos x="24" y="23"/>
                  </a:cxn>
                  <a:cxn ang="0">
                    <a:pos x="26" y="22"/>
                  </a:cxn>
                  <a:cxn ang="0">
                    <a:pos x="27" y="21"/>
                  </a:cxn>
                  <a:cxn ang="0">
                    <a:pos x="29" y="22"/>
                  </a:cxn>
                  <a:cxn ang="0">
                    <a:pos x="29" y="21"/>
                  </a:cxn>
                  <a:cxn ang="0">
                    <a:pos x="29" y="18"/>
                  </a:cxn>
                  <a:cxn ang="0">
                    <a:pos x="28" y="14"/>
                  </a:cxn>
                  <a:cxn ang="0">
                    <a:pos x="28" y="11"/>
                  </a:cxn>
                  <a:cxn ang="0">
                    <a:pos x="28" y="10"/>
                  </a:cxn>
                  <a:cxn ang="0">
                    <a:pos x="27" y="7"/>
                  </a:cxn>
                  <a:cxn ang="0">
                    <a:pos x="27" y="5"/>
                  </a:cxn>
                  <a:cxn ang="0">
                    <a:pos x="23" y="3"/>
                  </a:cxn>
                  <a:cxn ang="0">
                    <a:pos x="19" y="5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0" y="5"/>
                  </a:cxn>
                  <a:cxn ang="0">
                    <a:pos x="9" y="7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5" y="10"/>
                  </a:cxn>
                </a:cxnLst>
                <a:rect l="0" t="0" r="r" b="b"/>
                <a:pathLst>
                  <a:path w="29" h="39">
                    <a:moveTo>
                      <a:pt x="5" y="10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4" y="38"/>
                      <a:pt x="14" y="38"/>
                    </a:cubicBezTo>
                    <a:cubicBezTo>
                      <a:pt x="14" y="39"/>
                      <a:pt x="16" y="38"/>
                      <a:pt x="16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3" y="37"/>
                      <a:pt x="23" y="37"/>
                    </a:cubicBezTo>
                    <a:cubicBezTo>
                      <a:pt x="24" y="37"/>
                      <a:pt x="24" y="36"/>
                      <a:pt x="24" y="36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1"/>
                      <a:pt x="29" y="21"/>
                    </a:cubicBezTo>
                    <a:cubicBezTo>
                      <a:pt x="29" y="20"/>
                      <a:pt x="29" y="18"/>
                      <a:pt x="29" y="18"/>
                    </a:cubicBezTo>
                    <a:cubicBezTo>
                      <a:pt x="28" y="18"/>
                      <a:pt x="28" y="14"/>
                      <a:pt x="28" y="14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8" y="5"/>
                      <a:pt x="17" y="4"/>
                    </a:cubicBezTo>
                    <a:cubicBezTo>
                      <a:pt x="17" y="4"/>
                      <a:pt x="17" y="2"/>
                      <a:pt x="17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61" name="Freeform 1385"/>
              <p:cNvSpPr>
                <a:spLocks/>
              </p:cNvSpPr>
              <p:nvPr/>
            </p:nvSpPr>
            <p:spPr bwMode="auto">
              <a:xfrm>
                <a:off x="4628442" y="1889616"/>
                <a:ext cx="80597" cy="86916"/>
              </a:xfrm>
              <a:custGeom>
                <a:avLst/>
                <a:gdLst/>
                <a:ahLst/>
                <a:cxnLst>
                  <a:cxn ang="0">
                    <a:pos x="18" y="72"/>
                  </a:cxn>
                  <a:cxn ang="0">
                    <a:pos x="30" y="78"/>
                  </a:cxn>
                  <a:cxn ang="0">
                    <a:pos x="36" y="84"/>
                  </a:cxn>
                  <a:cxn ang="0">
                    <a:pos x="42" y="90"/>
                  </a:cxn>
                  <a:cxn ang="0">
                    <a:pos x="48" y="78"/>
                  </a:cxn>
                  <a:cxn ang="0">
                    <a:pos x="48" y="60"/>
                  </a:cxn>
                  <a:cxn ang="0">
                    <a:pos x="60" y="48"/>
                  </a:cxn>
                  <a:cxn ang="0">
                    <a:pos x="60" y="30"/>
                  </a:cxn>
                  <a:cxn ang="0">
                    <a:pos x="66" y="18"/>
                  </a:cxn>
                  <a:cxn ang="0">
                    <a:pos x="66" y="6"/>
                  </a:cxn>
                  <a:cxn ang="0">
                    <a:pos x="66" y="0"/>
                  </a:cxn>
                  <a:cxn ang="0">
                    <a:pos x="54" y="6"/>
                  </a:cxn>
                  <a:cxn ang="0">
                    <a:pos x="36" y="12"/>
                  </a:cxn>
                  <a:cxn ang="0">
                    <a:pos x="36" y="30"/>
                  </a:cxn>
                  <a:cxn ang="0">
                    <a:pos x="24" y="18"/>
                  </a:cxn>
                  <a:cxn ang="0">
                    <a:pos x="12" y="54"/>
                  </a:cxn>
                  <a:cxn ang="0">
                    <a:pos x="0" y="66"/>
                  </a:cxn>
                  <a:cxn ang="0">
                    <a:pos x="6" y="72"/>
                  </a:cxn>
                  <a:cxn ang="0">
                    <a:pos x="18" y="72"/>
                  </a:cxn>
                </a:cxnLst>
                <a:rect l="0" t="0" r="r" b="b"/>
                <a:pathLst>
                  <a:path w="66" h="90">
                    <a:moveTo>
                      <a:pt x="18" y="72"/>
                    </a:moveTo>
                    <a:lnTo>
                      <a:pt x="30" y="78"/>
                    </a:lnTo>
                    <a:lnTo>
                      <a:pt x="36" y="84"/>
                    </a:lnTo>
                    <a:lnTo>
                      <a:pt x="42" y="90"/>
                    </a:lnTo>
                    <a:lnTo>
                      <a:pt x="48" y="78"/>
                    </a:lnTo>
                    <a:lnTo>
                      <a:pt x="48" y="60"/>
                    </a:lnTo>
                    <a:lnTo>
                      <a:pt x="60" y="48"/>
                    </a:lnTo>
                    <a:lnTo>
                      <a:pt x="60" y="30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66" y="0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36" y="30"/>
                    </a:lnTo>
                    <a:lnTo>
                      <a:pt x="24" y="18"/>
                    </a:lnTo>
                    <a:lnTo>
                      <a:pt x="12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2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62" name="Freeform 1386"/>
              <p:cNvSpPr>
                <a:spLocks/>
              </p:cNvSpPr>
              <p:nvPr/>
            </p:nvSpPr>
            <p:spPr bwMode="auto">
              <a:xfrm>
                <a:off x="5005030" y="2224217"/>
                <a:ext cx="145074" cy="115490"/>
              </a:xfrm>
              <a:custGeom>
                <a:avLst/>
                <a:gdLst/>
                <a:ahLst/>
                <a:cxnLst>
                  <a:cxn ang="0">
                    <a:pos x="120" y="6"/>
                  </a:cxn>
                  <a:cxn ang="0">
                    <a:pos x="120" y="0"/>
                  </a:cxn>
                  <a:cxn ang="0">
                    <a:pos x="114" y="6"/>
                  </a:cxn>
                  <a:cxn ang="0">
                    <a:pos x="96" y="6"/>
                  </a:cxn>
                  <a:cxn ang="0">
                    <a:pos x="60" y="6"/>
                  </a:cxn>
                  <a:cxn ang="0">
                    <a:pos x="60" y="6"/>
                  </a:cxn>
                  <a:cxn ang="0">
                    <a:pos x="42" y="12"/>
                  </a:cxn>
                  <a:cxn ang="0">
                    <a:pos x="18" y="18"/>
                  </a:cxn>
                  <a:cxn ang="0">
                    <a:pos x="18" y="24"/>
                  </a:cxn>
                  <a:cxn ang="0">
                    <a:pos x="12" y="36"/>
                  </a:cxn>
                  <a:cxn ang="0">
                    <a:pos x="0" y="48"/>
                  </a:cxn>
                  <a:cxn ang="0">
                    <a:pos x="12" y="66"/>
                  </a:cxn>
                  <a:cxn ang="0">
                    <a:pos x="36" y="72"/>
                  </a:cxn>
                  <a:cxn ang="0">
                    <a:pos x="24" y="84"/>
                  </a:cxn>
                  <a:cxn ang="0">
                    <a:pos x="24" y="108"/>
                  </a:cxn>
                  <a:cxn ang="0">
                    <a:pos x="48" y="120"/>
                  </a:cxn>
                  <a:cxn ang="0">
                    <a:pos x="60" y="108"/>
                  </a:cxn>
                  <a:cxn ang="0">
                    <a:pos x="60" y="96"/>
                  </a:cxn>
                  <a:cxn ang="0">
                    <a:pos x="84" y="84"/>
                  </a:cxn>
                  <a:cxn ang="0">
                    <a:pos x="60" y="60"/>
                  </a:cxn>
                  <a:cxn ang="0">
                    <a:pos x="60" y="48"/>
                  </a:cxn>
                  <a:cxn ang="0">
                    <a:pos x="48" y="30"/>
                  </a:cxn>
                  <a:cxn ang="0">
                    <a:pos x="84" y="24"/>
                  </a:cxn>
                  <a:cxn ang="0">
                    <a:pos x="108" y="18"/>
                  </a:cxn>
                  <a:cxn ang="0">
                    <a:pos x="108" y="24"/>
                  </a:cxn>
                  <a:cxn ang="0">
                    <a:pos x="114" y="18"/>
                  </a:cxn>
                  <a:cxn ang="0">
                    <a:pos x="120" y="6"/>
                  </a:cxn>
                </a:cxnLst>
                <a:rect l="0" t="0" r="r" b="b"/>
                <a:pathLst>
                  <a:path w="120" h="120">
                    <a:moveTo>
                      <a:pt x="120" y="6"/>
                    </a:moveTo>
                    <a:lnTo>
                      <a:pt x="120" y="0"/>
                    </a:lnTo>
                    <a:lnTo>
                      <a:pt x="114" y="6"/>
                    </a:lnTo>
                    <a:lnTo>
                      <a:pt x="96" y="6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2" y="12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12" y="36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36" y="72"/>
                    </a:lnTo>
                    <a:lnTo>
                      <a:pt x="24" y="84"/>
                    </a:lnTo>
                    <a:lnTo>
                      <a:pt x="24" y="108"/>
                    </a:lnTo>
                    <a:lnTo>
                      <a:pt x="48" y="120"/>
                    </a:lnTo>
                    <a:lnTo>
                      <a:pt x="60" y="108"/>
                    </a:lnTo>
                    <a:lnTo>
                      <a:pt x="60" y="96"/>
                    </a:lnTo>
                    <a:lnTo>
                      <a:pt x="84" y="84"/>
                    </a:lnTo>
                    <a:lnTo>
                      <a:pt x="60" y="60"/>
                    </a:lnTo>
                    <a:lnTo>
                      <a:pt x="60" y="48"/>
                    </a:lnTo>
                    <a:lnTo>
                      <a:pt x="48" y="30"/>
                    </a:lnTo>
                    <a:lnTo>
                      <a:pt x="84" y="24"/>
                    </a:lnTo>
                    <a:lnTo>
                      <a:pt x="108" y="18"/>
                    </a:lnTo>
                    <a:lnTo>
                      <a:pt x="108" y="24"/>
                    </a:lnTo>
                    <a:lnTo>
                      <a:pt x="114" y="18"/>
                    </a:lnTo>
                    <a:lnTo>
                      <a:pt x="120" y="6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63" name="Freeform 1387"/>
              <p:cNvSpPr>
                <a:spLocks/>
              </p:cNvSpPr>
              <p:nvPr/>
            </p:nvSpPr>
            <p:spPr bwMode="auto">
              <a:xfrm>
                <a:off x="4651863" y="1169288"/>
                <a:ext cx="599344" cy="575072"/>
              </a:xfrm>
              <a:custGeom>
                <a:avLst/>
                <a:gdLst/>
                <a:ahLst/>
                <a:cxnLst>
                  <a:cxn ang="0">
                    <a:pos x="24" y="86"/>
                  </a:cxn>
                  <a:cxn ang="0">
                    <a:pos x="24" y="80"/>
                  </a:cxn>
                  <a:cxn ang="0">
                    <a:pos x="24" y="75"/>
                  </a:cxn>
                  <a:cxn ang="0">
                    <a:pos x="24" y="65"/>
                  </a:cxn>
                  <a:cxn ang="0">
                    <a:pos x="26" y="60"/>
                  </a:cxn>
                  <a:cxn ang="0">
                    <a:pos x="30" y="56"/>
                  </a:cxn>
                  <a:cxn ang="0">
                    <a:pos x="31" y="50"/>
                  </a:cxn>
                  <a:cxn ang="0">
                    <a:pos x="34" y="43"/>
                  </a:cxn>
                  <a:cxn ang="0">
                    <a:pos x="38" y="35"/>
                  </a:cxn>
                  <a:cxn ang="0">
                    <a:pos x="38" y="30"/>
                  </a:cxn>
                  <a:cxn ang="0">
                    <a:pos x="42" y="28"/>
                  </a:cxn>
                  <a:cxn ang="0">
                    <a:pos x="47" y="24"/>
                  </a:cxn>
                  <a:cxn ang="0">
                    <a:pos x="49" y="22"/>
                  </a:cxn>
                  <a:cxn ang="0">
                    <a:pos x="51" y="19"/>
                  </a:cxn>
                  <a:cxn ang="0">
                    <a:pos x="53" y="17"/>
                  </a:cxn>
                  <a:cxn ang="0">
                    <a:pos x="56" y="21"/>
                  </a:cxn>
                  <a:cxn ang="0">
                    <a:pos x="62" y="21"/>
                  </a:cxn>
                  <a:cxn ang="0">
                    <a:pos x="66" y="19"/>
                  </a:cxn>
                  <a:cxn ang="0">
                    <a:pos x="70" y="12"/>
                  </a:cxn>
                  <a:cxn ang="0">
                    <a:pos x="78" y="14"/>
                  </a:cxn>
                  <a:cxn ang="0">
                    <a:pos x="77" y="19"/>
                  </a:cxn>
                  <a:cxn ang="0">
                    <a:pos x="77" y="19"/>
                  </a:cxn>
                  <a:cxn ang="0">
                    <a:pos x="81" y="15"/>
                  </a:cxn>
                  <a:cxn ang="0">
                    <a:pos x="81" y="12"/>
                  </a:cxn>
                  <a:cxn ang="0">
                    <a:pos x="83" y="6"/>
                  </a:cxn>
                  <a:cxn ang="0">
                    <a:pos x="76" y="0"/>
                  </a:cxn>
                  <a:cxn ang="0">
                    <a:pos x="69" y="2"/>
                  </a:cxn>
                  <a:cxn ang="0">
                    <a:pos x="66" y="1"/>
                  </a:cxn>
                  <a:cxn ang="0">
                    <a:pos x="59" y="5"/>
                  </a:cxn>
                  <a:cxn ang="0">
                    <a:pos x="55" y="6"/>
                  </a:cxn>
                  <a:cxn ang="0">
                    <a:pos x="50" y="8"/>
                  </a:cxn>
                  <a:cxn ang="0">
                    <a:pos x="43" y="14"/>
                  </a:cxn>
                  <a:cxn ang="0">
                    <a:pos x="40" y="22"/>
                  </a:cxn>
                  <a:cxn ang="0">
                    <a:pos x="32" y="28"/>
                  </a:cxn>
                  <a:cxn ang="0">
                    <a:pos x="28" y="38"/>
                  </a:cxn>
                  <a:cxn ang="0">
                    <a:pos x="25" y="46"/>
                  </a:cxn>
                  <a:cxn ang="0">
                    <a:pos x="17" y="60"/>
                  </a:cxn>
                  <a:cxn ang="0">
                    <a:pos x="8" y="65"/>
                  </a:cxn>
                  <a:cxn ang="0">
                    <a:pos x="4" y="71"/>
                  </a:cxn>
                  <a:cxn ang="0">
                    <a:pos x="2" y="76"/>
                  </a:cxn>
                  <a:cxn ang="0">
                    <a:pos x="1" y="84"/>
                  </a:cxn>
                  <a:cxn ang="0">
                    <a:pos x="3" y="91"/>
                  </a:cxn>
                  <a:cxn ang="0">
                    <a:pos x="7" y="98"/>
                  </a:cxn>
                  <a:cxn ang="0">
                    <a:pos x="16" y="93"/>
                  </a:cxn>
                  <a:cxn ang="0">
                    <a:pos x="20" y="92"/>
                  </a:cxn>
                  <a:cxn ang="0">
                    <a:pos x="21" y="92"/>
                  </a:cxn>
                </a:cxnLst>
                <a:rect l="0" t="0" r="r" b="b"/>
                <a:pathLst>
                  <a:path w="83" h="98">
                    <a:moveTo>
                      <a:pt x="23" y="87"/>
                    </a:moveTo>
                    <a:cubicBezTo>
                      <a:pt x="23" y="87"/>
                      <a:pt x="24" y="87"/>
                      <a:pt x="24" y="86"/>
                    </a:cubicBezTo>
                    <a:cubicBezTo>
                      <a:pt x="24" y="86"/>
                      <a:pt x="24" y="82"/>
                      <a:pt x="24" y="82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4" y="75"/>
                      <a:pt x="23" y="70"/>
                      <a:pt x="23" y="70"/>
                    </a:cubicBezTo>
                    <a:cubicBezTo>
                      <a:pt x="23" y="69"/>
                      <a:pt x="24" y="65"/>
                      <a:pt x="24" y="65"/>
                    </a:cubicBezTo>
                    <a:cubicBezTo>
                      <a:pt x="24" y="65"/>
                      <a:pt x="24" y="62"/>
                      <a:pt x="24" y="62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3" y="73"/>
                      <a:pt x="3" y="73"/>
                      <a:pt x="3" y="73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7" y="98"/>
                      <a:pt x="7" y="98"/>
                      <a:pt x="7" y="98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20" y="92"/>
                      <a:pt x="20" y="92"/>
                      <a:pt x="20" y="92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1" y="92"/>
                      <a:pt x="21" y="92"/>
                      <a:pt x="21" y="92"/>
                    </a:cubicBezTo>
                    <a:lnTo>
                      <a:pt x="23" y="87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64" name="Freeform 1388"/>
              <p:cNvSpPr>
                <a:spLocks/>
              </p:cNvSpPr>
              <p:nvPr/>
            </p:nvSpPr>
            <p:spPr bwMode="auto">
              <a:xfrm>
                <a:off x="4795472" y="1281209"/>
                <a:ext cx="296009" cy="556022"/>
              </a:xfrm>
              <a:custGeom>
                <a:avLst/>
                <a:gdLst/>
                <a:ahLst/>
                <a:cxnLst>
                  <a:cxn ang="0">
                    <a:pos x="41" y="21"/>
                  </a:cxn>
                  <a:cxn ang="0">
                    <a:pos x="40" y="15"/>
                  </a:cxn>
                  <a:cxn ang="0">
                    <a:pos x="38" y="6"/>
                  </a:cxn>
                  <a:cxn ang="0">
                    <a:pos x="35" y="5"/>
                  </a:cxn>
                  <a:cxn ang="0">
                    <a:pos x="31" y="0"/>
                  </a:cxn>
                  <a:cxn ang="0">
                    <a:pos x="29" y="3"/>
                  </a:cxn>
                  <a:cxn ang="0">
                    <a:pos x="27" y="5"/>
                  </a:cxn>
                  <a:cxn ang="0">
                    <a:pos x="22" y="9"/>
                  </a:cxn>
                  <a:cxn ang="0">
                    <a:pos x="18" y="11"/>
                  </a:cxn>
                  <a:cxn ang="0">
                    <a:pos x="18" y="16"/>
                  </a:cxn>
                  <a:cxn ang="0">
                    <a:pos x="14" y="24"/>
                  </a:cxn>
                  <a:cxn ang="0">
                    <a:pos x="11" y="31"/>
                  </a:cxn>
                  <a:cxn ang="0">
                    <a:pos x="10" y="37"/>
                  </a:cxn>
                  <a:cxn ang="0">
                    <a:pos x="6" y="41"/>
                  </a:cxn>
                  <a:cxn ang="0">
                    <a:pos x="4" y="46"/>
                  </a:cxn>
                  <a:cxn ang="0">
                    <a:pos x="4" y="56"/>
                  </a:cxn>
                  <a:cxn ang="0">
                    <a:pos x="4" y="61"/>
                  </a:cxn>
                  <a:cxn ang="0">
                    <a:pos x="4" y="67"/>
                  </a:cxn>
                  <a:cxn ang="0">
                    <a:pos x="1" y="73"/>
                  </a:cxn>
                  <a:cxn ang="0">
                    <a:pos x="2" y="79"/>
                  </a:cxn>
                  <a:cxn ang="0">
                    <a:pos x="5" y="88"/>
                  </a:cxn>
                  <a:cxn ang="0">
                    <a:pos x="6" y="93"/>
                  </a:cxn>
                  <a:cxn ang="0">
                    <a:pos x="10" y="94"/>
                  </a:cxn>
                  <a:cxn ang="0">
                    <a:pos x="13" y="90"/>
                  </a:cxn>
                  <a:cxn ang="0">
                    <a:pos x="18" y="86"/>
                  </a:cxn>
                  <a:cxn ang="0">
                    <a:pos x="19" y="75"/>
                  </a:cxn>
                  <a:cxn ang="0">
                    <a:pos x="24" y="73"/>
                  </a:cxn>
                  <a:cxn ang="0">
                    <a:pos x="23" y="65"/>
                  </a:cxn>
                  <a:cxn ang="0">
                    <a:pos x="21" y="56"/>
                  </a:cxn>
                  <a:cxn ang="0">
                    <a:pos x="24" y="46"/>
                  </a:cxn>
                  <a:cxn ang="0">
                    <a:pos x="33" y="40"/>
                  </a:cxn>
                  <a:cxn ang="0">
                    <a:pos x="33" y="34"/>
                  </a:cxn>
                  <a:cxn ang="0">
                    <a:pos x="38" y="27"/>
                  </a:cxn>
                  <a:cxn ang="0">
                    <a:pos x="41" y="27"/>
                  </a:cxn>
                </a:cxnLst>
                <a:rect l="0" t="0" r="r" b="b"/>
                <a:pathLst>
                  <a:path w="41" h="95">
                    <a:moveTo>
                      <a:pt x="41" y="22"/>
                    </a:moveTo>
                    <a:cubicBezTo>
                      <a:pt x="41" y="21"/>
                      <a:pt x="41" y="21"/>
                      <a:pt x="41" y="21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6"/>
                      <a:pt x="4" y="46"/>
                    </a:cubicBezTo>
                    <a:cubicBezTo>
                      <a:pt x="4" y="46"/>
                      <a:pt x="3" y="50"/>
                      <a:pt x="3" y="51"/>
                    </a:cubicBezTo>
                    <a:cubicBezTo>
                      <a:pt x="3" y="51"/>
                      <a:pt x="4" y="56"/>
                      <a:pt x="4" y="56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7"/>
                      <a:pt x="4" y="67"/>
                    </a:cubicBezTo>
                    <a:cubicBezTo>
                      <a:pt x="4" y="68"/>
                      <a:pt x="3" y="68"/>
                      <a:pt x="3" y="68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6" y="93"/>
                      <a:pt x="6" y="93"/>
                      <a:pt x="6" y="93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3" y="90"/>
                      <a:pt x="13" y="90"/>
                      <a:pt x="13" y="90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21" y="74"/>
                      <a:pt x="21" y="74"/>
                      <a:pt x="21" y="74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65" name="Freeform 1389"/>
              <p:cNvSpPr>
                <a:spLocks/>
              </p:cNvSpPr>
              <p:nvPr/>
            </p:nvSpPr>
            <p:spPr bwMode="auto">
              <a:xfrm>
                <a:off x="5049005" y="1931325"/>
                <a:ext cx="411773" cy="215503"/>
              </a:xfrm>
              <a:custGeom>
                <a:avLst/>
                <a:gdLst/>
                <a:ahLst/>
                <a:cxnLst>
                  <a:cxn ang="0">
                    <a:pos x="54" y="22"/>
                  </a:cxn>
                  <a:cxn ang="0">
                    <a:pos x="56" y="21"/>
                  </a:cxn>
                  <a:cxn ang="0">
                    <a:pos x="57" y="16"/>
                  </a:cxn>
                  <a:cxn ang="0">
                    <a:pos x="57" y="14"/>
                  </a:cxn>
                  <a:cxn ang="0">
                    <a:pos x="52" y="12"/>
                  </a:cxn>
                  <a:cxn ang="0">
                    <a:pos x="47" y="9"/>
                  </a:cxn>
                  <a:cxn ang="0">
                    <a:pos x="45" y="9"/>
                  </a:cxn>
                  <a:cxn ang="0">
                    <a:pos x="42" y="7"/>
                  </a:cxn>
                  <a:cxn ang="0">
                    <a:pos x="40" y="4"/>
                  </a:cxn>
                  <a:cxn ang="0">
                    <a:pos x="33" y="1"/>
                  </a:cxn>
                  <a:cxn ang="0">
                    <a:pos x="31" y="1"/>
                  </a:cxn>
                  <a:cxn ang="0">
                    <a:pos x="31" y="0"/>
                  </a:cxn>
                  <a:cxn ang="0">
                    <a:pos x="30" y="0"/>
                  </a:cxn>
                  <a:cxn ang="0">
                    <a:pos x="28" y="6"/>
                  </a:cxn>
                  <a:cxn ang="0">
                    <a:pos x="24" y="5"/>
                  </a:cxn>
                  <a:cxn ang="0">
                    <a:pos x="17" y="5"/>
                  </a:cxn>
                  <a:cxn ang="0">
                    <a:pos x="11" y="3"/>
                  </a:cxn>
                  <a:cxn ang="0">
                    <a:pos x="7" y="3"/>
                  </a:cxn>
                  <a:cxn ang="0">
                    <a:pos x="5" y="4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0" y="18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12" y="20"/>
                  </a:cxn>
                  <a:cxn ang="0">
                    <a:pos x="18" y="20"/>
                  </a:cxn>
                  <a:cxn ang="0">
                    <a:pos x="24" y="24"/>
                  </a:cxn>
                  <a:cxn ang="0">
                    <a:pos x="25" y="28"/>
                  </a:cxn>
                  <a:cxn ang="0">
                    <a:pos x="22" y="30"/>
                  </a:cxn>
                  <a:cxn ang="0">
                    <a:pos x="21" y="33"/>
                  </a:cxn>
                  <a:cxn ang="0">
                    <a:pos x="24" y="34"/>
                  </a:cxn>
                  <a:cxn ang="0">
                    <a:pos x="25" y="32"/>
                  </a:cxn>
                  <a:cxn ang="0">
                    <a:pos x="30" y="29"/>
                  </a:cxn>
                  <a:cxn ang="0">
                    <a:pos x="33" y="29"/>
                  </a:cxn>
                  <a:cxn ang="0">
                    <a:pos x="36" y="32"/>
                  </a:cxn>
                  <a:cxn ang="0">
                    <a:pos x="34" y="34"/>
                  </a:cxn>
                  <a:cxn ang="0">
                    <a:pos x="37" y="37"/>
                  </a:cxn>
                  <a:cxn ang="0">
                    <a:pos x="45" y="34"/>
                  </a:cxn>
                  <a:cxn ang="0">
                    <a:pos x="41" y="31"/>
                  </a:cxn>
                  <a:cxn ang="0">
                    <a:pos x="43" y="28"/>
                  </a:cxn>
                  <a:cxn ang="0">
                    <a:pos x="50" y="27"/>
                  </a:cxn>
                  <a:cxn ang="0">
                    <a:pos x="51" y="25"/>
                  </a:cxn>
                  <a:cxn ang="0">
                    <a:pos x="54" y="22"/>
                  </a:cxn>
                </a:cxnLst>
                <a:rect l="0" t="0" r="r" b="b"/>
                <a:pathLst>
                  <a:path w="57" h="37">
                    <a:moveTo>
                      <a:pt x="54" y="22"/>
                    </a:moveTo>
                    <a:cubicBezTo>
                      <a:pt x="56" y="21"/>
                      <a:pt x="56" y="21"/>
                      <a:pt x="56" y="21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6" y="26"/>
                      <a:pt x="25" y="28"/>
                    </a:cubicBezTo>
                    <a:cubicBezTo>
                      <a:pt x="25" y="29"/>
                      <a:pt x="22" y="30"/>
                      <a:pt x="22" y="30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1" y="25"/>
                      <a:pt x="51" y="25"/>
                      <a:pt x="51" y="25"/>
                    </a:cubicBezTo>
                    <a:lnTo>
                      <a:pt x="54" y="22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66" name="Freeform 1390"/>
              <p:cNvSpPr>
                <a:spLocks/>
              </p:cNvSpPr>
              <p:nvPr/>
            </p:nvSpPr>
            <p:spPr bwMode="auto">
              <a:xfrm>
                <a:off x="5286370" y="1931288"/>
                <a:ext cx="51288" cy="22622"/>
              </a:xfrm>
              <a:custGeom>
                <a:avLst/>
                <a:gdLst/>
                <a:ahLst/>
                <a:cxnLst>
                  <a:cxn ang="0">
                    <a:pos x="36" y="24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42" y="24"/>
                  </a:cxn>
                  <a:cxn ang="0">
                    <a:pos x="36" y="24"/>
                  </a:cxn>
                </a:cxnLst>
                <a:rect l="0" t="0" r="r" b="b"/>
                <a:pathLst>
                  <a:path w="42" h="24">
                    <a:moveTo>
                      <a:pt x="36" y="24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42" y="24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67" name="Freeform 1391"/>
              <p:cNvSpPr>
                <a:spLocks/>
              </p:cNvSpPr>
              <p:nvPr/>
            </p:nvSpPr>
            <p:spPr bwMode="auto">
              <a:xfrm>
                <a:off x="5005041" y="2048002"/>
                <a:ext cx="231531" cy="121444"/>
              </a:xfrm>
              <a:custGeom>
                <a:avLst/>
                <a:gdLst/>
                <a:ahLst/>
                <a:cxnLst>
                  <a:cxn ang="0">
                    <a:pos x="28" y="10"/>
                  </a:cxn>
                  <a:cxn ang="0">
                    <a:pos x="31" y="8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5" y="5"/>
                  </a:cxn>
                  <a:cxn ang="0">
                    <a:pos x="3" y="9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8" y="19"/>
                  </a:cxn>
                  <a:cxn ang="0">
                    <a:pos x="10" y="20"/>
                  </a:cxn>
                  <a:cxn ang="0">
                    <a:pos x="16" y="20"/>
                  </a:cxn>
                  <a:cxn ang="0">
                    <a:pos x="21" y="19"/>
                  </a:cxn>
                  <a:cxn ang="0">
                    <a:pos x="27" y="21"/>
                  </a:cxn>
                  <a:cxn ang="0">
                    <a:pos x="28" y="15"/>
                  </a:cxn>
                  <a:cxn ang="0">
                    <a:pos x="30" y="14"/>
                  </a:cxn>
                  <a:cxn ang="0">
                    <a:pos x="27" y="13"/>
                  </a:cxn>
                  <a:cxn ang="0">
                    <a:pos x="28" y="10"/>
                  </a:cxn>
                </a:cxnLst>
                <a:rect l="0" t="0" r="r" b="b"/>
                <a:pathLst>
                  <a:path w="32" h="21">
                    <a:moveTo>
                      <a:pt x="28" y="10"/>
                    </a:moveTo>
                    <a:cubicBezTo>
                      <a:pt x="28" y="10"/>
                      <a:pt x="31" y="9"/>
                      <a:pt x="31" y="8"/>
                    </a:cubicBezTo>
                    <a:cubicBezTo>
                      <a:pt x="32" y="6"/>
                      <a:pt x="30" y="4"/>
                      <a:pt x="30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7" y="13"/>
                      <a:pt x="27" y="13"/>
                      <a:pt x="27" y="13"/>
                    </a:cubicBez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68" name="Freeform 1392"/>
              <p:cNvSpPr>
                <a:spLocks/>
              </p:cNvSpPr>
              <p:nvPr/>
            </p:nvSpPr>
            <p:spPr bwMode="auto">
              <a:xfrm>
                <a:off x="5005021" y="2107502"/>
                <a:ext cx="57151" cy="52388"/>
              </a:xfrm>
              <a:custGeom>
                <a:avLst/>
                <a:gdLst/>
                <a:ahLst/>
                <a:cxnLst>
                  <a:cxn ang="0">
                    <a:pos x="42" y="42"/>
                  </a:cxn>
                  <a:cxn ang="0">
                    <a:pos x="48" y="54"/>
                  </a:cxn>
                  <a:cxn ang="0">
                    <a:pos x="0" y="0"/>
                  </a:cxn>
                  <a:cxn ang="0">
                    <a:pos x="12" y="18"/>
                  </a:cxn>
                  <a:cxn ang="0">
                    <a:pos x="42" y="42"/>
                  </a:cxn>
                </a:cxnLst>
                <a:rect l="0" t="0" r="r" b="b"/>
                <a:pathLst>
                  <a:path w="48" h="54">
                    <a:moveTo>
                      <a:pt x="42" y="42"/>
                    </a:moveTo>
                    <a:lnTo>
                      <a:pt x="48" y="54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69" name="Freeform 1393"/>
              <p:cNvSpPr>
                <a:spLocks/>
              </p:cNvSpPr>
              <p:nvPr/>
            </p:nvSpPr>
            <p:spPr bwMode="auto">
              <a:xfrm>
                <a:off x="4817448" y="1972997"/>
                <a:ext cx="158264" cy="70247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4" y="11"/>
                  </a:cxn>
                  <a:cxn ang="0">
                    <a:pos x="15" y="11"/>
                  </a:cxn>
                  <a:cxn ang="0">
                    <a:pos x="15" y="11"/>
                  </a:cxn>
                  <a:cxn ang="0">
                    <a:pos x="15" y="12"/>
                  </a:cxn>
                  <a:cxn ang="0">
                    <a:pos x="19" y="10"/>
                  </a:cxn>
                  <a:cxn ang="0">
                    <a:pos x="20" y="8"/>
                  </a:cxn>
                  <a:cxn ang="0">
                    <a:pos x="22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1" y="5"/>
                  </a:cxn>
                  <a:cxn ang="0">
                    <a:pos x="3" y="7"/>
                  </a:cxn>
                  <a:cxn ang="0">
                    <a:pos x="5" y="10"/>
                  </a:cxn>
                  <a:cxn ang="0">
                    <a:pos x="6" y="11"/>
                  </a:cxn>
                  <a:cxn ang="0">
                    <a:pos x="6" y="11"/>
                  </a:cxn>
                  <a:cxn ang="0">
                    <a:pos x="9" y="11"/>
                  </a:cxn>
                  <a:cxn ang="0">
                    <a:pos x="10" y="10"/>
                  </a:cxn>
                </a:cxnLst>
                <a:rect l="0" t="0" r="r" b="b"/>
                <a:pathLst>
                  <a:path w="22" h="12">
                    <a:moveTo>
                      <a:pt x="10" y="10"/>
                    </a:move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9" y="11"/>
                      <a:pt x="9" y="11"/>
                      <a:pt x="9" y="11"/>
                    </a:cubicBez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0" name="Freeform 1394"/>
              <p:cNvSpPr>
                <a:spLocks/>
              </p:cNvSpPr>
              <p:nvPr/>
            </p:nvSpPr>
            <p:spPr bwMode="auto">
              <a:xfrm>
                <a:off x="4911232" y="2043244"/>
                <a:ext cx="150934" cy="6786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3" y="1"/>
                  </a:cxn>
                  <a:cxn ang="0">
                    <a:pos x="9" y="2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1" y="9"/>
                  </a:cxn>
                  <a:cxn ang="0">
                    <a:pos x="4" y="11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6" y="10"/>
                  </a:cxn>
                  <a:cxn ang="0">
                    <a:pos x="18" y="6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5" y="0"/>
                  </a:cxn>
                </a:cxnLst>
                <a:rect l="0" t="0" r="r" b="b"/>
                <a:pathLst>
                  <a:path w="21" h="12">
                    <a:moveTo>
                      <a:pt x="15" y="0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7" y="12"/>
                      <a:pt x="8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11" y="12"/>
                      <a:pt x="12" y="12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1" name="Freeform 1395"/>
              <p:cNvSpPr>
                <a:spLocks/>
              </p:cNvSpPr>
              <p:nvPr/>
            </p:nvSpPr>
            <p:spPr bwMode="auto">
              <a:xfrm>
                <a:off x="4925885" y="2007488"/>
                <a:ext cx="128954" cy="52388"/>
              </a:xfrm>
              <a:custGeom>
                <a:avLst/>
                <a:gdLst/>
                <a:ahLst/>
                <a:cxnLst>
                  <a:cxn ang="0">
                    <a:pos x="66" y="1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0" y="36"/>
                  </a:cxn>
                  <a:cxn ang="0">
                    <a:pos x="6" y="48"/>
                  </a:cxn>
                  <a:cxn ang="0">
                    <a:pos x="6" y="48"/>
                  </a:cxn>
                  <a:cxn ang="0">
                    <a:pos x="12" y="54"/>
                  </a:cxn>
                  <a:cxn ang="0">
                    <a:pos x="24" y="54"/>
                  </a:cxn>
                  <a:cxn ang="0">
                    <a:pos x="42" y="48"/>
                  </a:cxn>
                  <a:cxn ang="0">
                    <a:pos x="66" y="42"/>
                  </a:cxn>
                  <a:cxn ang="0">
                    <a:pos x="78" y="36"/>
                  </a:cxn>
                  <a:cxn ang="0">
                    <a:pos x="96" y="36"/>
                  </a:cxn>
                  <a:cxn ang="0">
                    <a:pos x="108" y="36"/>
                  </a:cxn>
                  <a:cxn ang="0">
                    <a:pos x="102" y="30"/>
                  </a:cxn>
                  <a:cxn ang="0">
                    <a:pos x="102" y="12"/>
                  </a:cxn>
                  <a:cxn ang="0">
                    <a:pos x="90" y="12"/>
                  </a:cxn>
                  <a:cxn ang="0">
                    <a:pos x="66" y="12"/>
                  </a:cxn>
                </a:cxnLst>
                <a:rect l="0" t="0" r="r" b="b"/>
                <a:pathLst>
                  <a:path w="108" h="54">
                    <a:moveTo>
                      <a:pt x="66" y="12"/>
                    </a:moveTo>
                    <a:lnTo>
                      <a:pt x="42" y="0"/>
                    </a:lnTo>
                    <a:lnTo>
                      <a:pt x="42" y="0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0" y="36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24" y="54"/>
                    </a:lnTo>
                    <a:lnTo>
                      <a:pt x="42" y="48"/>
                    </a:lnTo>
                    <a:lnTo>
                      <a:pt x="66" y="42"/>
                    </a:lnTo>
                    <a:lnTo>
                      <a:pt x="78" y="36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02" y="30"/>
                    </a:lnTo>
                    <a:lnTo>
                      <a:pt x="102" y="12"/>
                    </a:lnTo>
                    <a:lnTo>
                      <a:pt x="90" y="12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2" name="Freeform 1396"/>
              <p:cNvSpPr>
                <a:spLocks/>
              </p:cNvSpPr>
              <p:nvPr/>
            </p:nvSpPr>
            <p:spPr bwMode="auto">
              <a:xfrm>
                <a:off x="5062166" y="2159925"/>
                <a:ext cx="161192" cy="111919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12" y="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30"/>
                  </a:cxn>
                  <a:cxn ang="0">
                    <a:pos x="0" y="48"/>
                  </a:cxn>
                  <a:cxn ang="0">
                    <a:pos x="6" y="61"/>
                  </a:cxn>
                  <a:cxn ang="0">
                    <a:pos x="12" y="73"/>
                  </a:cxn>
                  <a:cxn ang="0">
                    <a:pos x="12" y="73"/>
                  </a:cxn>
                  <a:cxn ang="0">
                    <a:pos x="48" y="73"/>
                  </a:cxn>
                  <a:cxn ang="0">
                    <a:pos x="66" y="73"/>
                  </a:cxn>
                  <a:cxn ang="0">
                    <a:pos x="72" y="67"/>
                  </a:cxn>
                  <a:cxn ang="0">
                    <a:pos x="72" y="73"/>
                  </a:cxn>
                  <a:cxn ang="0">
                    <a:pos x="66" y="85"/>
                  </a:cxn>
                  <a:cxn ang="0">
                    <a:pos x="60" y="91"/>
                  </a:cxn>
                  <a:cxn ang="0">
                    <a:pos x="66" y="115"/>
                  </a:cxn>
                  <a:cxn ang="0">
                    <a:pos x="90" y="97"/>
                  </a:cxn>
                  <a:cxn ang="0">
                    <a:pos x="114" y="97"/>
                  </a:cxn>
                  <a:cxn ang="0">
                    <a:pos x="126" y="79"/>
                  </a:cxn>
                  <a:cxn ang="0">
                    <a:pos x="132" y="79"/>
                  </a:cxn>
                  <a:cxn ang="0">
                    <a:pos x="96" y="67"/>
                  </a:cxn>
                  <a:cxn ang="0">
                    <a:pos x="90" y="36"/>
                  </a:cxn>
                  <a:cxn ang="0">
                    <a:pos x="114" y="12"/>
                  </a:cxn>
                  <a:cxn ang="0">
                    <a:pos x="114" y="12"/>
                  </a:cxn>
                  <a:cxn ang="0">
                    <a:pos x="78" y="0"/>
                  </a:cxn>
                  <a:cxn ang="0">
                    <a:pos x="48" y="6"/>
                  </a:cxn>
                </a:cxnLst>
                <a:rect l="0" t="0" r="r" b="b"/>
                <a:pathLst>
                  <a:path w="132" h="115">
                    <a:moveTo>
                      <a:pt x="48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0" y="48"/>
                    </a:lnTo>
                    <a:lnTo>
                      <a:pt x="6" y="61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48" y="73"/>
                    </a:lnTo>
                    <a:lnTo>
                      <a:pt x="66" y="73"/>
                    </a:lnTo>
                    <a:lnTo>
                      <a:pt x="72" y="67"/>
                    </a:lnTo>
                    <a:lnTo>
                      <a:pt x="72" y="73"/>
                    </a:lnTo>
                    <a:lnTo>
                      <a:pt x="66" y="85"/>
                    </a:lnTo>
                    <a:lnTo>
                      <a:pt x="60" y="91"/>
                    </a:lnTo>
                    <a:lnTo>
                      <a:pt x="66" y="115"/>
                    </a:lnTo>
                    <a:lnTo>
                      <a:pt x="90" y="97"/>
                    </a:lnTo>
                    <a:lnTo>
                      <a:pt x="114" y="97"/>
                    </a:lnTo>
                    <a:lnTo>
                      <a:pt x="126" y="79"/>
                    </a:lnTo>
                    <a:lnTo>
                      <a:pt x="132" y="79"/>
                    </a:lnTo>
                    <a:lnTo>
                      <a:pt x="96" y="67"/>
                    </a:lnTo>
                    <a:lnTo>
                      <a:pt x="90" y="36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78" y="0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3" name="Freeform 1397"/>
              <p:cNvSpPr>
                <a:spLocks/>
              </p:cNvSpPr>
              <p:nvPr/>
            </p:nvSpPr>
            <p:spPr bwMode="auto">
              <a:xfrm>
                <a:off x="4961064" y="2107535"/>
                <a:ext cx="117231" cy="164306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9" y="23"/>
                  </a:cxn>
                  <a:cxn ang="0">
                    <a:pos x="13" y="22"/>
                  </a:cxn>
                  <a:cxn ang="0">
                    <a:pos x="16" y="21"/>
                  </a:cxn>
                  <a:cxn ang="0">
                    <a:pos x="15" y="19"/>
                  </a:cxn>
                  <a:cxn ang="0">
                    <a:pos x="14" y="17"/>
                  </a:cxn>
                  <a:cxn ang="0">
                    <a:pos x="15" y="14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3" y="7"/>
                  </a:cxn>
                  <a:cxn ang="0">
                    <a:pos x="8" y="3"/>
                  </a:cxn>
                  <a:cxn ang="0">
                    <a:pos x="6" y="0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3" y="6"/>
                  </a:cxn>
                  <a:cxn ang="0">
                    <a:pos x="4" y="9"/>
                  </a:cxn>
                  <a:cxn ang="0">
                    <a:pos x="1" y="13"/>
                  </a:cxn>
                  <a:cxn ang="0">
                    <a:pos x="0" y="18"/>
                  </a:cxn>
                  <a:cxn ang="0">
                    <a:pos x="4" y="21"/>
                  </a:cxn>
                  <a:cxn ang="0">
                    <a:pos x="4" y="24"/>
                  </a:cxn>
                  <a:cxn ang="0">
                    <a:pos x="6" y="28"/>
                  </a:cxn>
                  <a:cxn ang="0">
                    <a:pos x="8" y="26"/>
                  </a:cxn>
                  <a:cxn ang="0">
                    <a:pos x="9" y="24"/>
                  </a:cxn>
                </a:cxnLst>
                <a:rect l="0" t="0" r="r" b="b"/>
                <a:pathLst>
                  <a:path w="16" h="28">
                    <a:moveTo>
                      <a:pt x="9" y="24"/>
                    </a:moveTo>
                    <a:cubicBezTo>
                      <a:pt x="9" y="23"/>
                      <a:pt x="9" y="23"/>
                      <a:pt x="9" y="23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4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8" y="26"/>
                      <a:pt x="8" y="26"/>
                      <a:pt x="8" y="26"/>
                    </a:cubicBezTo>
                    <a:lnTo>
                      <a:pt x="9" y="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4" name="Freeform 1398"/>
              <p:cNvSpPr>
                <a:spLocks/>
              </p:cNvSpPr>
              <p:nvPr/>
            </p:nvSpPr>
            <p:spPr bwMode="auto">
              <a:xfrm>
                <a:off x="4852620" y="2082497"/>
                <a:ext cx="136280" cy="128588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8" y="10"/>
                  </a:cxn>
                  <a:cxn ang="0">
                    <a:pos x="18" y="8"/>
                  </a:cxn>
                  <a:cxn ang="0">
                    <a:pos x="17" y="6"/>
                  </a:cxn>
                  <a:cxn ang="0">
                    <a:pos x="17" y="5"/>
                  </a:cxn>
                  <a:cxn ang="0">
                    <a:pos x="16" y="5"/>
                  </a:cxn>
                  <a:cxn ang="0">
                    <a:pos x="12" y="4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6" y="12"/>
                  </a:cxn>
                  <a:cxn ang="0">
                    <a:pos x="8" y="17"/>
                  </a:cxn>
                  <a:cxn ang="0">
                    <a:pos x="15" y="22"/>
                  </a:cxn>
                  <a:cxn ang="0">
                    <a:pos x="16" y="17"/>
                  </a:cxn>
                  <a:cxn ang="0">
                    <a:pos x="19" y="13"/>
                  </a:cxn>
                </a:cxnLst>
                <a:rect l="0" t="0" r="r" b="b"/>
                <a:pathLst>
                  <a:path w="19" h="22">
                    <a:moveTo>
                      <a:pt x="19" y="13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5" y="5"/>
                      <a:pt x="12" y="4"/>
                      <a:pt x="12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6" y="17"/>
                      <a:pt x="16" y="17"/>
                      <a:pt x="16" y="17"/>
                    </a:cubicBezTo>
                    <a:lnTo>
                      <a:pt x="19" y="1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5" name="Freeform 1399"/>
              <p:cNvSpPr>
                <a:spLocks/>
              </p:cNvSpPr>
              <p:nvPr/>
            </p:nvSpPr>
            <p:spPr bwMode="auto">
              <a:xfrm>
                <a:off x="4997689" y="1837265"/>
                <a:ext cx="71804" cy="35719"/>
              </a:xfrm>
              <a:custGeom>
                <a:avLst/>
                <a:gdLst/>
                <a:ahLst/>
                <a:cxnLst>
                  <a:cxn ang="0">
                    <a:pos x="54" y="36"/>
                  </a:cxn>
                  <a:cxn ang="0">
                    <a:pos x="60" y="24"/>
                  </a:cxn>
                  <a:cxn ang="0">
                    <a:pos x="54" y="12"/>
                  </a:cxn>
                  <a:cxn ang="0">
                    <a:pos x="42" y="6"/>
                  </a:cxn>
                  <a:cxn ang="0">
                    <a:pos x="30" y="0"/>
                  </a:cxn>
                  <a:cxn ang="0">
                    <a:pos x="18" y="0"/>
                  </a:cxn>
                  <a:cxn ang="0">
                    <a:pos x="6" y="12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54" y="36"/>
                  </a:cxn>
                </a:cxnLst>
                <a:rect l="0" t="0" r="r" b="b"/>
                <a:pathLst>
                  <a:path w="60" h="36">
                    <a:moveTo>
                      <a:pt x="54" y="36"/>
                    </a:moveTo>
                    <a:lnTo>
                      <a:pt x="60" y="24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6" name="Freeform 1400"/>
              <p:cNvSpPr>
                <a:spLocks/>
              </p:cNvSpPr>
              <p:nvPr/>
            </p:nvSpPr>
            <p:spPr bwMode="auto">
              <a:xfrm>
                <a:off x="4867301" y="1855125"/>
                <a:ext cx="224203" cy="163115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1" y="10"/>
                  </a:cxn>
                  <a:cxn ang="0">
                    <a:pos x="1" y="13"/>
                  </a:cxn>
                  <a:cxn ang="0">
                    <a:pos x="2" y="17"/>
                  </a:cxn>
                  <a:cxn ang="0">
                    <a:pos x="2" y="20"/>
                  </a:cxn>
                  <a:cxn ang="0">
                    <a:pos x="6" y="22"/>
                  </a:cxn>
                  <a:cxn ang="0">
                    <a:pos x="10" y="24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9" y="28"/>
                  </a:cxn>
                  <a:cxn ang="0">
                    <a:pos x="23" y="28"/>
                  </a:cxn>
                  <a:cxn ang="0">
                    <a:pos x="25" y="28"/>
                  </a:cxn>
                  <a:cxn ang="0">
                    <a:pos x="27" y="28"/>
                  </a:cxn>
                  <a:cxn ang="0">
                    <a:pos x="29" y="23"/>
                  </a:cxn>
                  <a:cxn ang="0">
                    <a:pos x="31" y="21"/>
                  </a:cxn>
                  <a:cxn ang="0">
                    <a:pos x="30" y="17"/>
                  </a:cxn>
                  <a:cxn ang="0">
                    <a:pos x="30" y="15"/>
                  </a:cxn>
                  <a:cxn ang="0">
                    <a:pos x="29" y="12"/>
                  </a:cxn>
                  <a:cxn ang="0">
                    <a:pos x="31" y="10"/>
                  </a:cxn>
                  <a:cxn ang="0">
                    <a:pos x="30" y="6"/>
                  </a:cxn>
                  <a:cxn ang="0">
                    <a:pos x="28" y="3"/>
                  </a:cxn>
                  <a:cxn ang="0">
                    <a:pos x="27" y="3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8" y="1"/>
                  </a:cxn>
                  <a:cxn ang="0">
                    <a:pos x="15" y="1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5" y="3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9"/>
                  </a:cxn>
                </a:cxnLst>
                <a:rect l="0" t="0" r="r" b="b"/>
                <a:pathLst>
                  <a:path w="31" h="28">
                    <a:moveTo>
                      <a:pt x="1" y="9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7"/>
                      <a:pt x="2" y="17"/>
                    </a:cubicBezTo>
                    <a:cubicBezTo>
                      <a:pt x="2" y="17"/>
                      <a:pt x="2" y="19"/>
                      <a:pt x="2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5" y="1"/>
                      <a:pt x="15" y="1"/>
                    </a:cubicBezTo>
                    <a:cubicBezTo>
                      <a:pt x="14" y="1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7" name="Freeform 1401"/>
              <p:cNvSpPr>
                <a:spLocks/>
              </p:cNvSpPr>
              <p:nvPr/>
            </p:nvSpPr>
            <p:spPr bwMode="auto">
              <a:xfrm>
                <a:off x="4685593" y="2065861"/>
                <a:ext cx="101111" cy="45244"/>
              </a:xfrm>
              <a:custGeom>
                <a:avLst/>
                <a:gdLst/>
                <a:ahLst/>
                <a:cxnLst>
                  <a:cxn ang="0">
                    <a:pos x="66" y="12"/>
                  </a:cxn>
                  <a:cxn ang="0">
                    <a:pos x="60" y="6"/>
                  </a:cxn>
                  <a:cxn ang="0">
                    <a:pos x="48" y="0"/>
                  </a:cxn>
                  <a:cxn ang="0">
                    <a:pos x="30" y="6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8" y="6"/>
                  </a:cxn>
                  <a:cxn ang="0">
                    <a:pos x="0" y="24"/>
                  </a:cxn>
                  <a:cxn ang="0">
                    <a:pos x="0" y="36"/>
                  </a:cxn>
                  <a:cxn ang="0">
                    <a:pos x="12" y="36"/>
                  </a:cxn>
                  <a:cxn ang="0">
                    <a:pos x="18" y="48"/>
                  </a:cxn>
                  <a:cxn ang="0">
                    <a:pos x="18" y="48"/>
                  </a:cxn>
                  <a:cxn ang="0">
                    <a:pos x="24" y="48"/>
                  </a:cxn>
                  <a:cxn ang="0">
                    <a:pos x="42" y="36"/>
                  </a:cxn>
                  <a:cxn ang="0">
                    <a:pos x="48" y="42"/>
                  </a:cxn>
                  <a:cxn ang="0">
                    <a:pos x="66" y="36"/>
                  </a:cxn>
                  <a:cxn ang="0">
                    <a:pos x="78" y="30"/>
                  </a:cxn>
                  <a:cxn ang="0">
                    <a:pos x="84" y="30"/>
                  </a:cxn>
                  <a:cxn ang="0">
                    <a:pos x="78" y="24"/>
                  </a:cxn>
                  <a:cxn ang="0">
                    <a:pos x="66" y="12"/>
                  </a:cxn>
                </a:cxnLst>
                <a:rect l="0" t="0" r="r" b="b"/>
                <a:pathLst>
                  <a:path w="84" h="48">
                    <a:moveTo>
                      <a:pt x="66" y="12"/>
                    </a:moveTo>
                    <a:lnTo>
                      <a:pt x="60" y="6"/>
                    </a:lnTo>
                    <a:lnTo>
                      <a:pt x="48" y="0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24" y="48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66" y="36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78" y="2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8" name="Freeform 1402"/>
              <p:cNvSpPr>
                <a:spLocks/>
              </p:cNvSpPr>
              <p:nvPr/>
            </p:nvSpPr>
            <p:spPr bwMode="auto">
              <a:xfrm>
                <a:off x="4729524" y="1761061"/>
                <a:ext cx="65942" cy="94060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5" y="13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9" y="7"/>
                  </a:cxn>
                  <a:cxn ang="0">
                    <a:pos x="7" y="6"/>
                  </a:cxn>
                  <a:cxn ang="0">
                    <a:pos x="7" y="4"/>
                  </a:cxn>
                  <a:cxn ang="0">
                    <a:pos x="7" y="0"/>
                  </a:cxn>
                  <a:cxn ang="0">
                    <a:pos x="4" y="2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3" y="16"/>
                  </a:cxn>
                  <a:cxn ang="0">
                    <a:pos x="4" y="15"/>
                  </a:cxn>
                  <a:cxn ang="0">
                    <a:pos x="6" y="16"/>
                  </a:cxn>
                </a:cxnLst>
                <a:rect l="0" t="0" r="r" b="b"/>
                <a:pathLst>
                  <a:path w="9" h="16">
                    <a:moveTo>
                      <a:pt x="6" y="16"/>
                    </a:moveTo>
                    <a:cubicBezTo>
                      <a:pt x="5" y="15"/>
                      <a:pt x="5" y="14"/>
                      <a:pt x="5" y="13"/>
                    </a:cubicBezTo>
                    <a:cubicBezTo>
                      <a:pt x="5" y="11"/>
                      <a:pt x="6" y="9"/>
                      <a:pt x="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5"/>
                      <a:pt x="4" y="15"/>
                      <a:pt x="4" y="15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9" name="Freeform 1403"/>
              <p:cNvSpPr>
                <a:spLocks/>
              </p:cNvSpPr>
              <p:nvPr/>
            </p:nvSpPr>
            <p:spPr bwMode="auto">
              <a:xfrm>
                <a:off x="4606436" y="1953912"/>
                <a:ext cx="79131" cy="58341"/>
              </a:xfrm>
              <a:custGeom>
                <a:avLst/>
                <a:gdLst/>
                <a:ahLst/>
                <a:cxnLst>
                  <a:cxn ang="0">
                    <a:pos x="18" y="30"/>
                  </a:cxn>
                  <a:cxn ang="0">
                    <a:pos x="24" y="42"/>
                  </a:cxn>
                  <a:cxn ang="0">
                    <a:pos x="36" y="48"/>
                  </a:cxn>
                  <a:cxn ang="0">
                    <a:pos x="48" y="54"/>
                  </a:cxn>
                  <a:cxn ang="0">
                    <a:pos x="54" y="60"/>
                  </a:cxn>
                  <a:cxn ang="0">
                    <a:pos x="60" y="48"/>
                  </a:cxn>
                  <a:cxn ang="0">
                    <a:pos x="66" y="36"/>
                  </a:cxn>
                  <a:cxn ang="0">
                    <a:pos x="60" y="24"/>
                  </a:cxn>
                  <a:cxn ang="0">
                    <a:pos x="60" y="24"/>
                  </a:cxn>
                  <a:cxn ang="0">
                    <a:pos x="54" y="18"/>
                  </a:cxn>
                  <a:cxn ang="0">
                    <a:pos x="48" y="12"/>
                  </a:cxn>
                  <a:cxn ang="0">
                    <a:pos x="36" y="6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6" y="24"/>
                  </a:cxn>
                  <a:cxn ang="0">
                    <a:pos x="18" y="30"/>
                  </a:cxn>
                </a:cxnLst>
                <a:rect l="0" t="0" r="r" b="b"/>
                <a:pathLst>
                  <a:path w="66" h="60">
                    <a:moveTo>
                      <a:pt x="18" y="30"/>
                    </a:moveTo>
                    <a:lnTo>
                      <a:pt x="24" y="42"/>
                    </a:lnTo>
                    <a:lnTo>
                      <a:pt x="36" y="48"/>
                    </a:lnTo>
                    <a:lnTo>
                      <a:pt x="48" y="54"/>
                    </a:lnTo>
                    <a:lnTo>
                      <a:pt x="54" y="60"/>
                    </a:lnTo>
                    <a:lnTo>
                      <a:pt x="60" y="48"/>
                    </a:lnTo>
                    <a:lnTo>
                      <a:pt x="66" y="36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54" y="18"/>
                    </a:lnTo>
                    <a:lnTo>
                      <a:pt x="48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0" name="Freeform 1404"/>
              <p:cNvSpPr>
                <a:spLocks/>
              </p:cNvSpPr>
              <p:nvPr/>
            </p:nvSpPr>
            <p:spPr bwMode="auto">
              <a:xfrm>
                <a:off x="4547824" y="2621851"/>
                <a:ext cx="363415" cy="217884"/>
              </a:xfrm>
              <a:custGeom>
                <a:avLst/>
                <a:gdLst/>
                <a:ahLst/>
                <a:cxnLst>
                  <a:cxn ang="0">
                    <a:pos x="66" y="223"/>
                  </a:cxn>
                  <a:cxn ang="0">
                    <a:pos x="78" y="205"/>
                  </a:cxn>
                  <a:cxn ang="0">
                    <a:pos x="102" y="205"/>
                  </a:cxn>
                  <a:cxn ang="0">
                    <a:pos x="138" y="217"/>
                  </a:cxn>
                  <a:cxn ang="0">
                    <a:pos x="162" y="205"/>
                  </a:cxn>
                  <a:cxn ang="0">
                    <a:pos x="198" y="205"/>
                  </a:cxn>
                  <a:cxn ang="0">
                    <a:pos x="228" y="199"/>
                  </a:cxn>
                  <a:cxn ang="0">
                    <a:pos x="258" y="174"/>
                  </a:cxn>
                  <a:cxn ang="0">
                    <a:pos x="288" y="138"/>
                  </a:cxn>
                  <a:cxn ang="0">
                    <a:pos x="300" y="66"/>
                  </a:cxn>
                  <a:cxn ang="0">
                    <a:pos x="288" y="54"/>
                  </a:cxn>
                  <a:cxn ang="0">
                    <a:pos x="282" y="24"/>
                  </a:cxn>
                  <a:cxn ang="0">
                    <a:pos x="282" y="18"/>
                  </a:cxn>
                  <a:cxn ang="0">
                    <a:pos x="282" y="18"/>
                  </a:cxn>
                  <a:cxn ang="0">
                    <a:pos x="270" y="6"/>
                  </a:cxn>
                  <a:cxn ang="0">
                    <a:pos x="222" y="0"/>
                  </a:cxn>
                  <a:cxn ang="0">
                    <a:pos x="114" y="72"/>
                  </a:cxn>
                  <a:cxn ang="0">
                    <a:pos x="78" y="90"/>
                  </a:cxn>
                  <a:cxn ang="0">
                    <a:pos x="78" y="90"/>
                  </a:cxn>
                  <a:cxn ang="0">
                    <a:pos x="78" y="144"/>
                  </a:cxn>
                  <a:cxn ang="0">
                    <a:pos x="66" y="162"/>
                  </a:cxn>
                  <a:cxn ang="0">
                    <a:pos x="24" y="168"/>
                  </a:cxn>
                  <a:cxn ang="0">
                    <a:pos x="0" y="168"/>
                  </a:cxn>
                  <a:cxn ang="0">
                    <a:pos x="12" y="193"/>
                  </a:cxn>
                  <a:cxn ang="0">
                    <a:pos x="36" y="217"/>
                  </a:cxn>
                  <a:cxn ang="0">
                    <a:pos x="48" y="217"/>
                  </a:cxn>
                  <a:cxn ang="0">
                    <a:pos x="60" y="223"/>
                  </a:cxn>
                  <a:cxn ang="0">
                    <a:pos x="66" y="223"/>
                  </a:cxn>
                </a:cxnLst>
                <a:rect l="0" t="0" r="r" b="b"/>
                <a:pathLst>
                  <a:path w="300" h="223">
                    <a:moveTo>
                      <a:pt x="66" y="223"/>
                    </a:moveTo>
                    <a:lnTo>
                      <a:pt x="78" y="205"/>
                    </a:lnTo>
                    <a:lnTo>
                      <a:pt x="102" y="205"/>
                    </a:lnTo>
                    <a:lnTo>
                      <a:pt x="138" y="217"/>
                    </a:lnTo>
                    <a:lnTo>
                      <a:pt x="162" y="205"/>
                    </a:lnTo>
                    <a:lnTo>
                      <a:pt x="198" y="205"/>
                    </a:lnTo>
                    <a:lnTo>
                      <a:pt x="228" y="199"/>
                    </a:lnTo>
                    <a:lnTo>
                      <a:pt x="258" y="174"/>
                    </a:lnTo>
                    <a:lnTo>
                      <a:pt x="288" y="138"/>
                    </a:lnTo>
                    <a:lnTo>
                      <a:pt x="300" y="66"/>
                    </a:lnTo>
                    <a:lnTo>
                      <a:pt x="288" y="54"/>
                    </a:lnTo>
                    <a:lnTo>
                      <a:pt x="282" y="24"/>
                    </a:lnTo>
                    <a:lnTo>
                      <a:pt x="282" y="18"/>
                    </a:lnTo>
                    <a:lnTo>
                      <a:pt x="282" y="18"/>
                    </a:lnTo>
                    <a:lnTo>
                      <a:pt x="270" y="6"/>
                    </a:lnTo>
                    <a:lnTo>
                      <a:pt x="222" y="0"/>
                    </a:lnTo>
                    <a:lnTo>
                      <a:pt x="114" y="72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8" y="144"/>
                    </a:lnTo>
                    <a:lnTo>
                      <a:pt x="66" y="162"/>
                    </a:lnTo>
                    <a:lnTo>
                      <a:pt x="24" y="168"/>
                    </a:lnTo>
                    <a:lnTo>
                      <a:pt x="0" y="168"/>
                    </a:lnTo>
                    <a:lnTo>
                      <a:pt x="12" y="193"/>
                    </a:lnTo>
                    <a:lnTo>
                      <a:pt x="36" y="217"/>
                    </a:lnTo>
                    <a:lnTo>
                      <a:pt x="48" y="217"/>
                    </a:lnTo>
                    <a:lnTo>
                      <a:pt x="60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1" name="Freeform 1405"/>
              <p:cNvSpPr>
                <a:spLocks/>
              </p:cNvSpPr>
              <p:nvPr/>
            </p:nvSpPr>
            <p:spPr bwMode="auto">
              <a:xfrm>
                <a:off x="4547824" y="2621851"/>
                <a:ext cx="363415" cy="217884"/>
              </a:xfrm>
              <a:custGeom>
                <a:avLst/>
                <a:gdLst/>
                <a:ahLst/>
                <a:cxnLst>
                  <a:cxn ang="0">
                    <a:pos x="66" y="223"/>
                  </a:cxn>
                  <a:cxn ang="0">
                    <a:pos x="78" y="205"/>
                  </a:cxn>
                  <a:cxn ang="0">
                    <a:pos x="102" y="205"/>
                  </a:cxn>
                  <a:cxn ang="0">
                    <a:pos x="138" y="217"/>
                  </a:cxn>
                  <a:cxn ang="0">
                    <a:pos x="162" y="205"/>
                  </a:cxn>
                  <a:cxn ang="0">
                    <a:pos x="198" y="205"/>
                  </a:cxn>
                  <a:cxn ang="0">
                    <a:pos x="228" y="199"/>
                  </a:cxn>
                  <a:cxn ang="0">
                    <a:pos x="258" y="174"/>
                  </a:cxn>
                  <a:cxn ang="0">
                    <a:pos x="288" y="138"/>
                  </a:cxn>
                  <a:cxn ang="0">
                    <a:pos x="300" y="66"/>
                  </a:cxn>
                  <a:cxn ang="0">
                    <a:pos x="288" y="54"/>
                  </a:cxn>
                  <a:cxn ang="0">
                    <a:pos x="282" y="24"/>
                  </a:cxn>
                  <a:cxn ang="0">
                    <a:pos x="282" y="18"/>
                  </a:cxn>
                  <a:cxn ang="0">
                    <a:pos x="282" y="18"/>
                  </a:cxn>
                  <a:cxn ang="0">
                    <a:pos x="270" y="6"/>
                  </a:cxn>
                  <a:cxn ang="0">
                    <a:pos x="222" y="0"/>
                  </a:cxn>
                  <a:cxn ang="0">
                    <a:pos x="114" y="72"/>
                  </a:cxn>
                  <a:cxn ang="0">
                    <a:pos x="78" y="90"/>
                  </a:cxn>
                  <a:cxn ang="0">
                    <a:pos x="78" y="90"/>
                  </a:cxn>
                  <a:cxn ang="0">
                    <a:pos x="78" y="144"/>
                  </a:cxn>
                  <a:cxn ang="0">
                    <a:pos x="66" y="162"/>
                  </a:cxn>
                  <a:cxn ang="0">
                    <a:pos x="24" y="168"/>
                  </a:cxn>
                  <a:cxn ang="0">
                    <a:pos x="0" y="168"/>
                  </a:cxn>
                  <a:cxn ang="0">
                    <a:pos x="12" y="193"/>
                  </a:cxn>
                  <a:cxn ang="0">
                    <a:pos x="36" y="217"/>
                  </a:cxn>
                  <a:cxn ang="0">
                    <a:pos x="48" y="217"/>
                  </a:cxn>
                  <a:cxn ang="0">
                    <a:pos x="60" y="223"/>
                  </a:cxn>
                  <a:cxn ang="0">
                    <a:pos x="66" y="223"/>
                  </a:cxn>
                </a:cxnLst>
                <a:rect l="0" t="0" r="r" b="b"/>
                <a:pathLst>
                  <a:path w="300" h="223">
                    <a:moveTo>
                      <a:pt x="66" y="223"/>
                    </a:moveTo>
                    <a:lnTo>
                      <a:pt x="78" y="205"/>
                    </a:lnTo>
                    <a:lnTo>
                      <a:pt x="102" y="205"/>
                    </a:lnTo>
                    <a:lnTo>
                      <a:pt x="138" y="217"/>
                    </a:lnTo>
                    <a:lnTo>
                      <a:pt x="162" y="205"/>
                    </a:lnTo>
                    <a:lnTo>
                      <a:pt x="198" y="205"/>
                    </a:lnTo>
                    <a:lnTo>
                      <a:pt x="228" y="199"/>
                    </a:lnTo>
                    <a:lnTo>
                      <a:pt x="258" y="174"/>
                    </a:lnTo>
                    <a:lnTo>
                      <a:pt x="288" y="138"/>
                    </a:lnTo>
                    <a:lnTo>
                      <a:pt x="300" y="66"/>
                    </a:lnTo>
                    <a:lnTo>
                      <a:pt x="288" y="54"/>
                    </a:lnTo>
                    <a:lnTo>
                      <a:pt x="282" y="24"/>
                    </a:lnTo>
                    <a:lnTo>
                      <a:pt x="282" y="18"/>
                    </a:lnTo>
                    <a:lnTo>
                      <a:pt x="282" y="18"/>
                    </a:lnTo>
                    <a:lnTo>
                      <a:pt x="270" y="6"/>
                    </a:lnTo>
                    <a:lnTo>
                      <a:pt x="222" y="0"/>
                    </a:lnTo>
                    <a:lnTo>
                      <a:pt x="114" y="72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8" y="144"/>
                    </a:lnTo>
                    <a:lnTo>
                      <a:pt x="66" y="162"/>
                    </a:lnTo>
                    <a:lnTo>
                      <a:pt x="24" y="168"/>
                    </a:lnTo>
                    <a:lnTo>
                      <a:pt x="0" y="168"/>
                    </a:lnTo>
                    <a:lnTo>
                      <a:pt x="12" y="193"/>
                    </a:lnTo>
                    <a:lnTo>
                      <a:pt x="36" y="217"/>
                    </a:lnTo>
                    <a:lnTo>
                      <a:pt x="48" y="217"/>
                    </a:lnTo>
                    <a:lnTo>
                      <a:pt x="60" y="223"/>
                    </a:lnTo>
                    <a:lnTo>
                      <a:pt x="66" y="223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2" name="Freeform 1406"/>
              <p:cNvSpPr>
                <a:spLocks/>
              </p:cNvSpPr>
              <p:nvPr/>
            </p:nvSpPr>
            <p:spPr bwMode="auto">
              <a:xfrm>
                <a:off x="4266493" y="2592094"/>
                <a:ext cx="376603" cy="288131"/>
              </a:xfrm>
              <a:custGeom>
                <a:avLst/>
                <a:gdLst/>
                <a:ahLst/>
                <a:cxnLst>
                  <a:cxn ang="0">
                    <a:pos x="24" y="44"/>
                  </a:cxn>
                  <a:cxn ang="0">
                    <a:pos x="27" y="40"/>
                  </a:cxn>
                  <a:cxn ang="0">
                    <a:pos x="32" y="36"/>
                  </a:cxn>
                  <a:cxn ang="0">
                    <a:pos x="38" y="33"/>
                  </a:cxn>
                  <a:cxn ang="0">
                    <a:pos x="39" y="33"/>
                  </a:cxn>
                  <a:cxn ang="0">
                    <a:pos x="43" y="33"/>
                  </a:cxn>
                  <a:cxn ang="0">
                    <a:pos x="50" y="32"/>
                  </a:cxn>
                  <a:cxn ang="0">
                    <a:pos x="51" y="29"/>
                  </a:cxn>
                  <a:cxn ang="0">
                    <a:pos x="52" y="20"/>
                  </a:cxn>
                  <a:cxn ang="0">
                    <a:pos x="49" y="20"/>
                  </a:cxn>
                  <a:cxn ang="0">
                    <a:pos x="47" y="18"/>
                  </a:cxn>
                  <a:cxn ang="0">
                    <a:pos x="21" y="0"/>
                  </a:cxn>
                  <a:cxn ang="0">
                    <a:pos x="18" y="0"/>
                  </a:cxn>
                  <a:cxn ang="0">
                    <a:pos x="21" y="29"/>
                  </a:cxn>
                  <a:cxn ang="0">
                    <a:pos x="23" y="30"/>
                  </a:cxn>
                  <a:cxn ang="0">
                    <a:pos x="20" y="32"/>
                  </a:cxn>
                  <a:cxn ang="0">
                    <a:pos x="6" y="32"/>
                  </a:cxn>
                  <a:cxn ang="0">
                    <a:pos x="5" y="33"/>
                  </a:cxn>
                  <a:cxn ang="0">
                    <a:pos x="3" y="31"/>
                  </a:cxn>
                  <a:cxn ang="0">
                    <a:pos x="0" y="34"/>
                  </a:cxn>
                  <a:cxn ang="0">
                    <a:pos x="0" y="35"/>
                  </a:cxn>
                  <a:cxn ang="0">
                    <a:pos x="1" y="38"/>
                  </a:cxn>
                  <a:cxn ang="0">
                    <a:pos x="3" y="42"/>
                  </a:cxn>
                  <a:cxn ang="0">
                    <a:pos x="2" y="42"/>
                  </a:cxn>
                  <a:cxn ang="0">
                    <a:pos x="2" y="43"/>
                  </a:cxn>
                  <a:cxn ang="0">
                    <a:pos x="6" y="43"/>
                  </a:cxn>
                  <a:cxn ang="0">
                    <a:pos x="10" y="42"/>
                  </a:cxn>
                  <a:cxn ang="0">
                    <a:pos x="11" y="44"/>
                  </a:cxn>
                  <a:cxn ang="0">
                    <a:pos x="13" y="49"/>
                  </a:cxn>
                  <a:cxn ang="0">
                    <a:pos x="15" y="48"/>
                  </a:cxn>
                  <a:cxn ang="0">
                    <a:pos x="17" y="48"/>
                  </a:cxn>
                  <a:cxn ang="0">
                    <a:pos x="18" y="48"/>
                  </a:cxn>
                  <a:cxn ang="0">
                    <a:pos x="20" y="49"/>
                  </a:cxn>
                  <a:cxn ang="0">
                    <a:pos x="22" y="49"/>
                  </a:cxn>
                  <a:cxn ang="0">
                    <a:pos x="23" y="49"/>
                  </a:cxn>
                  <a:cxn ang="0">
                    <a:pos x="23" y="47"/>
                  </a:cxn>
                  <a:cxn ang="0">
                    <a:pos x="24" y="44"/>
                  </a:cxn>
                </a:cxnLst>
                <a:rect l="0" t="0" r="r" b="b"/>
                <a:pathLst>
                  <a:path w="52" h="49">
                    <a:moveTo>
                      <a:pt x="24" y="44"/>
                    </a:moveTo>
                    <a:cubicBezTo>
                      <a:pt x="27" y="40"/>
                      <a:pt x="27" y="40"/>
                      <a:pt x="27" y="40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10" y="42"/>
                      <a:pt x="10" y="42"/>
                    </a:cubicBezTo>
                    <a:cubicBezTo>
                      <a:pt x="11" y="42"/>
                      <a:pt x="11" y="44"/>
                      <a:pt x="11" y="44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7"/>
                      <a:pt x="23" y="47"/>
                      <a:pt x="23" y="47"/>
                    </a:cubicBezTo>
                    <a:lnTo>
                      <a:pt x="24" y="4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3" name="Freeform 1407"/>
              <p:cNvSpPr>
                <a:spLocks/>
              </p:cNvSpPr>
              <p:nvPr/>
            </p:nvSpPr>
            <p:spPr bwMode="auto">
              <a:xfrm>
                <a:off x="5491537" y="2857596"/>
                <a:ext cx="216877" cy="238125"/>
              </a:xfrm>
              <a:custGeom>
                <a:avLst/>
                <a:gdLst/>
                <a:ahLst/>
                <a:cxnLst>
                  <a:cxn ang="0">
                    <a:pos x="72" y="18"/>
                  </a:cxn>
                  <a:cxn ang="0">
                    <a:pos x="48" y="12"/>
                  </a:cxn>
                  <a:cxn ang="0">
                    <a:pos x="48" y="6"/>
                  </a:cxn>
                  <a:cxn ang="0">
                    <a:pos x="30" y="18"/>
                  </a:cxn>
                  <a:cxn ang="0">
                    <a:pos x="42" y="36"/>
                  </a:cxn>
                  <a:cxn ang="0">
                    <a:pos x="84" y="60"/>
                  </a:cxn>
                  <a:cxn ang="0">
                    <a:pos x="126" y="66"/>
                  </a:cxn>
                  <a:cxn ang="0">
                    <a:pos x="78" y="120"/>
                  </a:cxn>
                  <a:cxn ang="0">
                    <a:pos x="36" y="132"/>
                  </a:cxn>
                  <a:cxn ang="0">
                    <a:pos x="18" y="144"/>
                  </a:cxn>
                  <a:cxn ang="0">
                    <a:pos x="24" y="150"/>
                  </a:cxn>
                  <a:cxn ang="0">
                    <a:pos x="18" y="144"/>
                  </a:cxn>
                  <a:cxn ang="0">
                    <a:pos x="18" y="150"/>
                  </a:cxn>
                  <a:cxn ang="0">
                    <a:pos x="0" y="168"/>
                  </a:cxn>
                  <a:cxn ang="0">
                    <a:pos x="0" y="228"/>
                  </a:cxn>
                  <a:cxn ang="0">
                    <a:pos x="12" y="246"/>
                  </a:cxn>
                  <a:cxn ang="0">
                    <a:pos x="42" y="204"/>
                  </a:cxn>
                  <a:cxn ang="0">
                    <a:pos x="90" y="180"/>
                  </a:cxn>
                  <a:cxn ang="0">
                    <a:pos x="132" y="132"/>
                  </a:cxn>
                  <a:cxn ang="0">
                    <a:pos x="168" y="48"/>
                  </a:cxn>
                  <a:cxn ang="0">
                    <a:pos x="180" y="0"/>
                  </a:cxn>
                  <a:cxn ang="0">
                    <a:pos x="72" y="18"/>
                  </a:cxn>
                </a:cxnLst>
                <a:rect l="0" t="0" r="r" b="b"/>
                <a:pathLst>
                  <a:path w="180" h="246">
                    <a:moveTo>
                      <a:pt x="72" y="18"/>
                    </a:moveTo>
                    <a:lnTo>
                      <a:pt x="48" y="12"/>
                    </a:lnTo>
                    <a:lnTo>
                      <a:pt x="48" y="6"/>
                    </a:lnTo>
                    <a:lnTo>
                      <a:pt x="30" y="18"/>
                    </a:lnTo>
                    <a:lnTo>
                      <a:pt x="42" y="36"/>
                    </a:lnTo>
                    <a:lnTo>
                      <a:pt x="84" y="60"/>
                    </a:lnTo>
                    <a:lnTo>
                      <a:pt x="126" y="66"/>
                    </a:lnTo>
                    <a:lnTo>
                      <a:pt x="78" y="120"/>
                    </a:lnTo>
                    <a:lnTo>
                      <a:pt x="36" y="132"/>
                    </a:lnTo>
                    <a:lnTo>
                      <a:pt x="18" y="144"/>
                    </a:lnTo>
                    <a:lnTo>
                      <a:pt x="24" y="150"/>
                    </a:lnTo>
                    <a:lnTo>
                      <a:pt x="18" y="144"/>
                    </a:lnTo>
                    <a:lnTo>
                      <a:pt x="18" y="150"/>
                    </a:lnTo>
                    <a:lnTo>
                      <a:pt x="0" y="168"/>
                    </a:lnTo>
                    <a:lnTo>
                      <a:pt x="0" y="228"/>
                    </a:lnTo>
                    <a:lnTo>
                      <a:pt x="12" y="246"/>
                    </a:lnTo>
                    <a:lnTo>
                      <a:pt x="42" y="204"/>
                    </a:lnTo>
                    <a:lnTo>
                      <a:pt x="90" y="180"/>
                    </a:lnTo>
                    <a:lnTo>
                      <a:pt x="132" y="132"/>
                    </a:lnTo>
                    <a:lnTo>
                      <a:pt x="168" y="48"/>
                    </a:lnTo>
                    <a:lnTo>
                      <a:pt x="180" y="0"/>
                    </a:lnTo>
                    <a:lnTo>
                      <a:pt x="72" y="1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4" name="Freeform 1408"/>
              <p:cNvSpPr>
                <a:spLocks/>
              </p:cNvSpPr>
              <p:nvPr/>
            </p:nvSpPr>
            <p:spPr bwMode="auto">
              <a:xfrm>
                <a:off x="4867270" y="2839740"/>
                <a:ext cx="29308" cy="9286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24" y="42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8" y="96"/>
                  </a:cxn>
                  <a:cxn ang="0">
                    <a:pos x="24" y="96"/>
                  </a:cxn>
                  <a:cxn ang="0">
                    <a:pos x="12" y="0"/>
                  </a:cxn>
                </a:cxnLst>
                <a:rect l="0" t="0" r="r" b="b"/>
                <a:pathLst>
                  <a:path w="24" h="96">
                    <a:moveTo>
                      <a:pt x="12" y="0"/>
                    </a:moveTo>
                    <a:lnTo>
                      <a:pt x="12" y="0"/>
                    </a:lnTo>
                    <a:lnTo>
                      <a:pt x="24" y="42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8" y="96"/>
                    </a:lnTo>
                    <a:lnTo>
                      <a:pt x="24" y="9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5" name="Freeform 1409"/>
              <p:cNvSpPr>
                <a:spLocks/>
              </p:cNvSpPr>
              <p:nvPr/>
            </p:nvSpPr>
            <p:spPr bwMode="auto">
              <a:xfrm>
                <a:off x="4867270" y="2839740"/>
                <a:ext cx="29308" cy="9286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24" y="42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8" y="96"/>
                  </a:cxn>
                  <a:cxn ang="0">
                    <a:pos x="24" y="96"/>
                  </a:cxn>
                </a:cxnLst>
                <a:rect l="0" t="0" r="r" b="b"/>
                <a:pathLst>
                  <a:path w="24" h="96">
                    <a:moveTo>
                      <a:pt x="12" y="0"/>
                    </a:moveTo>
                    <a:lnTo>
                      <a:pt x="12" y="0"/>
                    </a:lnTo>
                    <a:lnTo>
                      <a:pt x="24" y="42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8" y="96"/>
                    </a:lnTo>
                    <a:lnTo>
                      <a:pt x="24" y="96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6" name="Freeform 1410"/>
              <p:cNvSpPr>
                <a:spLocks/>
              </p:cNvSpPr>
              <p:nvPr/>
            </p:nvSpPr>
            <p:spPr bwMode="auto">
              <a:xfrm>
                <a:off x="4852625" y="2628996"/>
                <a:ext cx="238857" cy="303609"/>
              </a:xfrm>
              <a:custGeom>
                <a:avLst/>
                <a:gdLst/>
                <a:ahLst/>
                <a:cxnLst>
                  <a:cxn ang="0">
                    <a:pos x="36" y="313"/>
                  </a:cxn>
                  <a:cxn ang="0">
                    <a:pos x="60" y="307"/>
                  </a:cxn>
                  <a:cxn ang="0">
                    <a:pos x="96" y="295"/>
                  </a:cxn>
                  <a:cxn ang="0">
                    <a:pos x="102" y="283"/>
                  </a:cxn>
                  <a:cxn ang="0">
                    <a:pos x="132" y="277"/>
                  </a:cxn>
                  <a:cxn ang="0">
                    <a:pos x="180" y="247"/>
                  </a:cxn>
                  <a:cxn ang="0">
                    <a:pos x="180" y="247"/>
                  </a:cxn>
                  <a:cxn ang="0">
                    <a:pos x="162" y="211"/>
                  </a:cxn>
                  <a:cxn ang="0">
                    <a:pos x="168" y="193"/>
                  </a:cxn>
                  <a:cxn ang="0">
                    <a:pos x="174" y="162"/>
                  </a:cxn>
                  <a:cxn ang="0">
                    <a:pos x="192" y="150"/>
                  </a:cxn>
                  <a:cxn ang="0">
                    <a:pos x="198" y="78"/>
                  </a:cxn>
                  <a:cxn ang="0">
                    <a:pos x="54" y="0"/>
                  </a:cxn>
                  <a:cxn ang="0">
                    <a:pos x="30" y="12"/>
                  </a:cxn>
                  <a:cxn ang="0">
                    <a:pos x="30" y="18"/>
                  </a:cxn>
                  <a:cxn ang="0">
                    <a:pos x="36" y="48"/>
                  </a:cxn>
                  <a:cxn ang="0">
                    <a:pos x="48" y="60"/>
                  </a:cxn>
                  <a:cxn ang="0">
                    <a:pos x="36" y="132"/>
                  </a:cxn>
                  <a:cxn ang="0">
                    <a:pos x="6" y="168"/>
                  </a:cxn>
                  <a:cxn ang="0">
                    <a:pos x="12" y="168"/>
                  </a:cxn>
                  <a:cxn ang="0">
                    <a:pos x="6" y="168"/>
                  </a:cxn>
                  <a:cxn ang="0">
                    <a:pos x="0" y="175"/>
                  </a:cxn>
                  <a:cxn ang="0">
                    <a:pos x="12" y="193"/>
                  </a:cxn>
                  <a:cxn ang="0">
                    <a:pos x="30" y="199"/>
                  </a:cxn>
                  <a:cxn ang="0">
                    <a:pos x="24" y="217"/>
                  </a:cxn>
                  <a:cxn ang="0">
                    <a:pos x="36" y="313"/>
                  </a:cxn>
                </a:cxnLst>
                <a:rect l="0" t="0" r="r" b="b"/>
                <a:pathLst>
                  <a:path w="198" h="313">
                    <a:moveTo>
                      <a:pt x="36" y="313"/>
                    </a:moveTo>
                    <a:lnTo>
                      <a:pt x="60" y="307"/>
                    </a:lnTo>
                    <a:lnTo>
                      <a:pt x="96" y="295"/>
                    </a:lnTo>
                    <a:lnTo>
                      <a:pt x="102" y="283"/>
                    </a:lnTo>
                    <a:lnTo>
                      <a:pt x="132" y="277"/>
                    </a:lnTo>
                    <a:lnTo>
                      <a:pt x="180" y="247"/>
                    </a:lnTo>
                    <a:lnTo>
                      <a:pt x="180" y="247"/>
                    </a:lnTo>
                    <a:lnTo>
                      <a:pt x="162" y="211"/>
                    </a:lnTo>
                    <a:lnTo>
                      <a:pt x="168" y="193"/>
                    </a:lnTo>
                    <a:lnTo>
                      <a:pt x="174" y="162"/>
                    </a:lnTo>
                    <a:lnTo>
                      <a:pt x="192" y="150"/>
                    </a:lnTo>
                    <a:lnTo>
                      <a:pt x="198" y="78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36" y="48"/>
                    </a:lnTo>
                    <a:lnTo>
                      <a:pt x="48" y="60"/>
                    </a:lnTo>
                    <a:lnTo>
                      <a:pt x="36" y="132"/>
                    </a:lnTo>
                    <a:lnTo>
                      <a:pt x="6" y="168"/>
                    </a:lnTo>
                    <a:lnTo>
                      <a:pt x="12" y="168"/>
                    </a:lnTo>
                    <a:lnTo>
                      <a:pt x="6" y="168"/>
                    </a:lnTo>
                    <a:lnTo>
                      <a:pt x="0" y="175"/>
                    </a:lnTo>
                    <a:lnTo>
                      <a:pt x="12" y="193"/>
                    </a:lnTo>
                    <a:lnTo>
                      <a:pt x="30" y="199"/>
                    </a:lnTo>
                    <a:lnTo>
                      <a:pt x="24" y="217"/>
                    </a:lnTo>
                    <a:lnTo>
                      <a:pt x="36" y="31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7" name="Freeform 1411"/>
              <p:cNvSpPr>
                <a:spLocks/>
              </p:cNvSpPr>
              <p:nvPr/>
            </p:nvSpPr>
            <p:spPr bwMode="auto">
              <a:xfrm>
                <a:off x="4852625" y="2628996"/>
                <a:ext cx="238857" cy="303609"/>
              </a:xfrm>
              <a:custGeom>
                <a:avLst/>
                <a:gdLst/>
                <a:ahLst/>
                <a:cxnLst>
                  <a:cxn ang="0">
                    <a:pos x="36" y="313"/>
                  </a:cxn>
                  <a:cxn ang="0">
                    <a:pos x="60" y="307"/>
                  </a:cxn>
                  <a:cxn ang="0">
                    <a:pos x="96" y="295"/>
                  </a:cxn>
                  <a:cxn ang="0">
                    <a:pos x="102" y="283"/>
                  </a:cxn>
                  <a:cxn ang="0">
                    <a:pos x="132" y="277"/>
                  </a:cxn>
                  <a:cxn ang="0">
                    <a:pos x="180" y="247"/>
                  </a:cxn>
                  <a:cxn ang="0">
                    <a:pos x="180" y="247"/>
                  </a:cxn>
                  <a:cxn ang="0">
                    <a:pos x="162" y="211"/>
                  </a:cxn>
                  <a:cxn ang="0">
                    <a:pos x="168" y="193"/>
                  </a:cxn>
                  <a:cxn ang="0">
                    <a:pos x="174" y="162"/>
                  </a:cxn>
                  <a:cxn ang="0">
                    <a:pos x="192" y="150"/>
                  </a:cxn>
                  <a:cxn ang="0">
                    <a:pos x="198" y="78"/>
                  </a:cxn>
                  <a:cxn ang="0">
                    <a:pos x="54" y="0"/>
                  </a:cxn>
                  <a:cxn ang="0">
                    <a:pos x="30" y="12"/>
                  </a:cxn>
                  <a:cxn ang="0">
                    <a:pos x="30" y="18"/>
                  </a:cxn>
                  <a:cxn ang="0">
                    <a:pos x="36" y="48"/>
                  </a:cxn>
                  <a:cxn ang="0">
                    <a:pos x="48" y="60"/>
                  </a:cxn>
                  <a:cxn ang="0">
                    <a:pos x="36" y="132"/>
                  </a:cxn>
                  <a:cxn ang="0">
                    <a:pos x="6" y="168"/>
                  </a:cxn>
                  <a:cxn ang="0">
                    <a:pos x="12" y="168"/>
                  </a:cxn>
                  <a:cxn ang="0">
                    <a:pos x="6" y="168"/>
                  </a:cxn>
                  <a:cxn ang="0">
                    <a:pos x="0" y="175"/>
                  </a:cxn>
                  <a:cxn ang="0">
                    <a:pos x="12" y="193"/>
                  </a:cxn>
                  <a:cxn ang="0">
                    <a:pos x="30" y="199"/>
                  </a:cxn>
                  <a:cxn ang="0">
                    <a:pos x="24" y="217"/>
                  </a:cxn>
                </a:cxnLst>
                <a:rect l="0" t="0" r="r" b="b"/>
                <a:pathLst>
                  <a:path w="198" h="313">
                    <a:moveTo>
                      <a:pt x="36" y="313"/>
                    </a:moveTo>
                    <a:lnTo>
                      <a:pt x="60" y="307"/>
                    </a:lnTo>
                    <a:lnTo>
                      <a:pt x="96" y="295"/>
                    </a:lnTo>
                    <a:lnTo>
                      <a:pt x="102" y="283"/>
                    </a:lnTo>
                    <a:lnTo>
                      <a:pt x="132" y="277"/>
                    </a:lnTo>
                    <a:lnTo>
                      <a:pt x="180" y="247"/>
                    </a:lnTo>
                    <a:lnTo>
                      <a:pt x="180" y="247"/>
                    </a:lnTo>
                    <a:lnTo>
                      <a:pt x="162" y="211"/>
                    </a:lnTo>
                    <a:lnTo>
                      <a:pt x="168" y="193"/>
                    </a:lnTo>
                    <a:lnTo>
                      <a:pt x="174" y="162"/>
                    </a:lnTo>
                    <a:lnTo>
                      <a:pt x="192" y="150"/>
                    </a:lnTo>
                    <a:lnTo>
                      <a:pt x="198" y="78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36" y="48"/>
                    </a:lnTo>
                    <a:lnTo>
                      <a:pt x="48" y="60"/>
                    </a:lnTo>
                    <a:lnTo>
                      <a:pt x="36" y="132"/>
                    </a:lnTo>
                    <a:lnTo>
                      <a:pt x="6" y="168"/>
                    </a:lnTo>
                    <a:lnTo>
                      <a:pt x="12" y="168"/>
                    </a:lnTo>
                    <a:lnTo>
                      <a:pt x="6" y="168"/>
                    </a:lnTo>
                    <a:lnTo>
                      <a:pt x="0" y="175"/>
                    </a:lnTo>
                    <a:lnTo>
                      <a:pt x="12" y="193"/>
                    </a:lnTo>
                    <a:lnTo>
                      <a:pt x="30" y="199"/>
                    </a:lnTo>
                    <a:lnTo>
                      <a:pt x="24" y="217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8" name="Freeform 1412"/>
              <p:cNvSpPr>
                <a:spLocks/>
              </p:cNvSpPr>
              <p:nvPr/>
            </p:nvSpPr>
            <p:spPr bwMode="auto">
              <a:xfrm>
                <a:off x="4925894" y="3488628"/>
                <a:ext cx="367811" cy="265509"/>
              </a:xfrm>
              <a:custGeom>
                <a:avLst/>
                <a:gdLst/>
                <a:ahLst/>
                <a:cxnLst>
                  <a:cxn ang="0">
                    <a:pos x="48" y="1"/>
                  </a:cxn>
                  <a:cxn ang="0">
                    <a:pos x="47" y="1"/>
                  </a:cxn>
                  <a:cxn ang="0">
                    <a:pos x="46" y="2"/>
                  </a:cxn>
                  <a:cxn ang="0">
                    <a:pos x="47" y="1"/>
                  </a:cxn>
                  <a:cxn ang="0">
                    <a:pos x="41" y="0"/>
                  </a:cxn>
                  <a:cxn ang="0">
                    <a:pos x="34" y="5"/>
                  </a:cxn>
                  <a:cxn ang="0">
                    <a:pos x="26" y="12"/>
                  </a:cxn>
                  <a:cxn ang="0">
                    <a:pos x="22" y="12"/>
                  </a:cxn>
                  <a:cxn ang="0">
                    <a:pos x="17" y="15"/>
                  </a:cxn>
                  <a:cxn ang="0">
                    <a:pos x="14" y="15"/>
                  </a:cxn>
                  <a:cxn ang="0">
                    <a:pos x="13" y="13"/>
                  </a:cxn>
                  <a:cxn ang="0">
                    <a:pos x="11" y="9"/>
                  </a:cxn>
                  <a:cxn ang="0">
                    <a:pos x="11" y="11"/>
                  </a:cxn>
                  <a:cxn ang="0">
                    <a:pos x="11" y="9"/>
                  </a:cxn>
                  <a:cxn ang="0">
                    <a:pos x="9" y="23"/>
                  </a:cxn>
                  <a:cxn ang="0">
                    <a:pos x="6" y="24"/>
                  </a:cxn>
                  <a:cxn ang="0">
                    <a:pos x="1" y="22"/>
                  </a:cxn>
                  <a:cxn ang="0">
                    <a:pos x="0" y="24"/>
                  </a:cxn>
                  <a:cxn ang="0">
                    <a:pos x="2" y="27"/>
                  </a:cxn>
                  <a:cxn ang="0">
                    <a:pos x="5" y="35"/>
                  </a:cxn>
                  <a:cxn ang="0">
                    <a:pos x="5" y="39"/>
                  </a:cxn>
                  <a:cxn ang="0">
                    <a:pos x="9" y="45"/>
                  </a:cxn>
                  <a:cxn ang="0">
                    <a:pos x="17" y="43"/>
                  </a:cxn>
                  <a:cxn ang="0">
                    <a:pos x="25" y="42"/>
                  </a:cxn>
                  <a:cxn ang="0">
                    <a:pos x="32" y="41"/>
                  </a:cxn>
                  <a:cxn ang="0">
                    <a:pos x="47" y="25"/>
                  </a:cxn>
                  <a:cxn ang="0">
                    <a:pos x="51" y="16"/>
                  </a:cxn>
                  <a:cxn ang="0">
                    <a:pos x="51" y="16"/>
                  </a:cxn>
                  <a:cxn ang="0">
                    <a:pos x="49" y="16"/>
                  </a:cxn>
                  <a:cxn ang="0">
                    <a:pos x="48" y="1"/>
                  </a:cxn>
                </a:cxnLst>
                <a:rect l="0" t="0" r="r" b="b"/>
                <a:pathLst>
                  <a:path w="51" h="45">
                    <a:moveTo>
                      <a:pt x="48" y="1"/>
                    </a:moveTo>
                    <a:cubicBezTo>
                      <a:pt x="47" y="1"/>
                      <a:pt x="47" y="1"/>
                      <a:pt x="47" y="1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50" y="19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9" y="16"/>
                      <a:pt x="49" y="16"/>
                      <a:pt x="49" y="16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9" name="Freeform 1413"/>
              <p:cNvSpPr>
                <a:spLocks/>
              </p:cNvSpPr>
              <p:nvPr/>
            </p:nvSpPr>
            <p:spPr bwMode="auto">
              <a:xfrm>
                <a:off x="5005017" y="3401714"/>
                <a:ext cx="218342" cy="176213"/>
              </a:xfrm>
              <a:custGeom>
                <a:avLst/>
                <a:gdLst/>
                <a:ahLst/>
                <a:cxnLst>
                  <a:cxn ang="0">
                    <a:pos x="144" y="54"/>
                  </a:cxn>
                  <a:cxn ang="0">
                    <a:pos x="132" y="54"/>
                  </a:cxn>
                  <a:cxn ang="0">
                    <a:pos x="114" y="30"/>
                  </a:cxn>
                  <a:cxn ang="0">
                    <a:pos x="102" y="6"/>
                  </a:cxn>
                  <a:cxn ang="0">
                    <a:pos x="96" y="6"/>
                  </a:cxn>
                  <a:cxn ang="0">
                    <a:pos x="84" y="12"/>
                  </a:cxn>
                  <a:cxn ang="0">
                    <a:pos x="96" y="6"/>
                  </a:cxn>
                  <a:cxn ang="0">
                    <a:pos x="84" y="0"/>
                  </a:cxn>
                  <a:cxn ang="0">
                    <a:pos x="66" y="6"/>
                  </a:cxn>
                  <a:cxn ang="0">
                    <a:pos x="18" y="18"/>
                  </a:cxn>
                  <a:cxn ang="0">
                    <a:pos x="12" y="84"/>
                  </a:cxn>
                  <a:cxn ang="0">
                    <a:pos x="0" y="90"/>
                  </a:cxn>
                  <a:cxn ang="0">
                    <a:pos x="0" y="144"/>
                  </a:cxn>
                  <a:cxn ang="0">
                    <a:pos x="12" y="168"/>
                  </a:cxn>
                  <a:cxn ang="0">
                    <a:pos x="18" y="180"/>
                  </a:cxn>
                  <a:cxn ang="0">
                    <a:pos x="36" y="180"/>
                  </a:cxn>
                  <a:cxn ang="0">
                    <a:pos x="66" y="162"/>
                  </a:cxn>
                  <a:cxn ang="0">
                    <a:pos x="90" y="162"/>
                  </a:cxn>
                  <a:cxn ang="0">
                    <a:pos x="138" y="120"/>
                  </a:cxn>
                  <a:cxn ang="0">
                    <a:pos x="180" y="90"/>
                  </a:cxn>
                  <a:cxn ang="0">
                    <a:pos x="150" y="78"/>
                  </a:cxn>
                  <a:cxn ang="0">
                    <a:pos x="144" y="54"/>
                  </a:cxn>
                </a:cxnLst>
                <a:rect l="0" t="0" r="r" b="b"/>
                <a:pathLst>
                  <a:path w="180" h="180">
                    <a:moveTo>
                      <a:pt x="144" y="54"/>
                    </a:moveTo>
                    <a:lnTo>
                      <a:pt x="132" y="54"/>
                    </a:lnTo>
                    <a:lnTo>
                      <a:pt x="114" y="30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84" y="12"/>
                    </a:lnTo>
                    <a:lnTo>
                      <a:pt x="96" y="6"/>
                    </a:lnTo>
                    <a:lnTo>
                      <a:pt x="84" y="0"/>
                    </a:lnTo>
                    <a:lnTo>
                      <a:pt x="66" y="6"/>
                    </a:lnTo>
                    <a:lnTo>
                      <a:pt x="18" y="18"/>
                    </a:lnTo>
                    <a:lnTo>
                      <a:pt x="12" y="84"/>
                    </a:lnTo>
                    <a:lnTo>
                      <a:pt x="0" y="90"/>
                    </a:lnTo>
                    <a:lnTo>
                      <a:pt x="0" y="144"/>
                    </a:lnTo>
                    <a:lnTo>
                      <a:pt x="12" y="168"/>
                    </a:lnTo>
                    <a:lnTo>
                      <a:pt x="18" y="180"/>
                    </a:lnTo>
                    <a:lnTo>
                      <a:pt x="36" y="180"/>
                    </a:lnTo>
                    <a:lnTo>
                      <a:pt x="66" y="162"/>
                    </a:lnTo>
                    <a:lnTo>
                      <a:pt x="90" y="162"/>
                    </a:lnTo>
                    <a:lnTo>
                      <a:pt x="138" y="120"/>
                    </a:lnTo>
                    <a:lnTo>
                      <a:pt x="180" y="90"/>
                    </a:lnTo>
                    <a:lnTo>
                      <a:pt x="150" y="78"/>
                    </a:lnTo>
                    <a:lnTo>
                      <a:pt x="144" y="5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0" name="Freeform 1414"/>
              <p:cNvSpPr>
                <a:spLocks/>
              </p:cNvSpPr>
              <p:nvPr/>
            </p:nvSpPr>
            <p:spPr bwMode="auto">
              <a:xfrm>
                <a:off x="5229220" y="3266012"/>
                <a:ext cx="247650" cy="316706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17" y="3"/>
                  </a:cxn>
                  <a:cxn ang="0">
                    <a:pos x="17" y="4"/>
                  </a:cxn>
                  <a:cxn ang="0">
                    <a:pos x="17" y="3"/>
                  </a:cxn>
                  <a:cxn ang="0">
                    <a:pos x="16" y="3"/>
                  </a:cxn>
                  <a:cxn ang="0">
                    <a:pos x="16" y="8"/>
                  </a:cxn>
                  <a:cxn ang="0">
                    <a:pos x="19" y="13"/>
                  </a:cxn>
                  <a:cxn ang="0">
                    <a:pos x="19" y="16"/>
                  </a:cxn>
                  <a:cxn ang="0">
                    <a:pos x="16" y="18"/>
                  </a:cxn>
                  <a:cxn ang="0">
                    <a:pos x="15" y="16"/>
                  </a:cxn>
                  <a:cxn ang="0">
                    <a:pos x="13" y="13"/>
                  </a:cxn>
                  <a:cxn ang="0">
                    <a:pos x="9" y="11"/>
                  </a:cxn>
                  <a:cxn ang="0">
                    <a:pos x="0" y="15"/>
                  </a:cxn>
                  <a:cxn ang="0">
                    <a:pos x="0" y="16"/>
                  </a:cxn>
                  <a:cxn ang="0">
                    <a:pos x="1" y="16"/>
                  </a:cxn>
                  <a:cxn ang="0">
                    <a:pos x="2" y="15"/>
                  </a:cxn>
                  <a:cxn ang="0">
                    <a:pos x="1" y="16"/>
                  </a:cxn>
                  <a:cxn ang="0">
                    <a:pos x="9" y="19"/>
                  </a:cxn>
                  <a:cxn ang="0">
                    <a:pos x="9" y="23"/>
                  </a:cxn>
                  <a:cxn ang="0">
                    <a:pos x="9" y="28"/>
                  </a:cxn>
                  <a:cxn ang="0">
                    <a:pos x="7" y="36"/>
                  </a:cxn>
                  <a:cxn ang="0">
                    <a:pos x="5" y="39"/>
                  </a:cxn>
                  <a:cxn ang="0">
                    <a:pos x="6" y="39"/>
                  </a:cxn>
                  <a:cxn ang="0">
                    <a:pos x="7" y="54"/>
                  </a:cxn>
                  <a:cxn ang="0">
                    <a:pos x="9" y="54"/>
                  </a:cxn>
                  <a:cxn ang="0">
                    <a:pos x="9" y="51"/>
                  </a:cxn>
                  <a:cxn ang="0">
                    <a:pos x="16" y="45"/>
                  </a:cxn>
                  <a:cxn ang="0">
                    <a:pos x="18" y="40"/>
                  </a:cxn>
                  <a:cxn ang="0">
                    <a:pos x="16" y="31"/>
                  </a:cxn>
                  <a:cxn ang="0">
                    <a:pos x="21" y="25"/>
                  </a:cxn>
                  <a:cxn ang="0">
                    <a:pos x="30" y="20"/>
                  </a:cxn>
                  <a:cxn ang="0">
                    <a:pos x="33" y="16"/>
                  </a:cxn>
                  <a:cxn ang="0">
                    <a:pos x="34" y="11"/>
                  </a:cxn>
                  <a:cxn ang="0">
                    <a:pos x="33" y="4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0" y="1"/>
                  </a:cxn>
                  <a:cxn ang="0">
                    <a:pos x="22" y="2"/>
                  </a:cxn>
                </a:cxnLst>
                <a:rect l="0" t="0" r="r" b="b"/>
                <a:pathLst>
                  <a:path w="34" h="54">
                    <a:moveTo>
                      <a:pt x="22" y="2"/>
                    </a:move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10" y="51"/>
                      <a:pt x="9" y="51"/>
                      <a:pt x="9" y="51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0" y="1"/>
                      <a:pt x="30" y="1"/>
                      <a:pt x="30" y="1"/>
                    </a:cubicBezTo>
                    <a:lnTo>
                      <a:pt x="22" y="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1" name="Freeform 1415"/>
              <p:cNvSpPr>
                <a:spLocks/>
              </p:cNvSpPr>
              <p:nvPr/>
            </p:nvSpPr>
            <p:spPr bwMode="auto">
              <a:xfrm>
                <a:off x="5229221" y="3085040"/>
                <a:ext cx="240323" cy="198835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5"/>
                  </a:cxn>
                  <a:cxn ang="0">
                    <a:pos x="8" y="5"/>
                  </a:cxn>
                  <a:cxn ang="0">
                    <a:pos x="6" y="1"/>
                  </a:cxn>
                  <a:cxn ang="0">
                    <a:pos x="1" y="1"/>
                  </a:cxn>
                  <a:cxn ang="0">
                    <a:pos x="2" y="8"/>
                  </a:cxn>
                  <a:cxn ang="0">
                    <a:pos x="0" y="11"/>
                  </a:cxn>
                  <a:cxn ang="0">
                    <a:pos x="2" y="19"/>
                  </a:cxn>
                  <a:cxn ang="0">
                    <a:pos x="4" y="24"/>
                  </a:cxn>
                  <a:cxn ang="0">
                    <a:pos x="9" y="26"/>
                  </a:cxn>
                  <a:cxn ang="0">
                    <a:pos x="14" y="27"/>
                  </a:cxn>
                  <a:cxn ang="0">
                    <a:pos x="15" y="29"/>
                  </a:cxn>
                  <a:cxn ang="0">
                    <a:pos x="17" y="34"/>
                  </a:cxn>
                  <a:cxn ang="0">
                    <a:pos x="22" y="33"/>
                  </a:cxn>
                  <a:cxn ang="0">
                    <a:pos x="30" y="32"/>
                  </a:cxn>
                  <a:cxn ang="0">
                    <a:pos x="33" y="31"/>
                  </a:cxn>
                  <a:cxn ang="0">
                    <a:pos x="31" y="28"/>
                  </a:cxn>
                  <a:cxn ang="0">
                    <a:pos x="30" y="19"/>
                  </a:cxn>
                  <a:cxn ang="0">
                    <a:pos x="28" y="14"/>
                  </a:cxn>
                  <a:cxn ang="0">
                    <a:pos x="30" y="12"/>
                  </a:cxn>
                  <a:cxn ang="0">
                    <a:pos x="25" y="9"/>
                  </a:cxn>
                  <a:cxn ang="0">
                    <a:pos x="25" y="6"/>
                  </a:cxn>
                </a:cxnLst>
                <a:rect l="0" t="0" r="r" b="b"/>
                <a:pathLst>
                  <a:path w="33" h="34">
                    <a:moveTo>
                      <a:pt x="25" y="6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8" y="26"/>
                      <a:pt x="9" y="26"/>
                    </a:cubicBezTo>
                    <a:cubicBezTo>
                      <a:pt x="9" y="26"/>
                      <a:pt x="14" y="27"/>
                      <a:pt x="14" y="27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28" y="15"/>
                      <a:pt x="28" y="14"/>
                    </a:cubicBezTo>
                    <a:cubicBezTo>
                      <a:pt x="28" y="13"/>
                      <a:pt x="29" y="12"/>
                      <a:pt x="30" y="12"/>
                    </a:cubicBezTo>
                    <a:cubicBezTo>
                      <a:pt x="25" y="9"/>
                      <a:pt x="25" y="9"/>
                      <a:pt x="25" y="9"/>
                    </a:cubicBezTo>
                    <a:lnTo>
                      <a:pt x="25" y="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2" name="Freeform 1416"/>
              <p:cNvSpPr>
                <a:spLocks/>
              </p:cNvSpPr>
              <p:nvPr/>
            </p:nvSpPr>
            <p:spPr bwMode="auto">
              <a:xfrm>
                <a:off x="4823309" y="3177872"/>
                <a:ext cx="275492" cy="223838"/>
              </a:xfrm>
              <a:custGeom>
                <a:avLst/>
                <a:gdLst/>
                <a:ahLst/>
                <a:cxnLst>
                  <a:cxn ang="0">
                    <a:pos x="4" y="37"/>
                  </a:cxn>
                  <a:cxn ang="0">
                    <a:pos x="18" y="37"/>
                  </a:cxn>
                  <a:cxn ang="0">
                    <a:pos x="20" y="38"/>
                  </a:cxn>
                  <a:cxn ang="0">
                    <a:pos x="28" y="38"/>
                  </a:cxn>
                  <a:cxn ang="0">
                    <a:pos x="34" y="37"/>
                  </a:cxn>
                  <a:cxn ang="0">
                    <a:pos x="32" y="33"/>
                  </a:cxn>
                  <a:cxn ang="0">
                    <a:pos x="32" y="22"/>
                  </a:cxn>
                  <a:cxn ang="0">
                    <a:pos x="38" y="21"/>
                  </a:cxn>
                  <a:cxn ang="0">
                    <a:pos x="38" y="17"/>
                  </a:cxn>
                  <a:cxn ang="0">
                    <a:pos x="37" y="17"/>
                  </a:cxn>
                  <a:cxn ang="0">
                    <a:pos x="38" y="17"/>
                  </a:cxn>
                  <a:cxn ang="0">
                    <a:pos x="32" y="16"/>
                  </a:cxn>
                  <a:cxn ang="0">
                    <a:pos x="30" y="4"/>
                  </a:cxn>
                  <a:cxn ang="0">
                    <a:pos x="24" y="4"/>
                  </a:cxn>
                  <a:cxn ang="0">
                    <a:pos x="21" y="6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3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6"/>
                  </a:cxn>
                  <a:cxn ang="0">
                    <a:pos x="2" y="35"/>
                  </a:cxn>
                  <a:cxn ang="0">
                    <a:pos x="4" y="37"/>
                  </a:cxn>
                </a:cxnLst>
                <a:rect l="0" t="0" r="r" b="b"/>
                <a:pathLst>
                  <a:path w="38" h="38">
                    <a:moveTo>
                      <a:pt x="4" y="37"/>
                    </a:moveTo>
                    <a:cubicBezTo>
                      <a:pt x="18" y="37"/>
                      <a:pt x="18" y="37"/>
                      <a:pt x="18" y="37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25" y="4"/>
                      <a:pt x="24" y="4"/>
                    </a:cubicBezTo>
                    <a:cubicBezTo>
                      <a:pt x="24" y="4"/>
                      <a:pt x="22" y="6"/>
                      <a:pt x="21" y="6"/>
                    </a:cubicBezTo>
                    <a:cubicBezTo>
                      <a:pt x="20" y="7"/>
                      <a:pt x="19" y="6"/>
                      <a:pt x="18" y="6"/>
                    </a:cubicBezTo>
                    <a:cubicBezTo>
                      <a:pt x="17" y="6"/>
                      <a:pt x="13" y="0"/>
                      <a:pt x="12" y="0"/>
                    </a:cubicBezTo>
                    <a:cubicBezTo>
                      <a:pt x="11" y="0"/>
                      <a:pt x="4" y="0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" y="35"/>
                      <a:pt x="2" y="35"/>
                      <a:pt x="2" y="35"/>
                    </a:cubicBezTo>
                    <a:lnTo>
                      <a:pt x="4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3" name="Freeform 1417"/>
              <p:cNvSpPr>
                <a:spLocks/>
              </p:cNvSpPr>
              <p:nvPr/>
            </p:nvSpPr>
            <p:spPr bwMode="auto">
              <a:xfrm>
                <a:off x="4823309" y="2967158"/>
                <a:ext cx="427892" cy="345281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18" y="18"/>
                  </a:cxn>
                  <a:cxn ang="0">
                    <a:pos x="15" y="21"/>
                  </a:cxn>
                  <a:cxn ang="0">
                    <a:pos x="11" y="29"/>
                  </a:cxn>
                  <a:cxn ang="0">
                    <a:pos x="7" y="32"/>
                  </a:cxn>
                  <a:cxn ang="0">
                    <a:pos x="3" y="32"/>
                  </a:cxn>
                  <a:cxn ang="0">
                    <a:pos x="0" y="35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4" y="36"/>
                  </a:cxn>
                  <a:cxn ang="0">
                    <a:pos x="12" y="36"/>
                  </a:cxn>
                  <a:cxn ang="0">
                    <a:pos x="18" y="42"/>
                  </a:cxn>
                  <a:cxn ang="0">
                    <a:pos x="21" y="42"/>
                  </a:cxn>
                  <a:cxn ang="0">
                    <a:pos x="24" y="40"/>
                  </a:cxn>
                  <a:cxn ang="0">
                    <a:pos x="30" y="40"/>
                  </a:cxn>
                  <a:cxn ang="0">
                    <a:pos x="32" y="52"/>
                  </a:cxn>
                  <a:cxn ang="0">
                    <a:pos x="38" y="53"/>
                  </a:cxn>
                  <a:cxn ang="0">
                    <a:pos x="43" y="53"/>
                  </a:cxn>
                  <a:cxn ang="0">
                    <a:pos x="49" y="56"/>
                  </a:cxn>
                  <a:cxn ang="0">
                    <a:pos x="55" y="59"/>
                  </a:cxn>
                  <a:cxn ang="0">
                    <a:pos x="55" y="57"/>
                  </a:cxn>
                  <a:cxn ang="0">
                    <a:pos x="52" y="53"/>
                  </a:cxn>
                  <a:cxn ang="0">
                    <a:pos x="53" y="50"/>
                  </a:cxn>
                  <a:cxn ang="0">
                    <a:pos x="54" y="44"/>
                  </a:cxn>
                  <a:cxn ang="0">
                    <a:pos x="57" y="43"/>
                  </a:cxn>
                  <a:cxn ang="0">
                    <a:pos x="55" y="37"/>
                  </a:cxn>
                  <a:cxn ang="0">
                    <a:pos x="54" y="31"/>
                  </a:cxn>
                  <a:cxn ang="0">
                    <a:pos x="53" y="25"/>
                  </a:cxn>
                  <a:cxn ang="0">
                    <a:pos x="55" y="18"/>
                  </a:cxn>
                  <a:cxn ang="0">
                    <a:pos x="59" y="11"/>
                  </a:cxn>
                  <a:cxn ang="0">
                    <a:pos x="59" y="10"/>
                  </a:cxn>
                  <a:cxn ang="0">
                    <a:pos x="59" y="5"/>
                  </a:cxn>
                  <a:cxn ang="0">
                    <a:pos x="56" y="3"/>
                  </a:cxn>
                  <a:cxn ang="0">
                    <a:pos x="51" y="3"/>
                  </a:cxn>
                  <a:cxn ang="0">
                    <a:pos x="49" y="0"/>
                  </a:cxn>
                  <a:cxn ang="0">
                    <a:pos x="41" y="1"/>
                  </a:cxn>
                  <a:cxn ang="0">
                    <a:pos x="32" y="3"/>
                  </a:cxn>
                  <a:cxn ang="0">
                    <a:pos x="27" y="1"/>
                  </a:cxn>
                  <a:cxn ang="0">
                    <a:pos x="21" y="2"/>
                  </a:cxn>
                  <a:cxn ang="0">
                    <a:pos x="21" y="6"/>
                  </a:cxn>
                </a:cxnLst>
                <a:rect l="0" t="0" r="r" b="b"/>
                <a:pathLst>
                  <a:path w="59" h="59">
                    <a:moveTo>
                      <a:pt x="21" y="6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11" y="36"/>
                      <a:pt x="12" y="36"/>
                    </a:cubicBezTo>
                    <a:cubicBezTo>
                      <a:pt x="13" y="36"/>
                      <a:pt x="17" y="42"/>
                      <a:pt x="18" y="42"/>
                    </a:cubicBezTo>
                    <a:cubicBezTo>
                      <a:pt x="19" y="42"/>
                      <a:pt x="20" y="43"/>
                      <a:pt x="21" y="42"/>
                    </a:cubicBezTo>
                    <a:cubicBezTo>
                      <a:pt x="22" y="42"/>
                      <a:pt x="24" y="40"/>
                      <a:pt x="24" y="40"/>
                    </a:cubicBezTo>
                    <a:cubicBezTo>
                      <a:pt x="25" y="40"/>
                      <a:pt x="30" y="40"/>
                      <a:pt x="30" y="40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43" y="53"/>
                      <a:pt x="43" y="53"/>
                      <a:pt x="43" y="53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6"/>
                      <a:pt x="21" y="6"/>
                      <a:pt x="21" y="6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4" name="Freeform 1418"/>
              <p:cNvSpPr>
                <a:spLocks/>
              </p:cNvSpPr>
              <p:nvPr/>
            </p:nvSpPr>
            <p:spPr bwMode="auto">
              <a:xfrm>
                <a:off x="5301023" y="2732587"/>
                <a:ext cx="341436" cy="265510"/>
              </a:xfrm>
              <a:custGeom>
                <a:avLst/>
                <a:gdLst/>
                <a:ahLst/>
                <a:cxnLst>
                  <a:cxn ang="0">
                    <a:pos x="22" y="45"/>
                  </a:cxn>
                  <a:cxn ang="0">
                    <a:pos x="24" y="44"/>
                  </a:cxn>
                  <a:cxn ang="0">
                    <a:pos x="27" y="45"/>
                  </a:cxn>
                  <a:cxn ang="0">
                    <a:pos x="29" y="45"/>
                  </a:cxn>
                  <a:cxn ang="0">
                    <a:pos x="32" y="43"/>
                  </a:cxn>
                  <a:cxn ang="0">
                    <a:pos x="39" y="41"/>
                  </a:cxn>
                  <a:cxn ang="0">
                    <a:pos x="47" y="32"/>
                  </a:cxn>
                  <a:cxn ang="0">
                    <a:pos x="40" y="31"/>
                  </a:cxn>
                  <a:cxn ang="0">
                    <a:pos x="33" y="27"/>
                  </a:cxn>
                  <a:cxn ang="0">
                    <a:pos x="31" y="24"/>
                  </a:cxn>
                  <a:cxn ang="0">
                    <a:pos x="34" y="22"/>
                  </a:cxn>
                  <a:cxn ang="0">
                    <a:pos x="33" y="20"/>
                  </a:cxn>
                  <a:cxn ang="0">
                    <a:pos x="25" y="8"/>
                  </a:cxn>
                  <a:cxn ang="0">
                    <a:pos x="20" y="6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2" y="3"/>
                  </a:cxn>
                  <a:cxn ang="0">
                    <a:pos x="11" y="14"/>
                  </a:cxn>
                  <a:cxn ang="0">
                    <a:pos x="8" y="20"/>
                  </a:cxn>
                  <a:cxn ang="0">
                    <a:pos x="4" y="24"/>
                  </a:cxn>
                  <a:cxn ang="0">
                    <a:pos x="3" y="30"/>
                  </a:cxn>
                  <a:cxn ang="0">
                    <a:pos x="1" y="30"/>
                  </a:cxn>
                  <a:cxn ang="0">
                    <a:pos x="0" y="33"/>
                  </a:cxn>
                  <a:cxn ang="0">
                    <a:pos x="4" y="36"/>
                  </a:cxn>
                  <a:cxn ang="0">
                    <a:pos x="7" y="39"/>
                  </a:cxn>
                  <a:cxn ang="0">
                    <a:pos x="9" y="41"/>
                  </a:cxn>
                  <a:cxn ang="0">
                    <a:pos x="9" y="42"/>
                  </a:cxn>
                  <a:cxn ang="0">
                    <a:pos x="12" y="43"/>
                  </a:cxn>
                  <a:cxn ang="0">
                    <a:pos x="22" y="45"/>
                  </a:cxn>
                </a:cxnLst>
                <a:rect l="0" t="0" r="r" b="b"/>
                <a:pathLst>
                  <a:path w="47" h="45">
                    <a:moveTo>
                      <a:pt x="22" y="45"/>
                    </a:moveTo>
                    <a:cubicBezTo>
                      <a:pt x="23" y="45"/>
                      <a:pt x="24" y="44"/>
                      <a:pt x="24" y="44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3"/>
                      <a:pt x="21" y="45"/>
                      <a:pt x="22" y="4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5" name="Freeform 1419"/>
              <p:cNvSpPr>
                <a:spLocks/>
              </p:cNvSpPr>
              <p:nvPr/>
            </p:nvSpPr>
            <p:spPr bwMode="auto">
              <a:xfrm>
                <a:off x="5323012" y="2979042"/>
                <a:ext cx="189036" cy="176213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26" y="4"/>
                  </a:cxn>
                  <a:cxn ang="0">
                    <a:pos x="26" y="3"/>
                  </a:cxn>
                  <a:cxn ang="0">
                    <a:pos x="24" y="3"/>
                  </a:cxn>
                  <a:cxn ang="0">
                    <a:pos x="21" y="2"/>
                  </a:cxn>
                  <a:cxn ang="0">
                    <a:pos x="19" y="3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12" y="24"/>
                  </a:cxn>
                  <a:cxn ang="0">
                    <a:pos x="12" y="27"/>
                  </a:cxn>
                  <a:cxn ang="0">
                    <a:pos x="17" y="30"/>
                  </a:cxn>
                  <a:cxn ang="0">
                    <a:pos x="18" y="29"/>
                  </a:cxn>
                  <a:cxn ang="0">
                    <a:pos x="22" y="23"/>
                  </a:cxn>
                  <a:cxn ang="0">
                    <a:pos x="25" y="20"/>
                  </a:cxn>
                  <a:cxn ang="0">
                    <a:pos x="23" y="17"/>
                  </a:cxn>
                  <a:cxn ang="0">
                    <a:pos x="23" y="7"/>
                  </a:cxn>
                </a:cxnLst>
                <a:rect l="0" t="0" r="r" b="b"/>
                <a:pathLst>
                  <a:path w="26" h="30">
                    <a:moveTo>
                      <a:pt x="23" y="7"/>
                    </a:move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0" y="3"/>
                      <a:pt x="19" y="3"/>
                    </a:cubicBezTo>
                    <a:cubicBezTo>
                      <a:pt x="18" y="3"/>
                      <a:pt x="9" y="1"/>
                      <a:pt x="9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29"/>
                      <a:pt x="18" y="29"/>
                      <a:pt x="18" y="29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3" y="17"/>
                      <a:pt x="23" y="17"/>
                      <a:pt x="23" y="17"/>
                    </a:cubicBez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6" name="Freeform 1420"/>
              <p:cNvSpPr>
                <a:spLocks/>
              </p:cNvSpPr>
              <p:nvPr/>
            </p:nvSpPr>
            <p:spPr bwMode="auto">
              <a:xfrm>
                <a:off x="5119316" y="3360071"/>
                <a:ext cx="174380" cy="134540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8"/>
                  </a:cxn>
                  <a:cxn ang="0">
                    <a:pos x="2" y="7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3" y="12"/>
                  </a:cxn>
                  <a:cxn ang="0">
                    <a:pos x="6" y="16"/>
                  </a:cxn>
                  <a:cxn ang="0">
                    <a:pos x="8" y="16"/>
                  </a:cxn>
                  <a:cxn ang="0">
                    <a:pos x="9" y="20"/>
                  </a:cxn>
                  <a:cxn ang="0">
                    <a:pos x="14" y="22"/>
                  </a:cxn>
                  <a:cxn ang="0">
                    <a:pos x="20" y="23"/>
                  </a:cxn>
                  <a:cxn ang="0">
                    <a:pos x="22" y="20"/>
                  </a:cxn>
                  <a:cxn ang="0">
                    <a:pos x="24" y="12"/>
                  </a:cxn>
                  <a:cxn ang="0">
                    <a:pos x="24" y="7"/>
                  </a:cxn>
                  <a:cxn ang="0">
                    <a:pos x="24" y="3"/>
                  </a:cxn>
                  <a:cxn ang="0">
                    <a:pos x="16" y="0"/>
                  </a:cxn>
                  <a:cxn ang="0">
                    <a:pos x="13" y="1"/>
                  </a:cxn>
                  <a:cxn ang="0">
                    <a:pos x="9" y="5"/>
                  </a:cxn>
                </a:cxnLst>
                <a:rect l="0" t="0" r="r" b="b"/>
                <a:pathLst>
                  <a:path w="24" h="23">
                    <a:moveTo>
                      <a:pt x="9" y="5"/>
                    </a:moveTo>
                    <a:cubicBezTo>
                      <a:pt x="9" y="5"/>
                      <a:pt x="6" y="8"/>
                      <a:pt x="6" y="8"/>
                    </a:cubicBezTo>
                    <a:cubicBezTo>
                      <a:pt x="5" y="8"/>
                      <a:pt x="2" y="7"/>
                      <a:pt x="2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3" y="1"/>
                      <a:pt x="13" y="1"/>
                      <a:pt x="13" y="1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7" name="Freeform 1421"/>
              <p:cNvSpPr>
                <a:spLocks/>
              </p:cNvSpPr>
              <p:nvPr/>
            </p:nvSpPr>
            <p:spPr bwMode="auto">
              <a:xfrm>
                <a:off x="5054845" y="2998089"/>
                <a:ext cx="312127" cy="408384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13"/>
                  </a:cxn>
                  <a:cxn ang="0">
                    <a:pos x="21" y="20"/>
                  </a:cxn>
                  <a:cxn ang="0">
                    <a:pos x="22" y="26"/>
                  </a:cxn>
                  <a:cxn ang="0">
                    <a:pos x="23" y="32"/>
                  </a:cxn>
                  <a:cxn ang="0">
                    <a:pos x="25" y="38"/>
                  </a:cxn>
                  <a:cxn ang="0">
                    <a:pos x="22" y="39"/>
                  </a:cxn>
                  <a:cxn ang="0">
                    <a:pos x="21" y="45"/>
                  </a:cxn>
                  <a:cxn ang="0">
                    <a:pos x="20" y="48"/>
                  </a:cxn>
                  <a:cxn ang="0">
                    <a:pos x="23" y="52"/>
                  </a:cxn>
                  <a:cxn ang="0">
                    <a:pos x="23" y="54"/>
                  </a:cxn>
                  <a:cxn ang="0">
                    <a:pos x="17" y="51"/>
                  </a:cxn>
                  <a:cxn ang="0">
                    <a:pos x="11" y="48"/>
                  </a:cxn>
                  <a:cxn ang="0">
                    <a:pos x="6" y="48"/>
                  </a:cxn>
                  <a:cxn ang="0">
                    <a:pos x="6" y="52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2" y="68"/>
                  </a:cxn>
                  <a:cxn ang="0">
                    <a:pos x="6" y="68"/>
                  </a:cxn>
                  <a:cxn ang="0">
                    <a:pos x="8" y="69"/>
                  </a:cxn>
                  <a:cxn ang="0">
                    <a:pos x="7" y="69"/>
                  </a:cxn>
                  <a:cxn ang="0">
                    <a:pos x="9" y="70"/>
                  </a:cxn>
                  <a:cxn ang="0">
                    <a:pos x="11" y="69"/>
                  </a:cxn>
                  <a:cxn ang="0">
                    <a:pos x="15" y="70"/>
                  </a:cxn>
                  <a:cxn ang="0">
                    <a:pos x="18" y="67"/>
                  </a:cxn>
                  <a:cxn ang="0">
                    <a:pos x="22" y="63"/>
                  </a:cxn>
                  <a:cxn ang="0">
                    <a:pos x="25" y="62"/>
                  </a:cxn>
                  <a:cxn ang="0">
                    <a:pos x="24" y="62"/>
                  </a:cxn>
                  <a:cxn ang="0">
                    <a:pos x="24" y="61"/>
                  </a:cxn>
                  <a:cxn ang="0">
                    <a:pos x="33" y="57"/>
                  </a:cxn>
                  <a:cxn ang="0">
                    <a:pos x="37" y="59"/>
                  </a:cxn>
                  <a:cxn ang="0">
                    <a:pos x="39" y="62"/>
                  </a:cxn>
                  <a:cxn ang="0">
                    <a:pos x="40" y="64"/>
                  </a:cxn>
                  <a:cxn ang="0">
                    <a:pos x="43" y="62"/>
                  </a:cxn>
                  <a:cxn ang="0">
                    <a:pos x="43" y="59"/>
                  </a:cxn>
                  <a:cxn ang="0">
                    <a:pos x="40" y="54"/>
                  </a:cxn>
                  <a:cxn ang="0">
                    <a:pos x="40" y="49"/>
                  </a:cxn>
                  <a:cxn ang="0">
                    <a:pos x="41" y="49"/>
                  </a:cxn>
                  <a:cxn ang="0">
                    <a:pos x="39" y="44"/>
                  </a:cxn>
                  <a:cxn ang="0">
                    <a:pos x="38" y="42"/>
                  </a:cxn>
                  <a:cxn ang="0">
                    <a:pos x="33" y="41"/>
                  </a:cxn>
                  <a:cxn ang="0">
                    <a:pos x="28" y="39"/>
                  </a:cxn>
                  <a:cxn ang="0">
                    <a:pos x="26" y="34"/>
                  </a:cxn>
                  <a:cxn ang="0">
                    <a:pos x="24" y="26"/>
                  </a:cxn>
                  <a:cxn ang="0">
                    <a:pos x="26" y="23"/>
                  </a:cxn>
                  <a:cxn ang="0">
                    <a:pos x="25" y="16"/>
                  </a:cxn>
                  <a:cxn ang="0">
                    <a:pos x="30" y="16"/>
                  </a:cxn>
                  <a:cxn ang="0">
                    <a:pos x="32" y="20"/>
                  </a:cxn>
                  <a:cxn ang="0">
                    <a:pos x="36" y="20"/>
                  </a:cxn>
                  <a:cxn ang="0">
                    <a:pos x="36" y="17"/>
                  </a:cxn>
                  <a:cxn ang="0">
                    <a:pos x="37" y="15"/>
                  </a:cxn>
                  <a:cxn ang="0">
                    <a:pos x="38" y="16"/>
                  </a:cxn>
                  <a:cxn ang="0">
                    <a:pos x="37" y="10"/>
                  </a:cxn>
                  <a:cxn ang="0">
                    <a:pos x="39" y="6"/>
                  </a:cxn>
                  <a:cxn ang="0">
                    <a:pos x="39" y="2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7" y="0"/>
                  </a:cxn>
                  <a:cxn ang="0">
                    <a:pos x="27" y="5"/>
                  </a:cxn>
                  <a:cxn ang="0">
                    <a:pos x="27" y="6"/>
                  </a:cxn>
                </a:cxnLst>
                <a:rect l="0" t="0" r="r" b="b"/>
                <a:pathLst>
                  <a:path w="43" h="70">
                    <a:moveTo>
                      <a:pt x="27" y="6"/>
                    </a:moveTo>
                    <a:cubicBezTo>
                      <a:pt x="23" y="13"/>
                      <a:pt x="23" y="13"/>
                      <a:pt x="23" y="13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1" y="69"/>
                      <a:pt x="14" y="70"/>
                      <a:pt x="15" y="70"/>
                    </a:cubicBezTo>
                    <a:cubicBezTo>
                      <a:pt x="15" y="70"/>
                      <a:pt x="18" y="67"/>
                      <a:pt x="18" y="67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3" y="41"/>
                      <a:pt x="33" y="41"/>
                    </a:cubicBezTo>
                    <a:cubicBezTo>
                      <a:pt x="32" y="41"/>
                      <a:pt x="28" y="39"/>
                      <a:pt x="28" y="39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5"/>
                      <a:pt x="27" y="5"/>
                      <a:pt x="27" y="5"/>
                    </a:cubicBezTo>
                    <a:lnTo>
                      <a:pt x="27" y="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8" name="Freeform 1422"/>
              <p:cNvSpPr>
                <a:spLocks/>
              </p:cNvSpPr>
              <p:nvPr/>
            </p:nvSpPr>
            <p:spPr bwMode="auto">
              <a:xfrm>
                <a:off x="4433546" y="2786166"/>
                <a:ext cx="172916" cy="105965"/>
              </a:xfrm>
              <a:custGeom>
                <a:avLst/>
                <a:gdLst/>
                <a:ahLst/>
                <a:cxnLst>
                  <a:cxn ang="0">
                    <a:pos x="114" y="79"/>
                  </a:cxn>
                  <a:cxn ang="0">
                    <a:pos x="120" y="79"/>
                  </a:cxn>
                  <a:cxn ang="0">
                    <a:pos x="138" y="55"/>
                  </a:cxn>
                  <a:cxn ang="0">
                    <a:pos x="144" y="49"/>
                  </a:cxn>
                  <a:cxn ang="0">
                    <a:pos x="132" y="49"/>
                  </a:cxn>
                  <a:cxn ang="0">
                    <a:pos x="108" y="25"/>
                  </a:cxn>
                  <a:cxn ang="0">
                    <a:pos x="96" y="0"/>
                  </a:cxn>
                  <a:cxn ang="0">
                    <a:pos x="90" y="0"/>
                  </a:cxn>
                  <a:cxn ang="0">
                    <a:pos x="54" y="19"/>
                  </a:cxn>
                  <a:cxn ang="0">
                    <a:pos x="24" y="43"/>
                  </a:cxn>
                  <a:cxn ang="0">
                    <a:pos x="6" y="67"/>
                  </a:cxn>
                  <a:cxn ang="0">
                    <a:pos x="0" y="85"/>
                  </a:cxn>
                  <a:cxn ang="0">
                    <a:pos x="0" y="97"/>
                  </a:cxn>
                  <a:cxn ang="0">
                    <a:pos x="6" y="109"/>
                  </a:cxn>
                  <a:cxn ang="0">
                    <a:pos x="36" y="103"/>
                  </a:cxn>
                  <a:cxn ang="0">
                    <a:pos x="36" y="109"/>
                  </a:cxn>
                  <a:cxn ang="0">
                    <a:pos x="42" y="85"/>
                  </a:cxn>
                  <a:cxn ang="0">
                    <a:pos x="72" y="85"/>
                  </a:cxn>
                  <a:cxn ang="0">
                    <a:pos x="96" y="85"/>
                  </a:cxn>
                  <a:cxn ang="0">
                    <a:pos x="114" y="79"/>
                  </a:cxn>
                </a:cxnLst>
                <a:rect l="0" t="0" r="r" b="b"/>
                <a:pathLst>
                  <a:path w="144" h="109">
                    <a:moveTo>
                      <a:pt x="114" y="79"/>
                    </a:moveTo>
                    <a:lnTo>
                      <a:pt x="120" y="79"/>
                    </a:lnTo>
                    <a:lnTo>
                      <a:pt x="138" y="55"/>
                    </a:lnTo>
                    <a:lnTo>
                      <a:pt x="144" y="49"/>
                    </a:lnTo>
                    <a:lnTo>
                      <a:pt x="132" y="49"/>
                    </a:lnTo>
                    <a:lnTo>
                      <a:pt x="108" y="25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54" y="19"/>
                    </a:lnTo>
                    <a:lnTo>
                      <a:pt x="24" y="43"/>
                    </a:lnTo>
                    <a:lnTo>
                      <a:pt x="6" y="67"/>
                    </a:lnTo>
                    <a:lnTo>
                      <a:pt x="0" y="85"/>
                    </a:lnTo>
                    <a:lnTo>
                      <a:pt x="0" y="97"/>
                    </a:lnTo>
                    <a:lnTo>
                      <a:pt x="6" y="109"/>
                    </a:lnTo>
                    <a:lnTo>
                      <a:pt x="36" y="103"/>
                    </a:lnTo>
                    <a:lnTo>
                      <a:pt x="36" y="109"/>
                    </a:lnTo>
                    <a:lnTo>
                      <a:pt x="42" y="85"/>
                    </a:lnTo>
                    <a:lnTo>
                      <a:pt x="72" y="85"/>
                    </a:lnTo>
                    <a:lnTo>
                      <a:pt x="96" y="85"/>
                    </a:lnTo>
                    <a:lnTo>
                      <a:pt x="114" y="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9" name="Freeform 1423"/>
              <p:cNvSpPr>
                <a:spLocks/>
              </p:cNvSpPr>
              <p:nvPr/>
            </p:nvSpPr>
            <p:spPr bwMode="auto">
              <a:xfrm>
                <a:off x="4433546" y="2786166"/>
                <a:ext cx="172916" cy="105965"/>
              </a:xfrm>
              <a:custGeom>
                <a:avLst/>
                <a:gdLst/>
                <a:ahLst/>
                <a:cxnLst>
                  <a:cxn ang="0">
                    <a:pos x="114" y="79"/>
                  </a:cxn>
                  <a:cxn ang="0">
                    <a:pos x="120" y="79"/>
                  </a:cxn>
                  <a:cxn ang="0">
                    <a:pos x="138" y="55"/>
                  </a:cxn>
                  <a:cxn ang="0">
                    <a:pos x="144" y="49"/>
                  </a:cxn>
                  <a:cxn ang="0">
                    <a:pos x="132" y="49"/>
                  </a:cxn>
                  <a:cxn ang="0">
                    <a:pos x="108" y="25"/>
                  </a:cxn>
                  <a:cxn ang="0">
                    <a:pos x="96" y="0"/>
                  </a:cxn>
                  <a:cxn ang="0">
                    <a:pos x="90" y="0"/>
                  </a:cxn>
                  <a:cxn ang="0">
                    <a:pos x="54" y="19"/>
                  </a:cxn>
                  <a:cxn ang="0">
                    <a:pos x="24" y="43"/>
                  </a:cxn>
                  <a:cxn ang="0">
                    <a:pos x="6" y="67"/>
                  </a:cxn>
                  <a:cxn ang="0">
                    <a:pos x="0" y="85"/>
                  </a:cxn>
                  <a:cxn ang="0">
                    <a:pos x="0" y="97"/>
                  </a:cxn>
                  <a:cxn ang="0">
                    <a:pos x="6" y="109"/>
                  </a:cxn>
                  <a:cxn ang="0">
                    <a:pos x="36" y="103"/>
                  </a:cxn>
                  <a:cxn ang="0">
                    <a:pos x="36" y="109"/>
                  </a:cxn>
                  <a:cxn ang="0">
                    <a:pos x="42" y="85"/>
                  </a:cxn>
                  <a:cxn ang="0">
                    <a:pos x="72" y="85"/>
                  </a:cxn>
                  <a:cxn ang="0">
                    <a:pos x="96" y="85"/>
                  </a:cxn>
                </a:cxnLst>
                <a:rect l="0" t="0" r="r" b="b"/>
                <a:pathLst>
                  <a:path w="144" h="109">
                    <a:moveTo>
                      <a:pt x="114" y="79"/>
                    </a:moveTo>
                    <a:lnTo>
                      <a:pt x="120" y="79"/>
                    </a:lnTo>
                    <a:lnTo>
                      <a:pt x="138" y="55"/>
                    </a:lnTo>
                    <a:lnTo>
                      <a:pt x="144" y="49"/>
                    </a:lnTo>
                    <a:lnTo>
                      <a:pt x="132" y="49"/>
                    </a:lnTo>
                    <a:lnTo>
                      <a:pt x="108" y="25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54" y="19"/>
                    </a:lnTo>
                    <a:lnTo>
                      <a:pt x="24" y="43"/>
                    </a:lnTo>
                    <a:lnTo>
                      <a:pt x="6" y="67"/>
                    </a:lnTo>
                    <a:lnTo>
                      <a:pt x="0" y="85"/>
                    </a:lnTo>
                    <a:lnTo>
                      <a:pt x="0" y="97"/>
                    </a:lnTo>
                    <a:lnTo>
                      <a:pt x="6" y="109"/>
                    </a:lnTo>
                    <a:lnTo>
                      <a:pt x="36" y="103"/>
                    </a:lnTo>
                    <a:lnTo>
                      <a:pt x="36" y="109"/>
                    </a:lnTo>
                    <a:lnTo>
                      <a:pt x="42" y="85"/>
                    </a:lnTo>
                    <a:lnTo>
                      <a:pt x="72" y="85"/>
                    </a:lnTo>
                    <a:lnTo>
                      <a:pt x="96" y="85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0" name="Freeform 1424"/>
              <p:cNvSpPr>
                <a:spLocks/>
              </p:cNvSpPr>
              <p:nvPr/>
            </p:nvSpPr>
            <p:spPr bwMode="auto">
              <a:xfrm>
                <a:off x="4547816" y="2863551"/>
                <a:ext cx="21980" cy="47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18" y="0"/>
                  </a:cxn>
                  <a:cxn ang="0">
                    <a:pos x="0" y="6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1" name="Freeform 1425"/>
              <p:cNvSpPr>
                <a:spLocks/>
              </p:cNvSpPr>
              <p:nvPr/>
            </p:nvSpPr>
            <p:spPr bwMode="auto">
              <a:xfrm>
                <a:off x="4547816" y="2863551"/>
                <a:ext cx="21980" cy="47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18" y="0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6" y="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2" name="Freeform 1426"/>
              <p:cNvSpPr>
                <a:spLocks/>
              </p:cNvSpPr>
              <p:nvPr/>
            </p:nvSpPr>
            <p:spPr bwMode="auto">
              <a:xfrm>
                <a:off x="4476018" y="2868319"/>
                <a:ext cx="93785" cy="98822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60" y="0"/>
                  </a:cxn>
                  <a:cxn ang="0">
                    <a:pos x="3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42"/>
                  </a:cxn>
                  <a:cxn ang="0">
                    <a:pos x="0" y="66"/>
                  </a:cxn>
                  <a:cxn ang="0">
                    <a:pos x="0" y="84"/>
                  </a:cxn>
                  <a:cxn ang="0">
                    <a:pos x="6" y="102"/>
                  </a:cxn>
                  <a:cxn ang="0">
                    <a:pos x="36" y="102"/>
                  </a:cxn>
                  <a:cxn ang="0">
                    <a:pos x="78" y="90"/>
                  </a:cxn>
                  <a:cxn ang="0">
                    <a:pos x="60" y="36"/>
                  </a:cxn>
                  <a:cxn ang="0">
                    <a:pos x="60" y="6"/>
                  </a:cxn>
                </a:cxnLst>
                <a:rect l="0" t="0" r="r" b="b"/>
                <a:pathLst>
                  <a:path w="78" h="102">
                    <a:moveTo>
                      <a:pt x="60" y="6"/>
                    </a:moveTo>
                    <a:lnTo>
                      <a:pt x="60" y="0"/>
                    </a:lnTo>
                    <a:lnTo>
                      <a:pt x="36" y="0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12" y="42"/>
                    </a:lnTo>
                    <a:lnTo>
                      <a:pt x="0" y="66"/>
                    </a:lnTo>
                    <a:lnTo>
                      <a:pt x="0" y="84"/>
                    </a:lnTo>
                    <a:lnTo>
                      <a:pt x="6" y="102"/>
                    </a:lnTo>
                    <a:lnTo>
                      <a:pt x="36" y="102"/>
                    </a:lnTo>
                    <a:lnTo>
                      <a:pt x="78" y="90"/>
                    </a:lnTo>
                    <a:lnTo>
                      <a:pt x="60" y="36"/>
                    </a:lnTo>
                    <a:lnTo>
                      <a:pt x="60" y="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3" name="Freeform 1427"/>
              <p:cNvSpPr>
                <a:spLocks/>
              </p:cNvSpPr>
              <p:nvPr/>
            </p:nvSpPr>
            <p:spPr bwMode="auto">
              <a:xfrm>
                <a:off x="4615224" y="2792112"/>
                <a:ext cx="274027" cy="200025"/>
              </a:xfrm>
              <a:custGeom>
                <a:avLst/>
                <a:gdLst/>
                <a:ahLst/>
                <a:cxnLst>
                  <a:cxn ang="0">
                    <a:pos x="120" y="151"/>
                  </a:cxn>
                  <a:cxn ang="0">
                    <a:pos x="150" y="163"/>
                  </a:cxn>
                  <a:cxn ang="0">
                    <a:pos x="180" y="121"/>
                  </a:cxn>
                  <a:cxn ang="0">
                    <a:pos x="198" y="73"/>
                  </a:cxn>
                  <a:cxn ang="0">
                    <a:pos x="204" y="55"/>
                  </a:cxn>
                  <a:cxn ang="0">
                    <a:pos x="222" y="49"/>
                  </a:cxn>
                  <a:cxn ang="0">
                    <a:pos x="228" y="31"/>
                  </a:cxn>
                  <a:cxn ang="0">
                    <a:pos x="210" y="25"/>
                  </a:cxn>
                  <a:cxn ang="0">
                    <a:pos x="198" y="7"/>
                  </a:cxn>
                  <a:cxn ang="0">
                    <a:pos x="204" y="0"/>
                  </a:cxn>
                  <a:cxn ang="0">
                    <a:pos x="174" y="25"/>
                  </a:cxn>
                  <a:cxn ang="0">
                    <a:pos x="144" y="31"/>
                  </a:cxn>
                  <a:cxn ang="0">
                    <a:pos x="108" y="31"/>
                  </a:cxn>
                  <a:cxn ang="0">
                    <a:pos x="84" y="43"/>
                  </a:cxn>
                  <a:cxn ang="0">
                    <a:pos x="48" y="31"/>
                  </a:cxn>
                  <a:cxn ang="0">
                    <a:pos x="24" y="31"/>
                  </a:cxn>
                  <a:cxn ang="0">
                    <a:pos x="12" y="49"/>
                  </a:cxn>
                  <a:cxn ang="0">
                    <a:pos x="12" y="67"/>
                  </a:cxn>
                  <a:cxn ang="0">
                    <a:pos x="12" y="91"/>
                  </a:cxn>
                  <a:cxn ang="0">
                    <a:pos x="0" y="133"/>
                  </a:cxn>
                  <a:cxn ang="0">
                    <a:pos x="0" y="163"/>
                  </a:cxn>
                  <a:cxn ang="0">
                    <a:pos x="24" y="163"/>
                  </a:cxn>
                  <a:cxn ang="0">
                    <a:pos x="48" y="193"/>
                  </a:cxn>
                  <a:cxn ang="0">
                    <a:pos x="72" y="199"/>
                  </a:cxn>
                  <a:cxn ang="0">
                    <a:pos x="96" y="205"/>
                  </a:cxn>
                  <a:cxn ang="0">
                    <a:pos x="102" y="175"/>
                  </a:cxn>
                  <a:cxn ang="0">
                    <a:pos x="120" y="151"/>
                  </a:cxn>
                </a:cxnLst>
                <a:rect l="0" t="0" r="r" b="b"/>
                <a:pathLst>
                  <a:path w="228" h="205">
                    <a:moveTo>
                      <a:pt x="120" y="151"/>
                    </a:moveTo>
                    <a:lnTo>
                      <a:pt x="150" y="163"/>
                    </a:lnTo>
                    <a:lnTo>
                      <a:pt x="180" y="121"/>
                    </a:lnTo>
                    <a:lnTo>
                      <a:pt x="198" y="73"/>
                    </a:lnTo>
                    <a:lnTo>
                      <a:pt x="204" y="55"/>
                    </a:lnTo>
                    <a:lnTo>
                      <a:pt x="222" y="49"/>
                    </a:lnTo>
                    <a:lnTo>
                      <a:pt x="228" y="31"/>
                    </a:lnTo>
                    <a:lnTo>
                      <a:pt x="210" y="25"/>
                    </a:lnTo>
                    <a:lnTo>
                      <a:pt x="198" y="7"/>
                    </a:lnTo>
                    <a:lnTo>
                      <a:pt x="204" y="0"/>
                    </a:lnTo>
                    <a:lnTo>
                      <a:pt x="174" y="25"/>
                    </a:lnTo>
                    <a:lnTo>
                      <a:pt x="144" y="31"/>
                    </a:lnTo>
                    <a:lnTo>
                      <a:pt x="108" y="31"/>
                    </a:lnTo>
                    <a:lnTo>
                      <a:pt x="84" y="43"/>
                    </a:lnTo>
                    <a:lnTo>
                      <a:pt x="48" y="31"/>
                    </a:lnTo>
                    <a:lnTo>
                      <a:pt x="24" y="31"/>
                    </a:lnTo>
                    <a:lnTo>
                      <a:pt x="12" y="49"/>
                    </a:lnTo>
                    <a:lnTo>
                      <a:pt x="12" y="67"/>
                    </a:lnTo>
                    <a:lnTo>
                      <a:pt x="12" y="91"/>
                    </a:lnTo>
                    <a:lnTo>
                      <a:pt x="0" y="133"/>
                    </a:lnTo>
                    <a:lnTo>
                      <a:pt x="0" y="163"/>
                    </a:lnTo>
                    <a:lnTo>
                      <a:pt x="24" y="163"/>
                    </a:lnTo>
                    <a:lnTo>
                      <a:pt x="48" y="193"/>
                    </a:lnTo>
                    <a:lnTo>
                      <a:pt x="72" y="199"/>
                    </a:lnTo>
                    <a:lnTo>
                      <a:pt x="96" y="205"/>
                    </a:lnTo>
                    <a:lnTo>
                      <a:pt x="102" y="175"/>
                    </a:lnTo>
                    <a:lnTo>
                      <a:pt x="120" y="151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4" name="Freeform 1428"/>
              <p:cNvSpPr>
                <a:spLocks/>
              </p:cNvSpPr>
              <p:nvPr/>
            </p:nvSpPr>
            <p:spPr bwMode="auto">
              <a:xfrm>
                <a:off x="4881924" y="2868315"/>
                <a:ext cx="296009" cy="140494"/>
              </a:xfrm>
              <a:custGeom>
                <a:avLst/>
                <a:gdLst/>
                <a:ahLst/>
                <a:cxnLst>
                  <a:cxn ang="0">
                    <a:pos x="78" y="36"/>
                  </a:cxn>
                  <a:cxn ang="0">
                    <a:pos x="72" y="48"/>
                  </a:cxn>
                  <a:cxn ang="0">
                    <a:pos x="36" y="60"/>
                  </a:cxn>
                  <a:cxn ang="0">
                    <a:pos x="12" y="66"/>
                  </a:cxn>
                  <a:cxn ang="0">
                    <a:pos x="0" y="102"/>
                  </a:cxn>
                  <a:cxn ang="0">
                    <a:pos x="12" y="132"/>
                  </a:cxn>
                  <a:cxn ang="0">
                    <a:pos x="18" y="144"/>
                  </a:cxn>
                  <a:cxn ang="0">
                    <a:pos x="42" y="132"/>
                  </a:cxn>
                  <a:cxn ang="0">
                    <a:pos x="66" y="132"/>
                  </a:cxn>
                  <a:cxn ang="0">
                    <a:pos x="78" y="138"/>
                  </a:cxn>
                  <a:cxn ang="0">
                    <a:pos x="78" y="114"/>
                  </a:cxn>
                  <a:cxn ang="0">
                    <a:pos x="114" y="108"/>
                  </a:cxn>
                  <a:cxn ang="0">
                    <a:pos x="144" y="120"/>
                  </a:cxn>
                  <a:cxn ang="0">
                    <a:pos x="198" y="108"/>
                  </a:cxn>
                  <a:cxn ang="0">
                    <a:pos x="246" y="102"/>
                  </a:cxn>
                  <a:cxn ang="0">
                    <a:pos x="246" y="102"/>
                  </a:cxn>
                  <a:cxn ang="0">
                    <a:pos x="210" y="66"/>
                  </a:cxn>
                  <a:cxn ang="0">
                    <a:pos x="186" y="54"/>
                  </a:cxn>
                  <a:cxn ang="0">
                    <a:pos x="168" y="24"/>
                  </a:cxn>
                  <a:cxn ang="0">
                    <a:pos x="156" y="0"/>
                  </a:cxn>
                  <a:cxn ang="0">
                    <a:pos x="108" y="30"/>
                  </a:cxn>
                  <a:cxn ang="0">
                    <a:pos x="78" y="36"/>
                  </a:cxn>
                </a:cxnLst>
                <a:rect l="0" t="0" r="r" b="b"/>
                <a:pathLst>
                  <a:path w="246" h="144">
                    <a:moveTo>
                      <a:pt x="78" y="36"/>
                    </a:moveTo>
                    <a:lnTo>
                      <a:pt x="72" y="48"/>
                    </a:lnTo>
                    <a:lnTo>
                      <a:pt x="36" y="60"/>
                    </a:lnTo>
                    <a:lnTo>
                      <a:pt x="12" y="66"/>
                    </a:lnTo>
                    <a:lnTo>
                      <a:pt x="0" y="102"/>
                    </a:lnTo>
                    <a:lnTo>
                      <a:pt x="12" y="132"/>
                    </a:lnTo>
                    <a:lnTo>
                      <a:pt x="18" y="144"/>
                    </a:lnTo>
                    <a:lnTo>
                      <a:pt x="42" y="132"/>
                    </a:lnTo>
                    <a:lnTo>
                      <a:pt x="66" y="132"/>
                    </a:lnTo>
                    <a:lnTo>
                      <a:pt x="78" y="138"/>
                    </a:lnTo>
                    <a:lnTo>
                      <a:pt x="78" y="114"/>
                    </a:lnTo>
                    <a:lnTo>
                      <a:pt x="114" y="108"/>
                    </a:lnTo>
                    <a:lnTo>
                      <a:pt x="144" y="120"/>
                    </a:lnTo>
                    <a:lnTo>
                      <a:pt x="198" y="108"/>
                    </a:lnTo>
                    <a:lnTo>
                      <a:pt x="246" y="102"/>
                    </a:lnTo>
                    <a:lnTo>
                      <a:pt x="246" y="102"/>
                    </a:lnTo>
                    <a:lnTo>
                      <a:pt x="210" y="66"/>
                    </a:lnTo>
                    <a:lnTo>
                      <a:pt x="186" y="54"/>
                    </a:lnTo>
                    <a:lnTo>
                      <a:pt x="168" y="24"/>
                    </a:lnTo>
                    <a:lnTo>
                      <a:pt x="156" y="0"/>
                    </a:lnTo>
                    <a:lnTo>
                      <a:pt x="108" y="30"/>
                    </a:lnTo>
                    <a:lnTo>
                      <a:pt x="78" y="3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5" name="Freeform 1429"/>
              <p:cNvSpPr>
                <a:spLocks/>
              </p:cNvSpPr>
              <p:nvPr/>
            </p:nvSpPr>
            <p:spPr bwMode="auto">
              <a:xfrm>
                <a:off x="4795496" y="2998088"/>
                <a:ext cx="180243" cy="175022"/>
              </a:xfrm>
              <a:custGeom>
                <a:avLst/>
                <a:gdLst/>
                <a:ahLst/>
                <a:cxnLst>
                  <a:cxn ang="0">
                    <a:pos x="66" y="162"/>
                  </a:cxn>
                  <a:cxn ang="0">
                    <a:pos x="90" y="144"/>
                  </a:cxn>
                  <a:cxn ang="0">
                    <a:pos x="114" y="96"/>
                  </a:cxn>
                  <a:cxn ang="0">
                    <a:pos x="132" y="78"/>
                  </a:cxn>
                  <a:cxn ang="0">
                    <a:pos x="150" y="6"/>
                  </a:cxn>
                  <a:cxn ang="0">
                    <a:pos x="138" y="0"/>
                  </a:cxn>
                  <a:cxn ang="0">
                    <a:pos x="114" y="0"/>
                  </a:cxn>
                  <a:cxn ang="0">
                    <a:pos x="90" y="12"/>
                  </a:cxn>
                  <a:cxn ang="0">
                    <a:pos x="72" y="18"/>
                  </a:cxn>
                  <a:cxn ang="0">
                    <a:pos x="60" y="30"/>
                  </a:cxn>
                  <a:cxn ang="0">
                    <a:pos x="48" y="36"/>
                  </a:cxn>
                  <a:cxn ang="0">
                    <a:pos x="48" y="48"/>
                  </a:cxn>
                  <a:cxn ang="0">
                    <a:pos x="60" y="54"/>
                  </a:cxn>
                  <a:cxn ang="0">
                    <a:pos x="54" y="84"/>
                  </a:cxn>
                  <a:cxn ang="0">
                    <a:pos x="48" y="114"/>
                  </a:cxn>
                  <a:cxn ang="0">
                    <a:pos x="30" y="114"/>
                  </a:cxn>
                  <a:cxn ang="0">
                    <a:pos x="12" y="126"/>
                  </a:cxn>
                  <a:cxn ang="0">
                    <a:pos x="0" y="138"/>
                  </a:cxn>
                  <a:cxn ang="0">
                    <a:pos x="18" y="156"/>
                  </a:cxn>
                  <a:cxn ang="0">
                    <a:pos x="24" y="180"/>
                  </a:cxn>
                  <a:cxn ang="0">
                    <a:pos x="42" y="162"/>
                  </a:cxn>
                  <a:cxn ang="0">
                    <a:pos x="66" y="162"/>
                  </a:cxn>
                </a:cxnLst>
                <a:rect l="0" t="0" r="r" b="b"/>
                <a:pathLst>
                  <a:path w="150" h="180">
                    <a:moveTo>
                      <a:pt x="66" y="162"/>
                    </a:moveTo>
                    <a:lnTo>
                      <a:pt x="90" y="144"/>
                    </a:lnTo>
                    <a:lnTo>
                      <a:pt x="114" y="96"/>
                    </a:lnTo>
                    <a:lnTo>
                      <a:pt x="132" y="78"/>
                    </a:lnTo>
                    <a:lnTo>
                      <a:pt x="150" y="6"/>
                    </a:lnTo>
                    <a:lnTo>
                      <a:pt x="138" y="0"/>
                    </a:lnTo>
                    <a:lnTo>
                      <a:pt x="114" y="0"/>
                    </a:lnTo>
                    <a:lnTo>
                      <a:pt x="90" y="12"/>
                    </a:lnTo>
                    <a:lnTo>
                      <a:pt x="72" y="18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48" y="48"/>
                    </a:lnTo>
                    <a:lnTo>
                      <a:pt x="60" y="54"/>
                    </a:lnTo>
                    <a:lnTo>
                      <a:pt x="54" y="84"/>
                    </a:lnTo>
                    <a:lnTo>
                      <a:pt x="48" y="114"/>
                    </a:lnTo>
                    <a:lnTo>
                      <a:pt x="30" y="114"/>
                    </a:lnTo>
                    <a:lnTo>
                      <a:pt x="12" y="126"/>
                    </a:lnTo>
                    <a:lnTo>
                      <a:pt x="0" y="138"/>
                    </a:lnTo>
                    <a:lnTo>
                      <a:pt x="18" y="156"/>
                    </a:lnTo>
                    <a:lnTo>
                      <a:pt x="24" y="180"/>
                    </a:lnTo>
                    <a:lnTo>
                      <a:pt x="42" y="162"/>
                    </a:lnTo>
                    <a:lnTo>
                      <a:pt x="66" y="16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6" name="Freeform 1430"/>
              <p:cNvSpPr>
                <a:spLocks/>
              </p:cNvSpPr>
              <p:nvPr/>
            </p:nvSpPr>
            <p:spPr bwMode="auto">
              <a:xfrm>
                <a:off x="4758832" y="3033844"/>
                <a:ext cx="108438" cy="97631"/>
              </a:xfrm>
              <a:custGeom>
                <a:avLst/>
                <a:gdLst/>
                <a:ahLst/>
                <a:cxnLst>
                  <a:cxn ang="0">
                    <a:pos x="60" y="78"/>
                  </a:cxn>
                  <a:cxn ang="0">
                    <a:pos x="78" y="78"/>
                  </a:cxn>
                  <a:cxn ang="0">
                    <a:pos x="84" y="48"/>
                  </a:cxn>
                  <a:cxn ang="0">
                    <a:pos x="90" y="18"/>
                  </a:cxn>
                  <a:cxn ang="0">
                    <a:pos x="78" y="12"/>
                  </a:cxn>
                  <a:cxn ang="0">
                    <a:pos x="78" y="0"/>
                  </a:cxn>
                  <a:cxn ang="0">
                    <a:pos x="48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0" y="54"/>
                  </a:cxn>
                  <a:cxn ang="0">
                    <a:pos x="30" y="102"/>
                  </a:cxn>
                  <a:cxn ang="0">
                    <a:pos x="42" y="90"/>
                  </a:cxn>
                  <a:cxn ang="0">
                    <a:pos x="60" y="78"/>
                  </a:cxn>
                </a:cxnLst>
                <a:rect l="0" t="0" r="r" b="b"/>
                <a:pathLst>
                  <a:path w="90" h="102">
                    <a:moveTo>
                      <a:pt x="60" y="78"/>
                    </a:moveTo>
                    <a:lnTo>
                      <a:pt x="78" y="78"/>
                    </a:lnTo>
                    <a:lnTo>
                      <a:pt x="84" y="48"/>
                    </a:lnTo>
                    <a:lnTo>
                      <a:pt x="90" y="18"/>
                    </a:lnTo>
                    <a:lnTo>
                      <a:pt x="78" y="12"/>
                    </a:lnTo>
                    <a:lnTo>
                      <a:pt x="78" y="0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54"/>
                    </a:lnTo>
                    <a:lnTo>
                      <a:pt x="30" y="102"/>
                    </a:lnTo>
                    <a:lnTo>
                      <a:pt x="42" y="90"/>
                    </a:lnTo>
                    <a:lnTo>
                      <a:pt x="60" y="7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7" name="Freeform 1431"/>
              <p:cNvSpPr>
                <a:spLocks/>
              </p:cNvSpPr>
              <p:nvPr/>
            </p:nvSpPr>
            <p:spPr bwMode="auto">
              <a:xfrm>
                <a:off x="4729554" y="2839740"/>
                <a:ext cx="172916" cy="194072"/>
              </a:xfrm>
              <a:custGeom>
                <a:avLst/>
                <a:gdLst/>
                <a:ahLst/>
                <a:cxnLst>
                  <a:cxn ang="0">
                    <a:pos x="144" y="174"/>
                  </a:cxn>
                  <a:cxn ang="0">
                    <a:pos x="138" y="162"/>
                  </a:cxn>
                  <a:cxn ang="0">
                    <a:pos x="126" y="132"/>
                  </a:cxn>
                  <a:cxn ang="0">
                    <a:pos x="138" y="96"/>
                  </a:cxn>
                  <a:cxn ang="0">
                    <a:pos x="132" y="96"/>
                  </a:cxn>
                  <a:cxn ang="0">
                    <a:pos x="114" y="66"/>
                  </a:cxn>
                  <a:cxn ang="0">
                    <a:pos x="114" y="48"/>
                  </a:cxn>
                  <a:cxn ang="0">
                    <a:pos x="138" y="42"/>
                  </a:cxn>
                  <a:cxn ang="0">
                    <a:pos x="126" y="0"/>
                  </a:cxn>
                  <a:cxn ang="0">
                    <a:pos x="126" y="0"/>
                  </a:cxn>
                  <a:cxn ang="0">
                    <a:pos x="108" y="6"/>
                  </a:cxn>
                  <a:cxn ang="0">
                    <a:pos x="102" y="24"/>
                  </a:cxn>
                  <a:cxn ang="0">
                    <a:pos x="84" y="72"/>
                  </a:cxn>
                  <a:cxn ang="0">
                    <a:pos x="54" y="114"/>
                  </a:cxn>
                  <a:cxn ang="0">
                    <a:pos x="24" y="102"/>
                  </a:cxn>
                  <a:cxn ang="0">
                    <a:pos x="6" y="126"/>
                  </a:cxn>
                  <a:cxn ang="0">
                    <a:pos x="0" y="156"/>
                  </a:cxn>
                  <a:cxn ang="0">
                    <a:pos x="18" y="156"/>
                  </a:cxn>
                  <a:cxn ang="0">
                    <a:pos x="24" y="198"/>
                  </a:cxn>
                  <a:cxn ang="0">
                    <a:pos x="72" y="198"/>
                  </a:cxn>
                  <a:cxn ang="0">
                    <a:pos x="102" y="198"/>
                  </a:cxn>
                  <a:cxn ang="0">
                    <a:pos x="144" y="174"/>
                  </a:cxn>
                </a:cxnLst>
                <a:rect l="0" t="0" r="r" b="b"/>
                <a:pathLst>
                  <a:path w="144" h="198">
                    <a:moveTo>
                      <a:pt x="144" y="174"/>
                    </a:moveTo>
                    <a:lnTo>
                      <a:pt x="138" y="162"/>
                    </a:lnTo>
                    <a:lnTo>
                      <a:pt x="126" y="132"/>
                    </a:lnTo>
                    <a:lnTo>
                      <a:pt x="138" y="96"/>
                    </a:lnTo>
                    <a:lnTo>
                      <a:pt x="132" y="96"/>
                    </a:lnTo>
                    <a:lnTo>
                      <a:pt x="114" y="66"/>
                    </a:lnTo>
                    <a:lnTo>
                      <a:pt x="114" y="48"/>
                    </a:lnTo>
                    <a:lnTo>
                      <a:pt x="138" y="4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08" y="6"/>
                    </a:lnTo>
                    <a:lnTo>
                      <a:pt x="102" y="24"/>
                    </a:lnTo>
                    <a:lnTo>
                      <a:pt x="84" y="72"/>
                    </a:lnTo>
                    <a:lnTo>
                      <a:pt x="54" y="114"/>
                    </a:lnTo>
                    <a:lnTo>
                      <a:pt x="24" y="102"/>
                    </a:lnTo>
                    <a:lnTo>
                      <a:pt x="6" y="126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24" y="198"/>
                    </a:lnTo>
                    <a:lnTo>
                      <a:pt x="72" y="198"/>
                    </a:lnTo>
                    <a:lnTo>
                      <a:pt x="102" y="198"/>
                    </a:lnTo>
                    <a:lnTo>
                      <a:pt x="144" y="17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8" name="Freeform 1432"/>
              <p:cNvSpPr>
                <a:spLocks/>
              </p:cNvSpPr>
              <p:nvPr/>
            </p:nvSpPr>
            <p:spPr bwMode="auto">
              <a:xfrm>
                <a:off x="4729554" y="2839740"/>
                <a:ext cx="172916" cy="194072"/>
              </a:xfrm>
              <a:custGeom>
                <a:avLst/>
                <a:gdLst/>
                <a:ahLst/>
                <a:cxnLst>
                  <a:cxn ang="0">
                    <a:pos x="144" y="174"/>
                  </a:cxn>
                  <a:cxn ang="0">
                    <a:pos x="138" y="162"/>
                  </a:cxn>
                  <a:cxn ang="0">
                    <a:pos x="126" y="132"/>
                  </a:cxn>
                  <a:cxn ang="0">
                    <a:pos x="138" y="96"/>
                  </a:cxn>
                  <a:cxn ang="0">
                    <a:pos x="132" y="96"/>
                  </a:cxn>
                  <a:cxn ang="0">
                    <a:pos x="114" y="66"/>
                  </a:cxn>
                  <a:cxn ang="0">
                    <a:pos x="114" y="48"/>
                  </a:cxn>
                  <a:cxn ang="0">
                    <a:pos x="138" y="42"/>
                  </a:cxn>
                  <a:cxn ang="0">
                    <a:pos x="126" y="0"/>
                  </a:cxn>
                  <a:cxn ang="0">
                    <a:pos x="126" y="0"/>
                  </a:cxn>
                  <a:cxn ang="0">
                    <a:pos x="108" y="6"/>
                  </a:cxn>
                  <a:cxn ang="0">
                    <a:pos x="102" y="24"/>
                  </a:cxn>
                  <a:cxn ang="0">
                    <a:pos x="84" y="72"/>
                  </a:cxn>
                  <a:cxn ang="0">
                    <a:pos x="54" y="114"/>
                  </a:cxn>
                  <a:cxn ang="0">
                    <a:pos x="24" y="102"/>
                  </a:cxn>
                  <a:cxn ang="0">
                    <a:pos x="6" y="126"/>
                  </a:cxn>
                  <a:cxn ang="0">
                    <a:pos x="0" y="156"/>
                  </a:cxn>
                  <a:cxn ang="0">
                    <a:pos x="18" y="156"/>
                  </a:cxn>
                  <a:cxn ang="0">
                    <a:pos x="24" y="198"/>
                  </a:cxn>
                  <a:cxn ang="0">
                    <a:pos x="72" y="198"/>
                  </a:cxn>
                  <a:cxn ang="0">
                    <a:pos x="102" y="198"/>
                  </a:cxn>
                </a:cxnLst>
                <a:rect l="0" t="0" r="r" b="b"/>
                <a:pathLst>
                  <a:path w="144" h="198">
                    <a:moveTo>
                      <a:pt x="144" y="174"/>
                    </a:moveTo>
                    <a:lnTo>
                      <a:pt x="138" y="162"/>
                    </a:lnTo>
                    <a:lnTo>
                      <a:pt x="126" y="132"/>
                    </a:lnTo>
                    <a:lnTo>
                      <a:pt x="138" y="96"/>
                    </a:lnTo>
                    <a:lnTo>
                      <a:pt x="132" y="96"/>
                    </a:lnTo>
                    <a:lnTo>
                      <a:pt x="114" y="66"/>
                    </a:lnTo>
                    <a:lnTo>
                      <a:pt x="114" y="48"/>
                    </a:lnTo>
                    <a:lnTo>
                      <a:pt x="138" y="4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08" y="6"/>
                    </a:lnTo>
                    <a:lnTo>
                      <a:pt x="102" y="24"/>
                    </a:lnTo>
                    <a:lnTo>
                      <a:pt x="84" y="72"/>
                    </a:lnTo>
                    <a:lnTo>
                      <a:pt x="54" y="114"/>
                    </a:lnTo>
                    <a:lnTo>
                      <a:pt x="24" y="102"/>
                    </a:lnTo>
                    <a:lnTo>
                      <a:pt x="6" y="126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24" y="198"/>
                    </a:lnTo>
                    <a:lnTo>
                      <a:pt x="72" y="198"/>
                    </a:lnTo>
                    <a:lnTo>
                      <a:pt x="102" y="198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9" name="Freeform 1433"/>
              <p:cNvSpPr>
                <a:spLocks/>
              </p:cNvSpPr>
              <p:nvPr/>
            </p:nvSpPr>
            <p:spPr bwMode="auto">
              <a:xfrm>
                <a:off x="4569806" y="2832596"/>
                <a:ext cx="58615" cy="117872"/>
              </a:xfrm>
              <a:custGeom>
                <a:avLst/>
                <a:gdLst/>
                <a:ahLst/>
                <a:cxnLst>
                  <a:cxn ang="0">
                    <a:pos x="48" y="48"/>
                  </a:cxn>
                  <a:cxn ang="0">
                    <a:pos x="48" y="24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30" y="0"/>
                  </a:cxn>
                  <a:cxn ang="0">
                    <a:pos x="24" y="6"/>
                  </a:cxn>
                  <a:cxn ang="0">
                    <a:pos x="6" y="30"/>
                  </a:cxn>
                  <a:cxn ang="0">
                    <a:pos x="0" y="30"/>
                  </a:cxn>
                  <a:cxn ang="0">
                    <a:pos x="0" y="48"/>
                  </a:cxn>
                  <a:cxn ang="0">
                    <a:pos x="6" y="90"/>
                  </a:cxn>
                  <a:cxn ang="0">
                    <a:pos x="24" y="120"/>
                  </a:cxn>
                  <a:cxn ang="0">
                    <a:pos x="24" y="120"/>
                  </a:cxn>
                  <a:cxn ang="0">
                    <a:pos x="36" y="120"/>
                  </a:cxn>
                  <a:cxn ang="0">
                    <a:pos x="36" y="90"/>
                  </a:cxn>
                  <a:cxn ang="0">
                    <a:pos x="48" y="48"/>
                  </a:cxn>
                </a:cxnLst>
                <a:rect l="0" t="0" r="r" b="b"/>
                <a:pathLst>
                  <a:path w="48" h="120">
                    <a:moveTo>
                      <a:pt x="48" y="48"/>
                    </a:moveTo>
                    <a:lnTo>
                      <a:pt x="48" y="24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6" y="9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36" y="120"/>
                    </a:lnTo>
                    <a:lnTo>
                      <a:pt x="36" y="90"/>
                    </a:lnTo>
                    <a:lnTo>
                      <a:pt x="48" y="4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0" name="Freeform 1434"/>
              <p:cNvSpPr>
                <a:spLocks/>
              </p:cNvSpPr>
              <p:nvPr/>
            </p:nvSpPr>
            <p:spPr bwMode="auto">
              <a:xfrm>
                <a:off x="4547816" y="2863554"/>
                <a:ext cx="51288" cy="92869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0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42"/>
                  </a:cxn>
                  <a:cxn ang="0">
                    <a:pos x="18" y="96"/>
                  </a:cxn>
                  <a:cxn ang="0">
                    <a:pos x="42" y="90"/>
                  </a:cxn>
                  <a:cxn ang="0">
                    <a:pos x="24" y="60"/>
                  </a:cxn>
                  <a:cxn ang="0">
                    <a:pos x="18" y="18"/>
                  </a:cxn>
                </a:cxnLst>
                <a:rect l="0" t="0" r="r" b="b"/>
                <a:pathLst>
                  <a:path w="42" h="96">
                    <a:moveTo>
                      <a:pt x="18" y="18"/>
                    </a:moveTo>
                    <a:lnTo>
                      <a:pt x="18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18" y="96"/>
                    </a:lnTo>
                    <a:lnTo>
                      <a:pt x="42" y="90"/>
                    </a:lnTo>
                    <a:lnTo>
                      <a:pt x="24" y="6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1" name="Freeform 1435"/>
              <p:cNvSpPr>
                <a:spLocks/>
              </p:cNvSpPr>
              <p:nvPr/>
            </p:nvSpPr>
            <p:spPr bwMode="auto">
              <a:xfrm>
                <a:off x="4817447" y="3385045"/>
                <a:ext cx="296009" cy="244079"/>
              </a:xfrm>
              <a:custGeom>
                <a:avLst/>
                <a:gdLst/>
                <a:ahLst/>
                <a:cxnLst>
                  <a:cxn ang="0">
                    <a:pos x="126" y="252"/>
                  </a:cxn>
                  <a:cxn ang="0">
                    <a:pos x="144" y="246"/>
                  </a:cxn>
                  <a:cxn ang="0">
                    <a:pos x="156" y="162"/>
                  </a:cxn>
                  <a:cxn ang="0">
                    <a:pos x="156" y="108"/>
                  </a:cxn>
                  <a:cxn ang="0">
                    <a:pos x="168" y="102"/>
                  </a:cxn>
                  <a:cxn ang="0">
                    <a:pos x="174" y="36"/>
                  </a:cxn>
                  <a:cxn ang="0">
                    <a:pos x="222" y="24"/>
                  </a:cxn>
                  <a:cxn ang="0">
                    <a:pos x="240" y="18"/>
                  </a:cxn>
                  <a:cxn ang="0">
                    <a:pos x="240" y="18"/>
                  </a:cxn>
                  <a:cxn ang="0">
                    <a:pos x="240" y="18"/>
                  </a:cxn>
                  <a:cxn ang="0">
                    <a:pos x="246" y="18"/>
                  </a:cxn>
                  <a:cxn ang="0">
                    <a:pos x="234" y="12"/>
                  </a:cxn>
                  <a:cxn ang="0">
                    <a:pos x="210" y="12"/>
                  </a:cxn>
                  <a:cxn ang="0">
                    <a:pos x="216" y="18"/>
                  </a:cxn>
                  <a:cxn ang="0">
                    <a:pos x="210" y="12"/>
                  </a:cxn>
                  <a:cxn ang="0">
                    <a:pos x="174" y="18"/>
                  </a:cxn>
                  <a:cxn ang="0">
                    <a:pos x="126" y="18"/>
                  </a:cxn>
                  <a:cxn ang="0">
                    <a:pos x="114" y="12"/>
                  </a:cxn>
                  <a:cxn ang="0">
                    <a:pos x="30" y="12"/>
                  </a:cxn>
                  <a:cxn ang="0">
                    <a:pos x="18" y="0"/>
                  </a:cxn>
                  <a:cxn ang="0">
                    <a:pos x="6" y="6"/>
                  </a:cxn>
                  <a:cxn ang="0">
                    <a:pos x="0" y="42"/>
                  </a:cxn>
                  <a:cxn ang="0">
                    <a:pos x="42" y="126"/>
                  </a:cxn>
                  <a:cxn ang="0">
                    <a:pos x="48" y="144"/>
                  </a:cxn>
                  <a:cxn ang="0">
                    <a:pos x="60" y="222"/>
                  </a:cxn>
                  <a:cxn ang="0">
                    <a:pos x="90" y="252"/>
                  </a:cxn>
                  <a:cxn ang="0">
                    <a:pos x="96" y="240"/>
                  </a:cxn>
                  <a:cxn ang="0">
                    <a:pos x="126" y="252"/>
                  </a:cxn>
                </a:cxnLst>
                <a:rect l="0" t="0" r="r" b="b"/>
                <a:pathLst>
                  <a:path w="246" h="252">
                    <a:moveTo>
                      <a:pt x="126" y="252"/>
                    </a:moveTo>
                    <a:lnTo>
                      <a:pt x="144" y="246"/>
                    </a:lnTo>
                    <a:lnTo>
                      <a:pt x="156" y="162"/>
                    </a:lnTo>
                    <a:lnTo>
                      <a:pt x="156" y="108"/>
                    </a:lnTo>
                    <a:lnTo>
                      <a:pt x="168" y="102"/>
                    </a:lnTo>
                    <a:lnTo>
                      <a:pt x="174" y="36"/>
                    </a:lnTo>
                    <a:lnTo>
                      <a:pt x="222" y="24"/>
                    </a:lnTo>
                    <a:lnTo>
                      <a:pt x="240" y="18"/>
                    </a:lnTo>
                    <a:lnTo>
                      <a:pt x="240" y="18"/>
                    </a:lnTo>
                    <a:lnTo>
                      <a:pt x="240" y="18"/>
                    </a:lnTo>
                    <a:lnTo>
                      <a:pt x="246" y="18"/>
                    </a:lnTo>
                    <a:lnTo>
                      <a:pt x="234" y="12"/>
                    </a:lnTo>
                    <a:lnTo>
                      <a:pt x="210" y="12"/>
                    </a:lnTo>
                    <a:lnTo>
                      <a:pt x="216" y="18"/>
                    </a:lnTo>
                    <a:lnTo>
                      <a:pt x="210" y="12"/>
                    </a:lnTo>
                    <a:lnTo>
                      <a:pt x="174" y="18"/>
                    </a:lnTo>
                    <a:lnTo>
                      <a:pt x="126" y="18"/>
                    </a:lnTo>
                    <a:lnTo>
                      <a:pt x="114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42"/>
                    </a:lnTo>
                    <a:lnTo>
                      <a:pt x="42" y="126"/>
                    </a:lnTo>
                    <a:lnTo>
                      <a:pt x="48" y="144"/>
                    </a:lnTo>
                    <a:lnTo>
                      <a:pt x="60" y="222"/>
                    </a:lnTo>
                    <a:lnTo>
                      <a:pt x="90" y="252"/>
                    </a:lnTo>
                    <a:lnTo>
                      <a:pt x="96" y="240"/>
                    </a:lnTo>
                    <a:lnTo>
                      <a:pt x="126" y="25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2" name="Freeform 1436"/>
              <p:cNvSpPr>
                <a:spLocks/>
              </p:cNvSpPr>
              <p:nvPr/>
            </p:nvSpPr>
            <p:spPr bwMode="auto">
              <a:xfrm>
                <a:off x="4569827" y="2715921"/>
                <a:ext cx="73269" cy="7024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11"/>
                  </a:cxn>
                  <a:cxn ang="0">
                    <a:pos x="9" y="10"/>
                  </a:cxn>
                  <a:cxn ang="0">
                    <a:pos x="10" y="8"/>
                  </a:cxn>
                  <a:cxn ang="0">
                    <a:pos x="10" y="0"/>
                  </a:cxn>
                </a:cxnLst>
                <a:rect l="0" t="0" r="r" b="b"/>
                <a:pathLst>
                  <a:path w="10" h="12">
                    <a:moveTo>
                      <a:pt x="0" y="12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8"/>
                      <a:pt x="10" y="8"/>
                    </a:cubicBezTo>
                    <a:cubicBezTo>
                      <a:pt x="10" y="7"/>
                      <a:pt x="10" y="0"/>
                      <a:pt x="10" y="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3" name="Freeform 1486"/>
              <p:cNvSpPr>
                <a:spLocks/>
              </p:cNvSpPr>
              <p:nvPr/>
            </p:nvSpPr>
            <p:spPr bwMode="auto">
              <a:xfrm>
                <a:off x="6784001" y="2679005"/>
                <a:ext cx="186105" cy="271463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0" y="23"/>
                  </a:cxn>
                  <a:cxn ang="0">
                    <a:pos x="15" y="47"/>
                  </a:cxn>
                  <a:cxn ang="0">
                    <a:pos x="15" y="60"/>
                  </a:cxn>
                  <a:cxn ang="0">
                    <a:pos x="22" y="78"/>
                  </a:cxn>
                  <a:cxn ang="0">
                    <a:pos x="19" y="93"/>
                  </a:cxn>
                  <a:cxn ang="0">
                    <a:pos x="23" y="110"/>
                  </a:cxn>
                  <a:cxn ang="0">
                    <a:pos x="26" y="118"/>
                  </a:cxn>
                  <a:cxn ang="0">
                    <a:pos x="19" y="126"/>
                  </a:cxn>
                  <a:cxn ang="0">
                    <a:pos x="13" y="159"/>
                  </a:cxn>
                  <a:cxn ang="0">
                    <a:pos x="33" y="182"/>
                  </a:cxn>
                  <a:cxn ang="0">
                    <a:pos x="34" y="178"/>
                  </a:cxn>
                  <a:cxn ang="0">
                    <a:pos x="46" y="185"/>
                  </a:cxn>
                  <a:cxn ang="0">
                    <a:pos x="46" y="190"/>
                  </a:cxn>
                  <a:cxn ang="0">
                    <a:pos x="56" y="188"/>
                  </a:cxn>
                  <a:cxn ang="0">
                    <a:pos x="59" y="184"/>
                  </a:cxn>
                  <a:cxn ang="0">
                    <a:pos x="43" y="174"/>
                  </a:cxn>
                  <a:cxn ang="0">
                    <a:pos x="27" y="149"/>
                  </a:cxn>
                  <a:cxn ang="0">
                    <a:pos x="19" y="138"/>
                  </a:cxn>
                  <a:cxn ang="0">
                    <a:pos x="32" y="113"/>
                  </a:cxn>
                  <a:cxn ang="0">
                    <a:pos x="57" y="108"/>
                  </a:cxn>
                  <a:cxn ang="0">
                    <a:pos x="70" y="119"/>
                  </a:cxn>
                  <a:cxn ang="0">
                    <a:pos x="63" y="97"/>
                  </a:cxn>
                  <a:cxn ang="0">
                    <a:pos x="72" y="87"/>
                  </a:cxn>
                  <a:cxn ang="0">
                    <a:pos x="101" y="87"/>
                  </a:cxn>
                  <a:cxn ang="0">
                    <a:pos x="107" y="73"/>
                  </a:cxn>
                  <a:cxn ang="0">
                    <a:pos x="95" y="50"/>
                  </a:cxn>
                  <a:cxn ang="0">
                    <a:pos x="85" y="37"/>
                  </a:cxn>
                  <a:cxn ang="0">
                    <a:pos x="48" y="27"/>
                  </a:cxn>
                  <a:cxn ang="0">
                    <a:pos x="36" y="0"/>
                  </a:cxn>
                  <a:cxn ang="0">
                    <a:pos x="7" y="9"/>
                  </a:cxn>
                </a:cxnLst>
                <a:rect l="0" t="0" r="r" b="b"/>
                <a:pathLst>
                  <a:path w="107" h="190">
                    <a:moveTo>
                      <a:pt x="7" y="9"/>
                    </a:moveTo>
                    <a:lnTo>
                      <a:pt x="0" y="23"/>
                    </a:lnTo>
                    <a:lnTo>
                      <a:pt x="15" y="47"/>
                    </a:lnTo>
                    <a:lnTo>
                      <a:pt x="15" y="60"/>
                    </a:lnTo>
                    <a:lnTo>
                      <a:pt x="22" y="78"/>
                    </a:lnTo>
                    <a:lnTo>
                      <a:pt x="19" y="93"/>
                    </a:lnTo>
                    <a:lnTo>
                      <a:pt x="23" y="110"/>
                    </a:lnTo>
                    <a:lnTo>
                      <a:pt x="26" y="118"/>
                    </a:lnTo>
                    <a:lnTo>
                      <a:pt x="19" y="126"/>
                    </a:lnTo>
                    <a:lnTo>
                      <a:pt x="13" y="159"/>
                    </a:lnTo>
                    <a:lnTo>
                      <a:pt x="33" y="182"/>
                    </a:lnTo>
                    <a:lnTo>
                      <a:pt x="34" y="178"/>
                    </a:lnTo>
                    <a:lnTo>
                      <a:pt x="46" y="185"/>
                    </a:lnTo>
                    <a:lnTo>
                      <a:pt x="46" y="190"/>
                    </a:lnTo>
                    <a:lnTo>
                      <a:pt x="56" y="188"/>
                    </a:lnTo>
                    <a:lnTo>
                      <a:pt x="59" y="184"/>
                    </a:lnTo>
                    <a:lnTo>
                      <a:pt x="43" y="174"/>
                    </a:lnTo>
                    <a:lnTo>
                      <a:pt x="27" y="149"/>
                    </a:lnTo>
                    <a:lnTo>
                      <a:pt x="19" y="138"/>
                    </a:lnTo>
                    <a:lnTo>
                      <a:pt x="32" y="113"/>
                    </a:lnTo>
                    <a:lnTo>
                      <a:pt x="57" y="108"/>
                    </a:lnTo>
                    <a:lnTo>
                      <a:pt x="70" y="119"/>
                    </a:lnTo>
                    <a:lnTo>
                      <a:pt x="63" y="97"/>
                    </a:lnTo>
                    <a:lnTo>
                      <a:pt x="72" y="87"/>
                    </a:lnTo>
                    <a:lnTo>
                      <a:pt x="101" y="87"/>
                    </a:lnTo>
                    <a:lnTo>
                      <a:pt x="107" y="73"/>
                    </a:lnTo>
                    <a:lnTo>
                      <a:pt x="95" y="50"/>
                    </a:lnTo>
                    <a:lnTo>
                      <a:pt x="85" y="37"/>
                    </a:lnTo>
                    <a:lnTo>
                      <a:pt x="48" y="27"/>
                    </a:lnTo>
                    <a:lnTo>
                      <a:pt x="36" y="0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4" name="Freeform 1487"/>
              <p:cNvSpPr>
                <a:spLocks/>
              </p:cNvSpPr>
              <p:nvPr/>
            </p:nvSpPr>
            <p:spPr bwMode="auto">
              <a:xfrm>
                <a:off x="6660901" y="2525412"/>
                <a:ext cx="209550" cy="333375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55" y="17"/>
                  </a:cxn>
                  <a:cxn ang="0">
                    <a:pos x="40" y="26"/>
                  </a:cxn>
                  <a:cxn ang="0">
                    <a:pos x="15" y="60"/>
                  </a:cxn>
                  <a:cxn ang="0">
                    <a:pos x="7" y="85"/>
                  </a:cxn>
                  <a:cxn ang="0">
                    <a:pos x="0" y="98"/>
                  </a:cxn>
                  <a:cxn ang="0">
                    <a:pos x="23" y="123"/>
                  </a:cxn>
                  <a:cxn ang="0">
                    <a:pos x="31" y="142"/>
                  </a:cxn>
                  <a:cxn ang="0">
                    <a:pos x="26" y="161"/>
                  </a:cxn>
                  <a:cxn ang="0">
                    <a:pos x="44" y="165"/>
                  </a:cxn>
                  <a:cxn ang="0">
                    <a:pos x="58" y="157"/>
                  </a:cxn>
                  <a:cxn ang="0">
                    <a:pos x="65" y="148"/>
                  </a:cxn>
                  <a:cxn ang="0">
                    <a:pos x="80" y="188"/>
                  </a:cxn>
                  <a:cxn ang="0">
                    <a:pos x="86" y="211"/>
                  </a:cxn>
                  <a:cxn ang="0">
                    <a:pos x="85" y="233"/>
                  </a:cxn>
                  <a:cxn ang="0">
                    <a:pos x="99" y="212"/>
                  </a:cxn>
                  <a:cxn ang="0">
                    <a:pos x="92" y="188"/>
                  </a:cxn>
                  <a:cxn ang="0">
                    <a:pos x="80" y="173"/>
                  </a:cxn>
                  <a:cxn ang="0">
                    <a:pos x="86" y="161"/>
                  </a:cxn>
                  <a:cxn ang="0">
                    <a:pos x="85" y="151"/>
                  </a:cxn>
                  <a:cxn ang="0">
                    <a:pos x="69" y="130"/>
                  </a:cxn>
                  <a:cxn ang="0">
                    <a:pos x="77" y="114"/>
                  </a:cxn>
                  <a:cxn ang="0">
                    <a:pos x="106" y="106"/>
                  </a:cxn>
                  <a:cxn ang="0">
                    <a:pos x="120" y="91"/>
                  </a:cxn>
                  <a:cxn ang="0">
                    <a:pos x="111" y="91"/>
                  </a:cxn>
                  <a:cxn ang="0">
                    <a:pos x="104" y="87"/>
                  </a:cxn>
                  <a:cxn ang="0">
                    <a:pos x="93" y="84"/>
                  </a:cxn>
                  <a:cxn ang="0">
                    <a:pos x="98" y="73"/>
                  </a:cxn>
                  <a:cxn ang="0">
                    <a:pos x="88" y="60"/>
                  </a:cxn>
                  <a:cxn ang="0">
                    <a:pos x="77" y="42"/>
                  </a:cxn>
                  <a:cxn ang="0">
                    <a:pos x="86" y="34"/>
                  </a:cxn>
                  <a:cxn ang="0">
                    <a:pos x="86" y="13"/>
                  </a:cxn>
                  <a:cxn ang="0">
                    <a:pos x="72" y="0"/>
                  </a:cxn>
                </a:cxnLst>
                <a:rect l="0" t="0" r="r" b="b"/>
                <a:pathLst>
                  <a:path w="120" h="233">
                    <a:moveTo>
                      <a:pt x="72" y="0"/>
                    </a:moveTo>
                    <a:lnTo>
                      <a:pt x="55" y="17"/>
                    </a:lnTo>
                    <a:lnTo>
                      <a:pt x="40" y="26"/>
                    </a:lnTo>
                    <a:lnTo>
                      <a:pt x="15" y="60"/>
                    </a:lnTo>
                    <a:lnTo>
                      <a:pt x="7" y="85"/>
                    </a:lnTo>
                    <a:lnTo>
                      <a:pt x="0" y="98"/>
                    </a:lnTo>
                    <a:lnTo>
                      <a:pt x="23" y="123"/>
                    </a:lnTo>
                    <a:lnTo>
                      <a:pt x="31" y="142"/>
                    </a:lnTo>
                    <a:lnTo>
                      <a:pt x="26" y="161"/>
                    </a:lnTo>
                    <a:lnTo>
                      <a:pt x="44" y="165"/>
                    </a:lnTo>
                    <a:lnTo>
                      <a:pt x="58" y="157"/>
                    </a:lnTo>
                    <a:lnTo>
                      <a:pt x="65" y="148"/>
                    </a:lnTo>
                    <a:lnTo>
                      <a:pt x="80" y="188"/>
                    </a:lnTo>
                    <a:lnTo>
                      <a:pt x="86" y="211"/>
                    </a:lnTo>
                    <a:lnTo>
                      <a:pt x="85" y="233"/>
                    </a:lnTo>
                    <a:lnTo>
                      <a:pt x="99" y="212"/>
                    </a:lnTo>
                    <a:lnTo>
                      <a:pt x="92" y="188"/>
                    </a:lnTo>
                    <a:lnTo>
                      <a:pt x="80" y="173"/>
                    </a:lnTo>
                    <a:lnTo>
                      <a:pt x="86" y="161"/>
                    </a:lnTo>
                    <a:lnTo>
                      <a:pt x="85" y="151"/>
                    </a:lnTo>
                    <a:lnTo>
                      <a:pt x="69" y="130"/>
                    </a:lnTo>
                    <a:lnTo>
                      <a:pt x="77" y="114"/>
                    </a:lnTo>
                    <a:lnTo>
                      <a:pt x="106" y="106"/>
                    </a:lnTo>
                    <a:lnTo>
                      <a:pt x="120" y="91"/>
                    </a:lnTo>
                    <a:lnTo>
                      <a:pt x="111" y="91"/>
                    </a:lnTo>
                    <a:lnTo>
                      <a:pt x="104" y="87"/>
                    </a:lnTo>
                    <a:lnTo>
                      <a:pt x="93" y="84"/>
                    </a:lnTo>
                    <a:lnTo>
                      <a:pt x="98" y="73"/>
                    </a:lnTo>
                    <a:lnTo>
                      <a:pt x="88" y="60"/>
                    </a:lnTo>
                    <a:lnTo>
                      <a:pt x="77" y="42"/>
                    </a:lnTo>
                    <a:lnTo>
                      <a:pt x="86" y="34"/>
                    </a:lnTo>
                    <a:lnTo>
                      <a:pt x="86" y="1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5" name="Freeform 1488"/>
              <p:cNvSpPr>
                <a:spLocks/>
              </p:cNvSpPr>
              <p:nvPr/>
            </p:nvSpPr>
            <p:spPr bwMode="auto">
              <a:xfrm>
                <a:off x="6870450" y="2943324"/>
                <a:ext cx="106974" cy="100013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75" y="339"/>
                  </a:cxn>
                  <a:cxn ang="0">
                    <a:pos x="273" y="579"/>
                  </a:cxn>
                  <a:cxn ang="0">
                    <a:pos x="605" y="769"/>
                  </a:cxn>
                  <a:cxn ang="0">
                    <a:pos x="675" y="773"/>
                  </a:cxn>
                  <a:cxn ang="0">
                    <a:pos x="563" y="583"/>
                  </a:cxn>
                  <a:cxn ang="0">
                    <a:pos x="493" y="521"/>
                  </a:cxn>
                  <a:cxn ang="0">
                    <a:pos x="493" y="269"/>
                  </a:cxn>
                  <a:cxn ang="0">
                    <a:pos x="323" y="78"/>
                  </a:cxn>
                  <a:cxn ang="0">
                    <a:pos x="286" y="58"/>
                  </a:cxn>
                  <a:cxn ang="0">
                    <a:pos x="253" y="111"/>
                  </a:cxn>
                  <a:cxn ang="0">
                    <a:pos x="141" y="128"/>
                  </a:cxn>
                  <a:cxn ang="0">
                    <a:pos x="145" y="70"/>
                  </a:cxn>
                  <a:cxn ang="0">
                    <a:pos x="17" y="0"/>
                  </a:cxn>
                  <a:cxn ang="0">
                    <a:pos x="0" y="41"/>
                  </a:cxn>
                </a:cxnLst>
                <a:rect l="0" t="0" r="r" b="b"/>
                <a:pathLst>
                  <a:path w="675" h="773">
                    <a:moveTo>
                      <a:pt x="0" y="41"/>
                    </a:moveTo>
                    <a:lnTo>
                      <a:pt x="75" y="339"/>
                    </a:lnTo>
                    <a:lnTo>
                      <a:pt x="273" y="579"/>
                    </a:lnTo>
                    <a:lnTo>
                      <a:pt x="605" y="769"/>
                    </a:lnTo>
                    <a:lnTo>
                      <a:pt x="675" y="773"/>
                    </a:lnTo>
                    <a:lnTo>
                      <a:pt x="563" y="583"/>
                    </a:lnTo>
                    <a:lnTo>
                      <a:pt x="493" y="521"/>
                    </a:lnTo>
                    <a:lnTo>
                      <a:pt x="493" y="269"/>
                    </a:lnTo>
                    <a:lnTo>
                      <a:pt x="323" y="78"/>
                    </a:lnTo>
                    <a:lnTo>
                      <a:pt x="286" y="58"/>
                    </a:lnTo>
                    <a:lnTo>
                      <a:pt x="253" y="111"/>
                    </a:lnTo>
                    <a:lnTo>
                      <a:pt x="141" y="128"/>
                    </a:lnTo>
                    <a:lnTo>
                      <a:pt x="145" y="70"/>
                    </a:lnTo>
                    <a:lnTo>
                      <a:pt x="17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6" name="Line 1489"/>
              <p:cNvSpPr>
                <a:spLocks noChangeShapeType="1"/>
              </p:cNvSpPr>
              <p:nvPr/>
            </p:nvSpPr>
            <p:spPr bwMode="auto">
              <a:xfrm>
                <a:off x="7258778" y="2734960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7" name="Freeform 1490"/>
              <p:cNvSpPr>
                <a:spLocks/>
              </p:cNvSpPr>
              <p:nvPr/>
            </p:nvSpPr>
            <p:spPr bwMode="auto">
              <a:xfrm>
                <a:off x="3916266" y="1433607"/>
                <a:ext cx="121627" cy="381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6" y="14"/>
                  </a:cxn>
                  <a:cxn ang="0">
                    <a:pos x="54" y="4"/>
                  </a:cxn>
                  <a:cxn ang="0">
                    <a:pos x="88" y="0"/>
                  </a:cxn>
                  <a:cxn ang="0">
                    <a:pos x="114" y="18"/>
                  </a:cxn>
                  <a:cxn ang="0">
                    <a:pos x="96" y="38"/>
                  </a:cxn>
                  <a:cxn ang="0">
                    <a:pos x="68" y="54"/>
                  </a:cxn>
                  <a:cxn ang="0">
                    <a:pos x="30" y="42"/>
                  </a:cxn>
                  <a:cxn ang="0">
                    <a:pos x="10" y="44"/>
                  </a:cxn>
                  <a:cxn ang="0">
                    <a:pos x="26" y="36"/>
                  </a:cxn>
                  <a:cxn ang="0">
                    <a:pos x="16" y="22"/>
                  </a:cxn>
                  <a:cxn ang="0">
                    <a:pos x="0" y="16"/>
                  </a:cxn>
                  <a:cxn ang="0">
                    <a:pos x="14" y="0"/>
                  </a:cxn>
                </a:cxnLst>
                <a:rect l="0" t="0" r="r" b="b"/>
                <a:pathLst>
                  <a:path w="114" h="54">
                    <a:moveTo>
                      <a:pt x="14" y="0"/>
                    </a:moveTo>
                    <a:lnTo>
                      <a:pt x="26" y="14"/>
                    </a:lnTo>
                    <a:lnTo>
                      <a:pt x="54" y="4"/>
                    </a:lnTo>
                    <a:lnTo>
                      <a:pt x="88" y="0"/>
                    </a:lnTo>
                    <a:lnTo>
                      <a:pt x="114" y="18"/>
                    </a:lnTo>
                    <a:lnTo>
                      <a:pt x="96" y="38"/>
                    </a:lnTo>
                    <a:lnTo>
                      <a:pt x="68" y="54"/>
                    </a:lnTo>
                    <a:lnTo>
                      <a:pt x="30" y="42"/>
                    </a:lnTo>
                    <a:lnTo>
                      <a:pt x="10" y="44"/>
                    </a:lnTo>
                    <a:lnTo>
                      <a:pt x="26" y="36"/>
                    </a:lnTo>
                    <a:lnTo>
                      <a:pt x="16" y="2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6200" cap="flat" cmpd="sng">
                <a:solidFill>
                  <a:srgbClr val="002060">
                    <a:alpha val="0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8" name="Freeform 1491"/>
              <p:cNvSpPr>
                <a:spLocks/>
              </p:cNvSpPr>
              <p:nvPr/>
            </p:nvSpPr>
            <p:spPr bwMode="auto">
              <a:xfrm>
                <a:off x="7604608" y="3033844"/>
                <a:ext cx="199294" cy="139303"/>
              </a:xfrm>
              <a:custGeom>
                <a:avLst/>
                <a:gdLst/>
                <a:ahLst/>
                <a:cxnLst>
                  <a:cxn ang="0">
                    <a:pos x="410" y="71"/>
                  </a:cxn>
                  <a:cxn ang="0">
                    <a:pos x="321" y="142"/>
                  </a:cxn>
                  <a:cxn ang="0">
                    <a:pos x="233" y="142"/>
                  </a:cxn>
                  <a:cxn ang="0">
                    <a:pos x="178" y="71"/>
                  </a:cxn>
                  <a:cxn ang="0">
                    <a:pos x="107" y="0"/>
                  </a:cxn>
                  <a:cxn ang="0">
                    <a:pos x="36" y="19"/>
                  </a:cxn>
                  <a:cxn ang="0">
                    <a:pos x="0" y="90"/>
                  </a:cxn>
                  <a:cxn ang="0">
                    <a:pos x="72" y="124"/>
                  </a:cxn>
                  <a:cxn ang="0">
                    <a:pos x="89" y="159"/>
                  </a:cxn>
                  <a:cxn ang="0">
                    <a:pos x="107" y="213"/>
                  </a:cxn>
                  <a:cxn ang="0">
                    <a:pos x="160" y="213"/>
                  </a:cxn>
                  <a:cxn ang="0">
                    <a:pos x="197" y="230"/>
                  </a:cxn>
                  <a:cxn ang="0">
                    <a:pos x="321" y="283"/>
                  </a:cxn>
                  <a:cxn ang="0">
                    <a:pos x="446" y="353"/>
                  </a:cxn>
                  <a:cxn ang="0">
                    <a:pos x="465" y="389"/>
                  </a:cxn>
                  <a:cxn ang="0">
                    <a:pos x="393" y="424"/>
                  </a:cxn>
                  <a:cxn ang="0">
                    <a:pos x="465" y="442"/>
                  </a:cxn>
                  <a:cxn ang="0">
                    <a:pos x="518" y="459"/>
                  </a:cxn>
                  <a:cxn ang="0">
                    <a:pos x="575" y="488"/>
                  </a:cxn>
                  <a:cxn ang="0">
                    <a:pos x="575" y="122"/>
                  </a:cxn>
                  <a:cxn ang="0">
                    <a:pos x="410" y="71"/>
                  </a:cxn>
                </a:cxnLst>
                <a:rect l="0" t="0" r="r" b="b"/>
                <a:pathLst>
                  <a:path w="575" h="488">
                    <a:moveTo>
                      <a:pt x="410" y="71"/>
                    </a:moveTo>
                    <a:lnTo>
                      <a:pt x="321" y="142"/>
                    </a:lnTo>
                    <a:lnTo>
                      <a:pt x="233" y="142"/>
                    </a:lnTo>
                    <a:lnTo>
                      <a:pt x="178" y="71"/>
                    </a:lnTo>
                    <a:lnTo>
                      <a:pt x="107" y="0"/>
                    </a:lnTo>
                    <a:lnTo>
                      <a:pt x="36" y="19"/>
                    </a:lnTo>
                    <a:lnTo>
                      <a:pt x="0" y="90"/>
                    </a:lnTo>
                    <a:lnTo>
                      <a:pt x="72" y="124"/>
                    </a:lnTo>
                    <a:lnTo>
                      <a:pt x="89" y="159"/>
                    </a:lnTo>
                    <a:lnTo>
                      <a:pt x="107" y="213"/>
                    </a:lnTo>
                    <a:lnTo>
                      <a:pt x="160" y="213"/>
                    </a:lnTo>
                    <a:lnTo>
                      <a:pt x="197" y="230"/>
                    </a:lnTo>
                    <a:lnTo>
                      <a:pt x="321" y="283"/>
                    </a:lnTo>
                    <a:lnTo>
                      <a:pt x="446" y="353"/>
                    </a:lnTo>
                    <a:lnTo>
                      <a:pt x="465" y="389"/>
                    </a:lnTo>
                    <a:lnTo>
                      <a:pt x="393" y="424"/>
                    </a:lnTo>
                    <a:lnTo>
                      <a:pt x="465" y="442"/>
                    </a:lnTo>
                    <a:lnTo>
                      <a:pt x="518" y="459"/>
                    </a:lnTo>
                    <a:lnTo>
                      <a:pt x="575" y="488"/>
                    </a:lnTo>
                    <a:lnTo>
                      <a:pt x="575" y="122"/>
                    </a:lnTo>
                    <a:lnTo>
                      <a:pt x="410" y="71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619" name="Freeform 1492"/>
              <p:cNvSpPr>
                <a:spLocks/>
              </p:cNvSpPr>
              <p:nvPr/>
            </p:nvSpPr>
            <p:spPr bwMode="auto">
              <a:xfrm>
                <a:off x="7803901" y="3067149"/>
                <a:ext cx="161192" cy="127397"/>
              </a:xfrm>
              <a:custGeom>
                <a:avLst/>
                <a:gdLst/>
                <a:ahLst/>
                <a:cxnLst>
                  <a:cxn ang="0">
                    <a:pos x="353" y="302"/>
                  </a:cxn>
                  <a:cxn ang="0">
                    <a:pos x="336" y="249"/>
                  </a:cxn>
                  <a:cxn ang="0">
                    <a:pos x="372" y="214"/>
                  </a:cxn>
                  <a:cxn ang="0">
                    <a:pos x="283" y="161"/>
                  </a:cxn>
                  <a:cxn ang="0">
                    <a:pos x="247" y="108"/>
                  </a:cxn>
                  <a:cxn ang="0">
                    <a:pos x="122" y="37"/>
                  </a:cxn>
                  <a:cxn ang="0">
                    <a:pos x="0" y="0"/>
                  </a:cxn>
                  <a:cxn ang="0">
                    <a:pos x="0" y="366"/>
                  </a:cxn>
                  <a:cxn ang="0">
                    <a:pos x="14" y="373"/>
                  </a:cxn>
                  <a:cxn ang="0">
                    <a:pos x="67" y="373"/>
                  </a:cxn>
                  <a:cxn ang="0">
                    <a:pos x="122" y="320"/>
                  </a:cxn>
                  <a:cxn ang="0">
                    <a:pos x="211" y="284"/>
                  </a:cxn>
                  <a:cxn ang="0">
                    <a:pos x="264" y="320"/>
                  </a:cxn>
                  <a:cxn ang="0">
                    <a:pos x="389" y="408"/>
                  </a:cxn>
                  <a:cxn ang="0">
                    <a:pos x="460" y="443"/>
                  </a:cxn>
                  <a:cxn ang="0">
                    <a:pos x="460" y="337"/>
                  </a:cxn>
                  <a:cxn ang="0">
                    <a:pos x="353" y="302"/>
                  </a:cxn>
                </a:cxnLst>
                <a:rect l="0" t="0" r="r" b="b"/>
                <a:pathLst>
                  <a:path w="460" h="443">
                    <a:moveTo>
                      <a:pt x="353" y="302"/>
                    </a:moveTo>
                    <a:lnTo>
                      <a:pt x="336" y="249"/>
                    </a:lnTo>
                    <a:lnTo>
                      <a:pt x="372" y="214"/>
                    </a:lnTo>
                    <a:lnTo>
                      <a:pt x="283" y="161"/>
                    </a:lnTo>
                    <a:lnTo>
                      <a:pt x="247" y="108"/>
                    </a:lnTo>
                    <a:lnTo>
                      <a:pt x="122" y="37"/>
                    </a:lnTo>
                    <a:lnTo>
                      <a:pt x="0" y="0"/>
                    </a:lnTo>
                    <a:lnTo>
                      <a:pt x="0" y="366"/>
                    </a:lnTo>
                    <a:lnTo>
                      <a:pt x="14" y="373"/>
                    </a:lnTo>
                    <a:lnTo>
                      <a:pt x="67" y="373"/>
                    </a:lnTo>
                    <a:lnTo>
                      <a:pt x="122" y="320"/>
                    </a:lnTo>
                    <a:lnTo>
                      <a:pt x="211" y="284"/>
                    </a:lnTo>
                    <a:lnTo>
                      <a:pt x="264" y="320"/>
                    </a:lnTo>
                    <a:lnTo>
                      <a:pt x="389" y="408"/>
                    </a:lnTo>
                    <a:lnTo>
                      <a:pt x="460" y="443"/>
                    </a:lnTo>
                    <a:lnTo>
                      <a:pt x="460" y="337"/>
                    </a:lnTo>
                    <a:lnTo>
                      <a:pt x="353" y="30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620" name="Group 1493"/>
              <p:cNvGrpSpPr>
                <a:grpSpLocks/>
              </p:cNvGrpSpPr>
              <p:nvPr/>
            </p:nvGrpSpPr>
            <p:grpSpPr bwMode="auto">
              <a:xfrm>
                <a:off x="4352950" y="1725312"/>
                <a:ext cx="231531" cy="276225"/>
                <a:chOff x="2201" y="1250"/>
                <a:chExt cx="133" cy="193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627" name="Freeform 1494"/>
                <p:cNvSpPr>
                  <a:spLocks/>
                </p:cNvSpPr>
                <p:nvPr/>
              </p:nvSpPr>
              <p:spPr bwMode="auto">
                <a:xfrm>
                  <a:off x="2234" y="1250"/>
                  <a:ext cx="100" cy="193"/>
                </a:xfrm>
                <a:custGeom>
                  <a:avLst/>
                  <a:gdLst/>
                  <a:ahLst/>
                  <a:cxnLst>
                    <a:cxn ang="0">
                      <a:pos x="6" y="35"/>
                    </a:cxn>
                    <a:cxn ang="0">
                      <a:pos x="4" y="33"/>
                    </a:cxn>
                    <a:cxn ang="0">
                      <a:pos x="10" y="29"/>
                    </a:cxn>
                    <a:cxn ang="0">
                      <a:pos x="9" y="25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4" y="16"/>
                    </a:cxn>
                    <a:cxn ang="0">
                      <a:pos x="1" y="18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1" y="4"/>
                    </a:cxn>
                    <a:cxn ang="0">
                      <a:pos x="5" y="0"/>
                    </a:cxn>
                    <a:cxn ang="0">
                      <a:pos x="8" y="1"/>
                    </a:cxn>
                    <a:cxn ang="0">
                      <a:pos x="7" y="6"/>
                    </a:cxn>
                    <a:cxn ang="0">
                      <a:pos x="13" y="6"/>
                    </a:cxn>
                    <a:cxn ang="0">
                      <a:pos x="11" y="11"/>
                    </a:cxn>
                    <a:cxn ang="0">
                      <a:pos x="9" y="15"/>
                    </a:cxn>
                    <a:cxn ang="0">
                      <a:pos x="13" y="17"/>
                    </a:cxn>
                    <a:cxn ang="0">
                      <a:pos x="17" y="24"/>
                    </a:cxn>
                    <a:cxn ang="0">
                      <a:pos x="19" y="29"/>
                    </a:cxn>
                    <a:cxn ang="0">
                      <a:pos x="19" y="32"/>
                    </a:cxn>
                    <a:cxn ang="0">
                      <a:pos x="23" y="32"/>
                    </a:cxn>
                    <a:cxn ang="0">
                      <a:pos x="22" y="39"/>
                    </a:cxn>
                    <a:cxn ang="0">
                      <a:pos x="24" y="40"/>
                    </a:cxn>
                    <a:cxn ang="0">
                      <a:pos x="17" y="43"/>
                    </a:cxn>
                    <a:cxn ang="0">
                      <a:pos x="11" y="44"/>
                    </a:cxn>
                    <a:cxn ang="0">
                      <a:pos x="8" y="45"/>
                    </a:cxn>
                    <a:cxn ang="0">
                      <a:pos x="4" y="45"/>
                    </a:cxn>
                    <a:cxn ang="0">
                      <a:pos x="1" y="46"/>
                    </a:cxn>
                    <a:cxn ang="0">
                      <a:pos x="5" y="42"/>
                    </a:cxn>
                    <a:cxn ang="0">
                      <a:pos x="6" y="38"/>
                    </a:cxn>
                    <a:cxn ang="0">
                      <a:pos x="3" y="37"/>
                    </a:cxn>
                  </a:cxnLst>
                  <a:rect l="0" t="0" r="r" b="b"/>
                  <a:pathLst>
                    <a:path w="24" h="47">
                      <a:moveTo>
                        <a:pt x="3" y="37"/>
                      </a:move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0" y="17"/>
                        <a:pt x="0" y="16"/>
                      </a:cubicBezTo>
                      <a:cubicBezTo>
                        <a:pt x="0" y="15"/>
                        <a:pt x="0" y="13"/>
                        <a:pt x="0" y="1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1" y="44"/>
                        <a:pt x="10" y="43"/>
                        <a:pt x="9" y="43"/>
                      </a:cubicBezTo>
                      <a:cubicBezTo>
                        <a:pt x="9" y="43"/>
                        <a:pt x="8" y="45"/>
                        <a:pt x="8" y="45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4" y="45"/>
                        <a:pt x="4" y="45"/>
                        <a:pt x="4" y="45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1" y="46"/>
                        <a:pt x="1" y="46"/>
                        <a:pt x="1" y="46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4" y="38"/>
                        <a:pt x="4" y="38"/>
                        <a:pt x="4" y="38"/>
                      </a:cubicBezTo>
                      <a:lnTo>
                        <a:pt x="3" y="37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628" name="Freeform 1495"/>
                <p:cNvSpPr>
                  <a:spLocks/>
                </p:cNvSpPr>
                <p:nvPr/>
              </p:nvSpPr>
              <p:spPr bwMode="auto">
                <a:xfrm>
                  <a:off x="2201" y="1331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24" y="22"/>
                    </a:cxn>
                    <a:cxn ang="0">
                      <a:pos x="0" y="18"/>
                    </a:cxn>
                    <a:cxn ang="0">
                      <a:pos x="13" y="0"/>
                    </a:cxn>
                    <a:cxn ang="0">
                      <a:pos x="27" y="3"/>
                    </a:cxn>
                    <a:cxn ang="0">
                      <a:pos x="34" y="15"/>
                    </a:cxn>
                    <a:cxn ang="0">
                      <a:pos x="24" y="22"/>
                    </a:cxn>
                  </a:cxnLst>
                  <a:rect l="0" t="0" r="r" b="b"/>
                  <a:pathLst>
                    <a:path w="34" h="22">
                      <a:moveTo>
                        <a:pt x="24" y="22"/>
                      </a:moveTo>
                      <a:lnTo>
                        <a:pt x="0" y="18"/>
                      </a:lnTo>
                      <a:lnTo>
                        <a:pt x="13" y="0"/>
                      </a:lnTo>
                      <a:lnTo>
                        <a:pt x="27" y="3"/>
                      </a:lnTo>
                      <a:lnTo>
                        <a:pt x="34" y="15"/>
                      </a:lnTo>
                      <a:lnTo>
                        <a:pt x="24" y="2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621" name="Freeform 1496"/>
              <p:cNvSpPr>
                <a:spLocks/>
              </p:cNvSpPr>
              <p:nvPr/>
            </p:nvSpPr>
            <p:spPr bwMode="auto">
              <a:xfrm>
                <a:off x="4852625" y="2084915"/>
                <a:ext cx="63011" cy="35719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6" y="33"/>
                  </a:cxn>
                  <a:cxn ang="0">
                    <a:pos x="9" y="32"/>
                  </a:cxn>
                  <a:cxn ang="0">
                    <a:pos x="13" y="33"/>
                  </a:cxn>
                  <a:cxn ang="0">
                    <a:pos x="17" y="28"/>
                  </a:cxn>
                  <a:cxn ang="0">
                    <a:pos x="20" y="34"/>
                  </a:cxn>
                  <a:cxn ang="0">
                    <a:pos x="21" y="32"/>
                  </a:cxn>
                  <a:cxn ang="0">
                    <a:pos x="25" y="34"/>
                  </a:cxn>
                  <a:cxn ang="0">
                    <a:pos x="27" y="33"/>
                  </a:cxn>
                  <a:cxn ang="0">
                    <a:pos x="26" y="30"/>
                  </a:cxn>
                  <a:cxn ang="0">
                    <a:pos x="28" y="29"/>
                  </a:cxn>
                  <a:cxn ang="0">
                    <a:pos x="26" y="28"/>
                  </a:cxn>
                  <a:cxn ang="0">
                    <a:pos x="29" y="25"/>
                  </a:cxn>
                  <a:cxn ang="0">
                    <a:pos x="31" y="25"/>
                  </a:cxn>
                  <a:cxn ang="0">
                    <a:pos x="32" y="25"/>
                  </a:cxn>
                  <a:cxn ang="0">
                    <a:pos x="32" y="20"/>
                  </a:cxn>
                  <a:cxn ang="0">
                    <a:pos x="30" y="19"/>
                  </a:cxn>
                  <a:cxn ang="0">
                    <a:pos x="31" y="16"/>
                  </a:cxn>
                  <a:cxn ang="0">
                    <a:pos x="33" y="16"/>
                  </a:cxn>
                  <a:cxn ang="0">
                    <a:pos x="37" y="13"/>
                  </a:cxn>
                  <a:cxn ang="0">
                    <a:pos x="38" y="12"/>
                  </a:cxn>
                  <a:cxn ang="0">
                    <a:pos x="40" y="13"/>
                  </a:cxn>
                  <a:cxn ang="0">
                    <a:pos x="39" y="10"/>
                  </a:cxn>
                  <a:cxn ang="0">
                    <a:pos x="41" y="9"/>
                  </a:cxn>
                  <a:cxn ang="0">
                    <a:pos x="44" y="11"/>
                  </a:cxn>
                  <a:cxn ang="0">
                    <a:pos x="42" y="7"/>
                  </a:cxn>
                  <a:cxn ang="0">
                    <a:pos x="41" y="5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36" y="3"/>
                  </a:cxn>
                  <a:cxn ang="0">
                    <a:pos x="36" y="6"/>
                  </a:cxn>
                  <a:cxn ang="0">
                    <a:pos x="34" y="5"/>
                  </a:cxn>
                  <a:cxn ang="0">
                    <a:pos x="33" y="5"/>
                  </a:cxn>
                  <a:cxn ang="0">
                    <a:pos x="31" y="6"/>
                  </a:cxn>
                  <a:cxn ang="0">
                    <a:pos x="30" y="6"/>
                  </a:cxn>
                  <a:cxn ang="0">
                    <a:pos x="29" y="7"/>
                  </a:cxn>
                  <a:cxn ang="0">
                    <a:pos x="28" y="7"/>
                  </a:cxn>
                  <a:cxn ang="0">
                    <a:pos x="28" y="7"/>
                  </a:cxn>
                  <a:cxn ang="0">
                    <a:pos x="25" y="7"/>
                  </a:cxn>
                  <a:cxn ang="0">
                    <a:pos x="23" y="7"/>
                  </a:cxn>
                  <a:cxn ang="0">
                    <a:pos x="22" y="7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17" y="11"/>
                  </a:cxn>
                  <a:cxn ang="0">
                    <a:pos x="16" y="13"/>
                  </a:cxn>
                  <a:cxn ang="0">
                    <a:pos x="12" y="11"/>
                  </a:cxn>
                  <a:cxn ang="0">
                    <a:pos x="8" y="10"/>
                  </a:cxn>
                  <a:cxn ang="0">
                    <a:pos x="5" y="10"/>
                  </a:cxn>
                  <a:cxn ang="0">
                    <a:pos x="4" y="11"/>
                  </a:cxn>
                  <a:cxn ang="0">
                    <a:pos x="0" y="15"/>
                  </a:cxn>
                  <a:cxn ang="0">
                    <a:pos x="1" y="17"/>
                  </a:cxn>
                  <a:cxn ang="0">
                    <a:pos x="4" y="17"/>
                  </a:cxn>
                  <a:cxn ang="0">
                    <a:pos x="3" y="19"/>
                  </a:cxn>
                  <a:cxn ang="0">
                    <a:pos x="1" y="19"/>
                  </a:cxn>
                  <a:cxn ang="0">
                    <a:pos x="2" y="21"/>
                  </a:cxn>
                  <a:cxn ang="0">
                    <a:pos x="3" y="22"/>
                  </a:cxn>
                  <a:cxn ang="0">
                    <a:pos x="2" y="26"/>
                  </a:cxn>
                  <a:cxn ang="0">
                    <a:pos x="5" y="29"/>
                  </a:cxn>
                  <a:cxn ang="0">
                    <a:pos x="5" y="31"/>
                  </a:cxn>
                  <a:cxn ang="0">
                    <a:pos x="3" y="32"/>
                  </a:cxn>
                  <a:cxn ang="0">
                    <a:pos x="3" y="33"/>
                  </a:cxn>
                </a:cxnLst>
                <a:rect l="0" t="0" r="r" b="b"/>
                <a:pathLst>
                  <a:path w="44" h="34">
                    <a:moveTo>
                      <a:pt x="3" y="33"/>
                    </a:moveTo>
                    <a:lnTo>
                      <a:pt x="6" y="33"/>
                    </a:lnTo>
                    <a:lnTo>
                      <a:pt x="9" y="32"/>
                    </a:lnTo>
                    <a:lnTo>
                      <a:pt x="13" y="33"/>
                    </a:lnTo>
                    <a:lnTo>
                      <a:pt x="17" y="28"/>
                    </a:lnTo>
                    <a:lnTo>
                      <a:pt x="20" y="34"/>
                    </a:lnTo>
                    <a:lnTo>
                      <a:pt x="21" y="32"/>
                    </a:lnTo>
                    <a:lnTo>
                      <a:pt x="25" y="34"/>
                    </a:lnTo>
                    <a:lnTo>
                      <a:pt x="27" y="33"/>
                    </a:lnTo>
                    <a:lnTo>
                      <a:pt x="26" y="30"/>
                    </a:lnTo>
                    <a:lnTo>
                      <a:pt x="28" y="29"/>
                    </a:lnTo>
                    <a:lnTo>
                      <a:pt x="26" y="28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2" y="20"/>
                    </a:lnTo>
                    <a:lnTo>
                      <a:pt x="30" y="19"/>
                    </a:lnTo>
                    <a:lnTo>
                      <a:pt x="31" y="16"/>
                    </a:lnTo>
                    <a:lnTo>
                      <a:pt x="33" y="16"/>
                    </a:lnTo>
                    <a:lnTo>
                      <a:pt x="37" y="13"/>
                    </a:lnTo>
                    <a:lnTo>
                      <a:pt x="38" y="12"/>
                    </a:lnTo>
                    <a:lnTo>
                      <a:pt x="40" y="13"/>
                    </a:lnTo>
                    <a:lnTo>
                      <a:pt x="39" y="10"/>
                    </a:lnTo>
                    <a:lnTo>
                      <a:pt x="41" y="9"/>
                    </a:lnTo>
                    <a:lnTo>
                      <a:pt x="44" y="11"/>
                    </a:lnTo>
                    <a:lnTo>
                      <a:pt x="42" y="7"/>
                    </a:lnTo>
                    <a:lnTo>
                      <a:pt x="41" y="5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6" y="3"/>
                    </a:lnTo>
                    <a:lnTo>
                      <a:pt x="36" y="6"/>
                    </a:lnTo>
                    <a:lnTo>
                      <a:pt x="34" y="5"/>
                    </a:lnTo>
                    <a:lnTo>
                      <a:pt x="33" y="5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7" y="11"/>
                    </a:lnTo>
                    <a:lnTo>
                      <a:pt x="16" y="13"/>
                    </a:lnTo>
                    <a:lnTo>
                      <a:pt x="12" y="11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19"/>
                    </a:lnTo>
                    <a:lnTo>
                      <a:pt x="2" y="21"/>
                    </a:lnTo>
                    <a:lnTo>
                      <a:pt x="3" y="22"/>
                    </a:lnTo>
                    <a:lnTo>
                      <a:pt x="2" y="26"/>
                    </a:lnTo>
                    <a:lnTo>
                      <a:pt x="5" y="29"/>
                    </a:lnTo>
                    <a:lnTo>
                      <a:pt x="5" y="31"/>
                    </a:lnTo>
                    <a:lnTo>
                      <a:pt x="3" y="32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22" name="Freeform 1498"/>
              <p:cNvSpPr>
                <a:spLocks/>
              </p:cNvSpPr>
              <p:nvPr/>
            </p:nvSpPr>
            <p:spPr bwMode="auto">
              <a:xfrm>
                <a:off x="5261458" y="2363486"/>
                <a:ext cx="67409" cy="3333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7"/>
                  </a:cxn>
                  <a:cxn ang="0">
                    <a:pos x="12" y="14"/>
                  </a:cxn>
                  <a:cxn ang="0">
                    <a:pos x="13" y="8"/>
                  </a:cxn>
                  <a:cxn ang="0">
                    <a:pos x="27" y="9"/>
                  </a:cxn>
                  <a:cxn ang="0">
                    <a:pos x="46" y="0"/>
                  </a:cxn>
                  <a:cxn ang="0">
                    <a:pos x="46" y="1"/>
                  </a:cxn>
                  <a:cxn ang="0">
                    <a:pos x="33" y="11"/>
                  </a:cxn>
                  <a:cxn ang="0">
                    <a:pos x="36" y="18"/>
                  </a:cxn>
                  <a:cxn ang="0">
                    <a:pos x="27" y="21"/>
                  </a:cxn>
                  <a:cxn ang="0">
                    <a:pos x="15" y="28"/>
                  </a:cxn>
                  <a:cxn ang="0">
                    <a:pos x="13" y="28"/>
                  </a:cxn>
                  <a:cxn ang="0">
                    <a:pos x="8" y="26"/>
                  </a:cxn>
                  <a:cxn ang="0">
                    <a:pos x="2" y="23"/>
                  </a:cxn>
                  <a:cxn ang="0">
                    <a:pos x="0" y="15"/>
                  </a:cxn>
                </a:cxnLst>
                <a:rect l="0" t="0" r="r" b="b"/>
                <a:pathLst>
                  <a:path w="46" h="28">
                    <a:moveTo>
                      <a:pt x="0" y="15"/>
                    </a:moveTo>
                    <a:lnTo>
                      <a:pt x="3" y="17"/>
                    </a:lnTo>
                    <a:lnTo>
                      <a:pt x="12" y="14"/>
                    </a:lnTo>
                    <a:lnTo>
                      <a:pt x="13" y="8"/>
                    </a:lnTo>
                    <a:lnTo>
                      <a:pt x="27" y="9"/>
                    </a:lnTo>
                    <a:lnTo>
                      <a:pt x="46" y="0"/>
                    </a:lnTo>
                    <a:lnTo>
                      <a:pt x="46" y="1"/>
                    </a:lnTo>
                    <a:lnTo>
                      <a:pt x="33" y="11"/>
                    </a:lnTo>
                    <a:lnTo>
                      <a:pt x="36" y="18"/>
                    </a:lnTo>
                    <a:lnTo>
                      <a:pt x="27" y="21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8" y="26"/>
                    </a:lnTo>
                    <a:lnTo>
                      <a:pt x="2" y="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23" name="Freeform 1499"/>
              <p:cNvSpPr>
                <a:spLocks/>
              </p:cNvSpPr>
              <p:nvPr/>
            </p:nvSpPr>
            <p:spPr bwMode="auto">
              <a:xfrm>
                <a:off x="6244760" y="1901526"/>
                <a:ext cx="1392115" cy="785813"/>
              </a:xfrm>
              <a:custGeom>
                <a:avLst/>
                <a:gdLst/>
                <a:ahLst/>
                <a:cxnLst>
                  <a:cxn ang="0">
                    <a:pos x="840" y="88"/>
                  </a:cxn>
                  <a:cxn ang="0">
                    <a:pos x="732" y="24"/>
                  </a:cxn>
                  <a:cxn ang="0">
                    <a:pos x="668" y="88"/>
                  </a:cxn>
                  <a:cxn ang="0">
                    <a:pos x="668" y="88"/>
                  </a:cxn>
                  <a:cxn ang="0">
                    <a:pos x="670" y="90"/>
                  </a:cxn>
                  <a:cxn ang="0">
                    <a:pos x="672" y="92"/>
                  </a:cxn>
                  <a:cxn ang="0">
                    <a:pos x="676" y="92"/>
                  </a:cxn>
                  <a:cxn ang="0">
                    <a:pos x="676" y="94"/>
                  </a:cxn>
                  <a:cxn ang="0">
                    <a:pos x="678" y="94"/>
                  </a:cxn>
                  <a:cxn ang="0">
                    <a:pos x="678" y="94"/>
                  </a:cxn>
                  <a:cxn ang="0">
                    <a:pos x="676" y="92"/>
                  </a:cxn>
                  <a:cxn ang="0">
                    <a:pos x="674" y="92"/>
                  </a:cxn>
                  <a:cxn ang="0">
                    <a:pos x="672" y="90"/>
                  </a:cxn>
                  <a:cxn ang="0">
                    <a:pos x="668" y="90"/>
                  </a:cxn>
                  <a:cxn ang="0">
                    <a:pos x="668" y="88"/>
                  </a:cxn>
                  <a:cxn ang="0">
                    <a:pos x="658" y="108"/>
                  </a:cxn>
                  <a:cxn ang="0">
                    <a:pos x="712" y="158"/>
                  </a:cxn>
                  <a:cxn ang="0">
                    <a:pos x="598" y="202"/>
                  </a:cxn>
                  <a:cxn ang="0">
                    <a:pos x="480" y="276"/>
                  </a:cxn>
                  <a:cxn ang="0">
                    <a:pos x="326" y="202"/>
                  </a:cxn>
                  <a:cxn ang="0">
                    <a:pos x="226" y="118"/>
                  </a:cxn>
                  <a:cxn ang="0">
                    <a:pos x="222" y="114"/>
                  </a:cxn>
                  <a:cxn ang="0">
                    <a:pos x="220" y="116"/>
                  </a:cxn>
                  <a:cxn ang="0">
                    <a:pos x="218" y="122"/>
                  </a:cxn>
                  <a:cxn ang="0">
                    <a:pos x="218" y="122"/>
                  </a:cxn>
                  <a:cxn ang="0">
                    <a:pos x="218" y="122"/>
                  </a:cxn>
                  <a:cxn ang="0">
                    <a:pos x="222" y="114"/>
                  </a:cxn>
                  <a:cxn ang="0">
                    <a:pos x="218" y="108"/>
                  </a:cxn>
                  <a:cxn ang="0">
                    <a:pos x="208" y="114"/>
                  </a:cxn>
                  <a:cxn ang="0">
                    <a:pos x="142" y="142"/>
                  </a:cxn>
                  <a:cxn ang="0">
                    <a:pos x="88" y="256"/>
                  </a:cxn>
                  <a:cxn ang="0">
                    <a:pos x="4" y="306"/>
                  </a:cxn>
                  <a:cxn ang="0">
                    <a:pos x="14" y="350"/>
                  </a:cxn>
                  <a:cxn ang="0">
                    <a:pos x="30" y="370"/>
                  </a:cxn>
                  <a:cxn ang="0">
                    <a:pos x="94" y="390"/>
                  </a:cxn>
                  <a:cxn ang="0">
                    <a:pos x="84" y="444"/>
                  </a:cxn>
                  <a:cxn ang="0">
                    <a:pos x="108" y="488"/>
                  </a:cxn>
                  <a:cxn ang="0">
                    <a:pos x="148" y="508"/>
                  </a:cxn>
                  <a:cxn ang="0">
                    <a:pos x="218" y="536"/>
                  </a:cxn>
                  <a:cxn ang="0">
                    <a:pos x="262" y="546"/>
                  </a:cxn>
                  <a:cxn ang="0">
                    <a:pos x="316" y="512"/>
                  </a:cxn>
                  <a:cxn ang="0">
                    <a:pos x="370" y="528"/>
                  </a:cxn>
                  <a:cxn ang="0">
                    <a:pos x="376" y="586"/>
                  </a:cxn>
                  <a:cxn ang="0">
                    <a:pos x="400" y="616"/>
                  </a:cxn>
                  <a:cxn ang="0">
                    <a:pos x="420" y="640"/>
                  </a:cxn>
                  <a:cxn ang="0">
                    <a:pos x="500" y="616"/>
                  </a:cxn>
                  <a:cxn ang="0">
                    <a:pos x="534" y="640"/>
                  </a:cxn>
                  <a:cxn ang="0">
                    <a:pos x="608" y="630"/>
                  </a:cxn>
                  <a:cxn ang="0">
                    <a:pos x="632" y="626"/>
                  </a:cxn>
                  <a:cxn ang="0">
                    <a:pos x="702" y="582"/>
                  </a:cxn>
                  <a:cxn ang="0">
                    <a:pos x="742" y="512"/>
                  </a:cxn>
                  <a:cxn ang="0">
                    <a:pos x="742" y="472"/>
                  </a:cxn>
                  <a:cxn ang="0">
                    <a:pos x="716" y="398"/>
                  </a:cxn>
                  <a:cxn ang="0">
                    <a:pos x="752" y="360"/>
                  </a:cxn>
                  <a:cxn ang="0">
                    <a:pos x="702" y="354"/>
                  </a:cxn>
                  <a:cxn ang="0">
                    <a:pos x="706" y="320"/>
                  </a:cxn>
                  <a:cxn ang="0">
                    <a:pos x="756" y="290"/>
                  </a:cxn>
                  <a:cxn ang="0">
                    <a:pos x="762" y="316"/>
                  </a:cxn>
                  <a:cxn ang="0">
                    <a:pos x="818" y="262"/>
                  </a:cxn>
                  <a:cxn ang="0">
                    <a:pos x="890" y="252"/>
                  </a:cxn>
                  <a:cxn ang="0">
                    <a:pos x="950" y="118"/>
                  </a:cxn>
                </a:cxnLst>
                <a:rect l="0" t="0" r="r" b="b"/>
                <a:pathLst>
                  <a:path w="950" h="660">
                    <a:moveTo>
                      <a:pt x="890" y="118"/>
                    </a:moveTo>
                    <a:lnTo>
                      <a:pt x="890" y="118"/>
                    </a:lnTo>
                    <a:lnTo>
                      <a:pt x="880" y="98"/>
                    </a:lnTo>
                    <a:lnTo>
                      <a:pt x="880" y="98"/>
                    </a:lnTo>
                    <a:lnTo>
                      <a:pt x="840" y="88"/>
                    </a:lnTo>
                    <a:lnTo>
                      <a:pt x="840" y="88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46" y="0"/>
                    </a:lnTo>
                    <a:lnTo>
                      <a:pt x="746" y="0"/>
                    </a:lnTo>
                    <a:lnTo>
                      <a:pt x="732" y="24"/>
                    </a:lnTo>
                    <a:lnTo>
                      <a:pt x="732" y="24"/>
                    </a:lnTo>
                    <a:lnTo>
                      <a:pt x="702" y="78"/>
                    </a:lnTo>
                    <a:lnTo>
                      <a:pt x="702" y="78"/>
                    </a:lnTo>
                    <a:lnTo>
                      <a:pt x="672" y="78"/>
                    </a:lnTo>
                    <a:lnTo>
                      <a:pt x="672" y="78"/>
                    </a:lnTo>
                    <a:lnTo>
                      <a:pt x="668" y="88"/>
                    </a:lnTo>
                    <a:lnTo>
                      <a:pt x="668" y="88"/>
                    </a:lnTo>
                    <a:lnTo>
                      <a:pt x="668" y="88"/>
                    </a:lnTo>
                    <a:lnTo>
                      <a:pt x="668" y="88"/>
                    </a:lnTo>
                    <a:lnTo>
                      <a:pt x="668" y="88"/>
                    </a:lnTo>
                    <a:lnTo>
                      <a:pt x="668" y="88"/>
                    </a:lnTo>
                    <a:lnTo>
                      <a:pt x="668" y="88"/>
                    </a:lnTo>
                    <a:lnTo>
                      <a:pt x="668" y="88"/>
                    </a:lnTo>
                    <a:lnTo>
                      <a:pt x="668" y="88"/>
                    </a:lnTo>
                    <a:lnTo>
                      <a:pt x="668" y="88"/>
                    </a:lnTo>
                    <a:lnTo>
                      <a:pt x="668" y="90"/>
                    </a:lnTo>
                    <a:lnTo>
                      <a:pt x="668" y="90"/>
                    </a:lnTo>
                    <a:lnTo>
                      <a:pt x="670" y="90"/>
                    </a:lnTo>
                    <a:lnTo>
                      <a:pt x="670" y="90"/>
                    </a:lnTo>
                    <a:lnTo>
                      <a:pt x="670" y="90"/>
                    </a:lnTo>
                    <a:lnTo>
                      <a:pt x="670" y="90"/>
                    </a:lnTo>
                    <a:lnTo>
                      <a:pt x="672" y="90"/>
                    </a:lnTo>
                    <a:lnTo>
                      <a:pt x="672" y="90"/>
                    </a:lnTo>
                    <a:lnTo>
                      <a:pt x="672" y="92"/>
                    </a:lnTo>
                    <a:lnTo>
                      <a:pt x="672" y="92"/>
                    </a:lnTo>
                    <a:lnTo>
                      <a:pt x="674" y="92"/>
                    </a:lnTo>
                    <a:lnTo>
                      <a:pt x="674" y="92"/>
                    </a:lnTo>
                    <a:lnTo>
                      <a:pt x="674" y="92"/>
                    </a:lnTo>
                    <a:lnTo>
                      <a:pt x="674" y="92"/>
                    </a:lnTo>
                    <a:lnTo>
                      <a:pt x="676" y="92"/>
                    </a:lnTo>
                    <a:lnTo>
                      <a:pt x="676" y="92"/>
                    </a:lnTo>
                    <a:lnTo>
                      <a:pt x="676" y="92"/>
                    </a:lnTo>
                    <a:lnTo>
                      <a:pt x="676" y="92"/>
                    </a:lnTo>
                    <a:lnTo>
                      <a:pt x="676" y="92"/>
                    </a:lnTo>
                    <a:lnTo>
                      <a:pt x="676" y="92"/>
                    </a:lnTo>
                    <a:lnTo>
                      <a:pt x="676" y="94"/>
                    </a:lnTo>
                    <a:lnTo>
                      <a:pt x="676" y="94"/>
                    </a:lnTo>
                    <a:lnTo>
                      <a:pt x="676" y="94"/>
                    </a:lnTo>
                    <a:lnTo>
                      <a:pt x="676" y="94"/>
                    </a:lnTo>
                    <a:lnTo>
                      <a:pt x="678" y="94"/>
                    </a:lnTo>
                    <a:lnTo>
                      <a:pt x="678" y="94"/>
                    </a:lnTo>
                    <a:lnTo>
                      <a:pt x="678" y="94"/>
                    </a:lnTo>
                    <a:lnTo>
                      <a:pt x="678" y="94"/>
                    </a:lnTo>
                    <a:lnTo>
                      <a:pt x="678" y="94"/>
                    </a:lnTo>
                    <a:lnTo>
                      <a:pt x="678" y="94"/>
                    </a:lnTo>
                    <a:lnTo>
                      <a:pt x="678" y="94"/>
                    </a:lnTo>
                    <a:lnTo>
                      <a:pt x="678" y="94"/>
                    </a:lnTo>
                    <a:lnTo>
                      <a:pt x="678" y="94"/>
                    </a:lnTo>
                    <a:lnTo>
                      <a:pt x="678" y="94"/>
                    </a:lnTo>
                    <a:lnTo>
                      <a:pt x="676" y="94"/>
                    </a:lnTo>
                    <a:lnTo>
                      <a:pt x="676" y="94"/>
                    </a:lnTo>
                    <a:lnTo>
                      <a:pt x="676" y="94"/>
                    </a:lnTo>
                    <a:lnTo>
                      <a:pt x="676" y="94"/>
                    </a:lnTo>
                    <a:lnTo>
                      <a:pt x="676" y="92"/>
                    </a:lnTo>
                    <a:lnTo>
                      <a:pt x="676" y="92"/>
                    </a:lnTo>
                    <a:lnTo>
                      <a:pt x="676" y="92"/>
                    </a:lnTo>
                    <a:lnTo>
                      <a:pt x="676" y="92"/>
                    </a:lnTo>
                    <a:lnTo>
                      <a:pt x="676" y="92"/>
                    </a:lnTo>
                    <a:lnTo>
                      <a:pt x="676" y="92"/>
                    </a:lnTo>
                    <a:lnTo>
                      <a:pt x="674" y="92"/>
                    </a:lnTo>
                    <a:lnTo>
                      <a:pt x="674" y="92"/>
                    </a:lnTo>
                    <a:lnTo>
                      <a:pt x="674" y="92"/>
                    </a:lnTo>
                    <a:lnTo>
                      <a:pt x="674" y="92"/>
                    </a:lnTo>
                    <a:lnTo>
                      <a:pt x="672" y="92"/>
                    </a:lnTo>
                    <a:lnTo>
                      <a:pt x="672" y="92"/>
                    </a:lnTo>
                    <a:lnTo>
                      <a:pt x="672" y="90"/>
                    </a:lnTo>
                    <a:lnTo>
                      <a:pt x="672" y="90"/>
                    </a:lnTo>
                    <a:lnTo>
                      <a:pt x="670" y="90"/>
                    </a:lnTo>
                    <a:lnTo>
                      <a:pt x="670" y="90"/>
                    </a:lnTo>
                    <a:lnTo>
                      <a:pt x="670" y="90"/>
                    </a:lnTo>
                    <a:lnTo>
                      <a:pt x="670" y="90"/>
                    </a:lnTo>
                    <a:lnTo>
                      <a:pt x="668" y="90"/>
                    </a:lnTo>
                    <a:lnTo>
                      <a:pt x="668" y="90"/>
                    </a:lnTo>
                    <a:lnTo>
                      <a:pt x="668" y="88"/>
                    </a:lnTo>
                    <a:lnTo>
                      <a:pt x="668" y="88"/>
                    </a:lnTo>
                    <a:lnTo>
                      <a:pt x="668" y="88"/>
                    </a:lnTo>
                    <a:lnTo>
                      <a:pt x="668" y="88"/>
                    </a:lnTo>
                    <a:lnTo>
                      <a:pt x="668" y="88"/>
                    </a:lnTo>
                    <a:lnTo>
                      <a:pt x="668" y="88"/>
                    </a:lnTo>
                    <a:lnTo>
                      <a:pt x="668" y="88"/>
                    </a:lnTo>
                    <a:lnTo>
                      <a:pt x="668" y="88"/>
                    </a:lnTo>
                    <a:lnTo>
                      <a:pt x="668" y="88"/>
                    </a:lnTo>
                    <a:lnTo>
                      <a:pt x="668" y="88"/>
                    </a:lnTo>
                    <a:lnTo>
                      <a:pt x="658" y="108"/>
                    </a:lnTo>
                    <a:lnTo>
                      <a:pt x="658" y="108"/>
                    </a:lnTo>
                    <a:lnTo>
                      <a:pt x="658" y="132"/>
                    </a:lnTo>
                    <a:lnTo>
                      <a:pt x="658" y="132"/>
                    </a:lnTo>
                    <a:lnTo>
                      <a:pt x="702" y="138"/>
                    </a:lnTo>
                    <a:lnTo>
                      <a:pt x="702" y="138"/>
                    </a:lnTo>
                    <a:lnTo>
                      <a:pt x="712" y="158"/>
                    </a:lnTo>
                    <a:lnTo>
                      <a:pt x="712" y="158"/>
                    </a:lnTo>
                    <a:lnTo>
                      <a:pt x="668" y="172"/>
                    </a:lnTo>
                    <a:lnTo>
                      <a:pt x="668" y="172"/>
                    </a:lnTo>
                    <a:lnTo>
                      <a:pt x="632" y="188"/>
                    </a:lnTo>
                    <a:lnTo>
                      <a:pt x="632" y="188"/>
                    </a:lnTo>
                    <a:lnTo>
                      <a:pt x="598" y="202"/>
                    </a:lnTo>
                    <a:lnTo>
                      <a:pt x="598" y="202"/>
                    </a:lnTo>
                    <a:lnTo>
                      <a:pt x="588" y="236"/>
                    </a:lnTo>
                    <a:lnTo>
                      <a:pt x="588" y="236"/>
                    </a:lnTo>
                    <a:lnTo>
                      <a:pt x="534" y="242"/>
                    </a:lnTo>
                    <a:lnTo>
                      <a:pt x="534" y="242"/>
                    </a:lnTo>
                    <a:lnTo>
                      <a:pt x="480" y="276"/>
                    </a:lnTo>
                    <a:lnTo>
                      <a:pt x="480" y="276"/>
                    </a:lnTo>
                    <a:lnTo>
                      <a:pt x="430" y="252"/>
                    </a:lnTo>
                    <a:lnTo>
                      <a:pt x="430" y="252"/>
                    </a:lnTo>
                    <a:lnTo>
                      <a:pt x="370" y="246"/>
                    </a:lnTo>
                    <a:lnTo>
                      <a:pt x="370" y="246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262" y="182"/>
                    </a:lnTo>
                    <a:lnTo>
                      <a:pt x="262" y="182"/>
                    </a:lnTo>
                    <a:lnTo>
                      <a:pt x="256" y="132"/>
                    </a:lnTo>
                    <a:lnTo>
                      <a:pt x="256" y="132"/>
                    </a:lnTo>
                    <a:lnTo>
                      <a:pt x="226" y="118"/>
                    </a:lnTo>
                    <a:lnTo>
                      <a:pt x="226" y="118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20" y="116"/>
                    </a:lnTo>
                    <a:lnTo>
                      <a:pt x="220" y="116"/>
                    </a:lnTo>
                    <a:lnTo>
                      <a:pt x="218" y="120"/>
                    </a:lnTo>
                    <a:lnTo>
                      <a:pt x="218" y="120"/>
                    </a:lnTo>
                    <a:lnTo>
                      <a:pt x="218" y="122"/>
                    </a:lnTo>
                    <a:lnTo>
                      <a:pt x="218" y="122"/>
                    </a:lnTo>
                    <a:lnTo>
                      <a:pt x="218" y="122"/>
                    </a:lnTo>
                    <a:lnTo>
                      <a:pt x="218" y="122"/>
                    </a:lnTo>
                    <a:lnTo>
                      <a:pt x="218" y="122"/>
                    </a:lnTo>
                    <a:lnTo>
                      <a:pt x="218" y="122"/>
                    </a:lnTo>
                    <a:lnTo>
                      <a:pt x="218" y="124"/>
                    </a:lnTo>
                    <a:lnTo>
                      <a:pt x="218" y="124"/>
                    </a:lnTo>
                    <a:lnTo>
                      <a:pt x="218" y="122"/>
                    </a:lnTo>
                    <a:lnTo>
                      <a:pt x="218" y="122"/>
                    </a:lnTo>
                    <a:lnTo>
                      <a:pt x="218" y="122"/>
                    </a:lnTo>
                    <a:lnTo>
                      <a:pt x="218" y="122"/>
                    </a:lnTo>
                    <a:lnTo>
                      <a:pt x="218" y="122"/>
                    </a:lnTo>
                    <a:lnTo>
                      <a:pt x="218" y="122"/>
                    </a:lnTo>
                    <a:lnTo>
                      <a:pt x="218" y="122"/>
                    </a:lnTo>
                    <a:lnTo>
                      <a:pt x="218" y="122"/>
                    </a:lnTo>
                    <a:lnTo>
                      <a:pt x="218" y="120"/>
                    </a:lnTo>
                    <a:lnTo>
                      <a:pt x="218" y="120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18" y="108"/>
                    </a:lnTo>
                    <a:lnTo>
                      <a:pt x="218" y="108"/>
                    </a:lnTo>
                    <a:lnTo>
                      <a:pt x="208" y="114"/>
                    </a:lnTo>
                    <a:lnTo>
                      <a:pt x="208" y="114"/>
                    </a:lnTo>
                    <a:lnTo>
                      <a:pt x="208" y="124"/>
                    </a:lnTo>
                    <a:lnTo>
                      <a:pt x="208" y="124"/>
                    </a:lnTo>
                    <a:lnTo>
                      <a:pt x="208" y="114"/>
                    </a:lnTo>
                    <a:lnTo>
                      <a:pt x="208" y="114"/>
                    </a:lnTo>
                    <a:lnTo>
                      <a:pt x="192" y="118"/>
                    </a:lnTo>
                    <a:lnTo>
                      <a:pt x="192" y="118"/>
                    </a:lnTo>
                    <a:lnTo>
                      <a:pt x="182" y="148"/>
                    </a:lnTo>
                    <a:lnTo>
                      <a:pt x="182" y="148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32" y="192"/>
                    </a:lnTo>
                    <a:lnTo>
                      <a:pt x="132" y="192"/>
                    </a:lnTo>
                    <a:lnTo>
                      <a:pt x="98" y="198"/>
                    </a:lnTo>
                    <a:lnTo>
                      <a:pt x="98" y="198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68" y="276"/>
                    </a:lnTo>
                    <a:lnTo>
                      <a:pt x="68" y="276"/>
                    </a:lnTo>
                    <a:lnTo>
                      <a:pt x="44" y="296"/>
                    </a:lnTo>
                    <a:lnTo>
                      <a:pt x="44" y="296"/>
                    </a:lnTo>
                    <a:lnTo>
                      <a:pt x="4" y="306"/>
                    </a:lnTo>
                    <a:lnTo>
                      <a:pt x="4" y="30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10" y="334"/>
                    </a:lnTo>
                    <a:lnTo>
                      <a:pt x="10" y="334"/>
                    </a:lnTo>
                    <a:lnTo>
                      <a:pt x="14" y="350"/>
                    </a:lnTo>
                    <a:lnTo>
                      <a:pt x="14" y="350"/>
                    </a:lnTo>
                    <a:lnTo>
                      <a:pt x="4" y="354"/>
                    </a:lnTo>
                    <a:lnTo>
                      <a:pt x="4" y="354"/>
                    </a:lnTo>
                    <a:lnTo>
                      <a:pt x="14" y="364"/>
                    </a:lnTo>
                    <a:lnTo>
                      <a:pt x="14" y="364"/>
                    </a:lnTo>
                    <a:lnTo>
                      <a:pt x="30" y="370"/>
                    </a:lnTo>
                    <a:lnTo>
                      <a:pt x="30" y="370"/>
                    </a:lnTo>
                    <a:lnTo>
                      <a:pt x="44" y="390"/>
                    </a:lnTo>
                    <a:lnTo>
                      <a:pt x="44" y="390"/>
                    </a:lnTo>
                    <a:lnTo>
                      <a:pt x="64" y="390"/>
                    </a:lnTo>
                    <a:lnTo>
                      <a:pt x="64" y="390"/>
                    </a:lnTo>
                    <a:lnTo>
                      <a:pt x="94" y="390"/>
                    </a:lnTo>
                    <a:lnTo>
                      <a:pt x="94" y="390"/>
                    </a:lnTo>
                    <a:lnTo>
                      <a:pt x="98" y="398"/>
                    </a:lnTo>
                    <a:lnTo>
                      <a:pt x="98" y="398"/>
                    </a:lnTo>
                    <a:lnTo>
                      <a:pt x="78" y="428"/>
                    </a:lnTo>
                    <a:lnTo>
                      <a:pt x="78" y="428"/>
                    </a:lnTo>
                    <a:lnTo>
                      <a:pt x="84" y="444"/>
                    </a:lnTo>
                    <a:lnTo>
                      <a:pt x="84" y="444"/>
                    </a:lnTo>
                    <a:lnTo>
                      <a:pt x="74" y="458"/>
                    </a:lnTo>
                    <a:lnTo>
                      <a:pt x="74" y="458"/>
                    </a:lnTo>
                    <a:lnTo>
                      <a:pt x="84" y="478"/>
                    </a:lnTo>
                    <a:lnTo>
                      <a:pt x="84" y="478"/>
                    </a:lnTo>
                    <a:lnTo>
                      <a:pt x="108" y="488"/>
                    </a:lnTo>
                    <a:lnTo>
                      <a:pt x="108" y="488"/>
                    </a:lnTo>
                    <a:lnTo>
                      <a:pt x="104" y="492"/>
                    </a:lnTo>
                    <a:lnTo>
                      <a:pt x="104" y="492"/>
                    </a:lnTo>
                    <a:lnTo>
                      <a:pt x="114" y="492"/>
                    </a:lnTo>
                    <a:lnTo>
                      <a:pt x="114" y="492"/>
                    </a:lnTo>
                    <a:lnTo>
                      <a:pt x="148" y="508"/>
                    </a:lnTo>
                    <a:lnTo>
                      <a:pt x="148" y="508"/>
                    </a:lnTo>
                    <a:lnTo>
                      <a:pt x="178" y="522"/>
                    </a:lnTo>
                    <a:lnTo>
                      <a:pt x="178" y="522"/>
                    </a:lnTo>
                    <a:lnTo>
                      <a:pt x="208" y="528"/>
                    </a:lnTo>
                    <a:lnTo>
                      <a:pt x="208" y="528"/>
                    </a:lnTo>
                    <a:lnTo>
                      <a:pt x="218" y="536"/>
                    </a:lnTo>
                    <a:lnTo>
                      <a:pt x="218" y="536"/>
                    </a:lnTo>
                    <a:lnTo>
                      <a:pt x="226" y="536"/>
                    </a:lnTo>
                    <a:lnTo>
                      <a:pt x="226" y="536"/>
                    </a:lnTo>
                    <a:lnTo>
                      <a:pt x="242" y="546"/>
                    </a:lnTo>
                    <a:lnTo>
                      <a:pt x="242" y="546"/>
                    </a:lnTo>
                    <a:lnTo>
                      <a:pt x="262" y="546"/>
                    </a:lnTo>
                    <a:lnTo>
                      <a:pt x="262" y="546"/>
                    </a:lnTo>
                    <a:lnTo>
                      <a:pt x="282" y="546"/>
                    </a:lnTo>
                    <a:lnTo>
                      <a:pt x="282" y="546"/>
                    </a:lnTo>
                    <a:lnTo>
                      <a:pt x="296" y="528"/>
                    </a:lnTo>
                    <a:lnTo>
                      <a:pt x="296" y="528"/>
                    </a:lnTo>
                    <a:lnTo>
                      <a:pt x="316" y="512"/>
                    </a:lnTo>
                    <a:lnTo>
                      <a:pt x="316" y="512"/>
                    </a:lnTo>
                    <a:lnTo>
                      <a:pt x="340" y="512"/>
                    </a:lnTo>
                    <a:lnTo>
                      <a:pt x="340" y="512"/>
                    </a:lnTo>
                    <a:lnTo>
                      <a:pt x="360" y="528"/>
                    </a:lnTo>
                    <a:lnTo>
                      <a:pt x="360" y="528"/>
                    </a:lnTo>
                    <a:lnTo>
                      <a:pt x="370" y="528"/>
                    </a:lnTo>
                    <a:lnTo>
                      <a:pt x="370" y="528"/>
                    </a:lnTo>
                    <a:lnTo>
                      <a:pt x="380" y="532"/>
                    </a:lnTo>
                    <a:lnTo>
                      <a:pt x="380" y="532"/>
                    </a:lnTo>
                    <a:lnTo>
                      <a:pt x="386" y="556"/>
                    </a:lnTo>
                    <a:lnTo>
                      <a:pt x="386" y="556"/>
                    </a:lnTo>
                    <a:lnTo>
                      <a:pt x="376" y="586"/>
                    </a:lnTo>
                    <a:lnTo>
                      <a:pt x="376" y="586"/>
                    </a:lnTo>
                    <a:lnTo>
                      <a:pt x="376" y="596"/>
                    </a:lnTo>
                    <a:lnTo>
                      <a:pt x="376" y="596"/>
                    </a:lnTo>
                    <a:lnTo>
                      <a:pt x="390" y="600"/>
                    </a:lnTo>
                    <a:lnTo>
                      <a:pt x="390" y="600"/>
                    </a:lnTo>
                    <a:lnTo>
                      <a:pt x="400" y="616"/>
                    </a:lnTo>
                    <a:lnTo>
                      <a:pt x="400" y="616"/>
                    </a:lnTo>
                    <a:lnTo>
                      <a:pt x="400" y="626"/>
                    </a:lnTo>
                    <a:lnTo>
                      <a:pt x="400" y="626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0" y="640"/>
                    </a:lnTo>
                    <a:lnTo>
                      <a:pt x="420" y="640"/>
                    </a:lnTo>
                    <a:lnTo>
                      <a:pt x="444" y="636"/>
                    </a:lnTo>
                    <a:lnTo>
                      <a:pt x="444" y="636"/>
                    </a:lnTo>
                    <a:lnTo>
                      <a:pt x="450" y="616"/>
                    </a:lnTo>
                    <a:lnTo>
                      <a:pt x="450" y="616"/>
                    </a:lnTo>
                    <a:lnTo>
                      <a:pt x="500" y="616"/>
                    </a:lnTo>
                    <a:lnTo>
                      <a:pt x="500" y="616"/>
                    </a:lnTo>
                    <a:lnTo>
                      <a:pt x="518" y="630"/>
                    </a:lnTo>
                    <a:lnTo>
                      <a:pt x="518" y="630"/>
                    </a:lnTo>
                    <a:lnTo>
                      <a:pt x="524" y="646"/>
                    </a:lnTo>
                    <a:lnTo>
                      <a:pt x="524" y="646"/>
                    </a:lnTo>
                    <a:lnTo>
                      <a:pt x="534" y="640"/>
                    </a:lnTo>
                    <a:lnTo>
                      <a:pt x="534" y="640"/>
                    </a:lnTo>
                    <a:lnTo>
                      <a:pt x="568" y="660"/>
                    </a:lnTo>
                    <a:lnTo>
                      <a:pt x="568" y="660"/>
                    </a:lnTo>
                    <a:lnTo>
                      <a:pt x="568" y="646"/>
                    </a:lnTo>
                    <a:lnTo>
                      <a:pt x="568" y="646"/>
                    </a:lnTo>
                    <a:lnTo>
                      <a:pt x="608" y="630"/>
                    </a:lnTo>
                    <a:lnTo>
                      <a:pt x="608" y="630"/>
                    </a:lnTo>
                    <a:lnTo>
                      <a:pt x="612" y="626"/>
                    </a:lnTo>
                    <a:lnTo>
                      <a:pt x="612" y="626"/>
                    </a:lnTo>
                    <a:lnTo>
                      <a:pt x="622" y="620"/>
                    </a:lnTo>
                    <a:lnTo>
                      <a:pt x="622" y="620"/>
                    </a:lnTo>
                    <a:lnTo>
                      <a:pt x="632" y="626"/>
                    </a:lnTo>
                    <a:lnTo>
                      <a:pt x="632" y="626"/>
                    </a:lnTo>
                    <a:lnTo>
                      <a:pt x="652" y="616"/>
                    </a:lnTo>
                    <a:lnTo>
                      <a:pt x="652" y="616"/>
                    </a:lnTo>
                    <a:lnTo>
                      <a:pt x="678" y="600"/>
                    </a:lnTo>
                    <a:lnTo>
                      <a:pt x="678" y="600"/>
                    </a:lnTo>
                    <a:lnTo>
                      <a:pt x="702" y="582"/>
                    </a:lnTo>
                    <a:lnTo>
                      <a:pt x="702" y="582"/>
                    </a:lnTo>
                    <a:lnTo>
                      <a:pt x="712" y="562"/>
                    </a:lnTo>
                    <a:lnTo>
                      <a:pt x="712" y="562"/>
                    </a:lnTo>
                    <a:lnTo>
                      <a:pt x="726" y="542"/>
                    </a:lnTo>
                    <a:lnTo>
                      <a:pt x="726" y="542"/>
                    </a:lnTo>
                    <a:lnTo>
                      <a:pt x="742" y="512"/>
                    </a:lnTo>
                    <a:lnTo>
                      <a:pt x="742" y="512"/>
                    </a:lnTo>
                    <a:lnTo>
                      <a:pt x="742" y="498"/>
                    </a:lnTo>
                    <a:lnTo>
                      <a:pt x="742" y="498"/>
                    </a:lnTo>
                    <a:lnTo>
                      <a:pt x="736" y="488"/>
                    </a:lnTo>
                    <a:lnTo>
                      <a:pt x="736" y="488"/>
                    </a:lnTo>
                    <a:lnTo>
                      <a:pt x="742" y="472"/>
                    </a:lnTo>
                    <a:lnTo>
                      <a:pt x="742" y="472"/>
                    </a:lnTo>
                    <a:lnTo>
                      <a:pt x="736" y="454"/>
                    </a:lnTo>
                    <a:lnTo>
                      <a:pt x="736" y="454"/>
                    </a:lnTo>
                    <a:lnTo>
                      <a:pt x="712" y="404"/>
                    </a:lnTo>
                    <a:lnTo>
                      <a:pt x="712" y="404"/>
                    </a:lnTo>
                    <a:lnTo>
                      <a:pt x="716" y="398"/>
                    </a:lnTo>
                    <a:lnTo>
                      <a:pt x="716" y="398"/>
                    </a:lnTo>
                    <a:lnTo>
                      <a:pt x="736" y="374"/>
                    </a:lnTo>
                    <a:lnTo>
                      <a:pt x="752" y="370"/>
                    </a:lnTo>
                    <a:lnTo>
                      <a:pt x="752" y="370"/>
                    </a:lnTo>
                    <a:lnTo>
                      <a:pt x="754" y="368"/>
                    </a:lnTo>
                    <a:lnTo>
                      <a:pt x="754" y="364"/>
                    </a:lnTo>
                    <a:lnTo>
                      <a:pt x="752" y="360"/>
                    </a:lnTo>
                    <a:lnTo>
                      <a:pt x="752" y="360"/>
                    </a:lnTo>
                    <a:lnTo>
                      <a:pt x="726" y="354"/>
                    </a:lnTo>
                    <a:lnTo>
                      <a:pt x="726" y="354"/>
                    </a:lnTo>
                    <a:lnTo>
                      <a:pt x="712" y="360"/>
                    </a:lnTo>
                    <a:lnTo>
                      <a:pt x="712" y="360"/>
                    </a:lnTo>
                    <a:lnTo>
                      <a:pt x="702" y="354"/>
                    </a:lnTo>
                    <a:lnTo>
                      <a:pt x="702" y="354"/>
                    </a:lnTo>
                    <a:lnTo>
                      <a:pt x="692" y="340"/>
                    </a:lnTo>
                    <a:lnTo>
                      <a:pt x="692" y="340"/>
                    </a:lnTo>
                    <a:lnTo>
                      <a:pt x="682" y="330"/>
                    </a:lnTo>
                    <a:lnTo>
                      <a:pt x="682" y="330"/>
                    </a:lnTo>
                    <a:lnTo>
                      <a:pt x="706" y="320"/>
                    </a:lnTo>
                    <a:lnTo>
                      <a:pt x="706" y="320"/>
                    </a:lnTo>
                    <a:lnTo>
                      <a:pt x="722" y="306"/>
                    </a:lnTo>
                    <a:lnTo>
                      <a:pt x="722" y="306"/>
                    </a:lnTo>
                    <a:lnTo>
                      <a:pt x="746" y="290"/>
                    </a:lnTo>
                    <a:lnTo>
                      <a:pt x="746" y="290"/>
                    </a:lnTo>
                    <a:lnTo>
                      <a:pt x="756" y="290"/>
                    </a:lnTo>
                    <a:lnTo>
                      <a:pt x="756" y="290"/>
                    </a:lnTo>
                    <a:lnTo>
                      <a:pt x="742" y="310"/>
                    </a:lnTo>
                    <a:lnTo>
                      <a:pt x="742" y="310"/>
                    </a:lnTo>
                    <a:lnTo>
                      <a:pt x="752" y="320"/>
                    </a:lnTo>
                    <a:lnTo>
                      <a:pt x="752" y="320"/>
                    </a:lnTo>
                    <a:lnTo>
                      <a:pt x="762" y="316"/>
                    </a:lnTo>
                    <a:lnTo>
                      <a:pt x="762" y="316"/>
                    </a:lnTo>
                    <a:lnTo>
                      <a:pt x="786" y="306"/>
                    </a:lnTo>
                    <a:lnTo>
                      <a:pt x="792" y="284"/>
                    </a:lnTo>
                    <a:lnTo>
                      <a:pt x="806" y="272"/>
                    </a:lnTo>
                    <a:lnTo>
                      <a:pt x="820" y="282"/>
                    </a:lnTo>
                    <a:lnTo>
                      <a:pt x="818" y="262"/>
                    </a:lnTo>
                    <a:lnTo>
                      <a:pt x="838" y="250"/>
                    </a:lnTo>
                    <a:lnTo>
                      <a:pt x="864" y="254"/>
                    </a:lnTo>
                    <a:lnTo>
                      <a:pt x="864" y="254"/>
                    </a:lnTo>
                    <a:lnTo>
                      <a:pt x="876" y="246"/>
                    </a:lnTo>
                    <a:lnTo>
                      <a:pt x="876" y="246"/>
                    </a:lnTo>
                    <a:lnTo>
                      <a:pt x="890" y="252"/>
                    </a:lnTo>
                    <a:lnTo>
                      <a:pt x="890" y="252"/>
                    </a:lnTo>
                    <a:lnTo>
                      <a:pt x="900" y="198"/>
                    </a:lnTo>
                    <a:lnTo>
                      <a:pt x="924" y="192"/>
                    </a:lnTo>
                    <a:lnTo>
                      <a:pt x="924" y="192"/>
                    </a:lnTo>
                    <a:lnTo>
                      <a:pt x="950" y="118"/>
                    </a:lnTo>
                    <a:lnTo>
                      <a:pt x="950" y="118"/>
                    </a:lnTo>
                    <a:lnTo>
                      <a:pt x="890" y="118"/>
                    </a:lnTo>
                    <a:lnTo>
                      <a:pt x="890" y="118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24" name="Freeform 1500"/>
              <p:cNvSpPr>
                <a:spLocks/>
              </p:cNvSpPr>
              <p:nvPr/>
            </p:nvSpPr>
            <p:spPr bwMode="auto">
              <a:xfrm>
                <a:off x="7396524" y="2199216"/>
                <a:ext cx="114300" cy="116681"/>
              </a:xfrm>
              <a:custGeom>
                <a:avLst/>
                <a:gdLst/>
                <a:ahLst/>
                <a:cxnLst>
                  <a:cxn ang="0">
                    <a:pos x="32" y="12"/>
                  </a:cxn>
                  <a:cxn ang="0">
                    <a:pos x="34" y="32"/>
                  </a:cxn>
                  <a:cxn ang="0">
                    <a:pos x="20" y="22"/>
                  </a:cxn>
                  <a:cxn ang="0">
                    <a:pos x="6" y="34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6" y="56"/>
                  </a:cxn>
                  <a:cxn ang="0">
                    <a:pos x="6" y="56"/>
                  </a:cxn>
                  <a:cxn ang="0">
                    <a:pos x="10" y="56"/>
                  </a:cxn>
                  <a:cxn ang="0">
                    <a:pos x="10" y="56"/>
                  </a:cxn>
                  <a:cxn ang="0">
                    <a:pos x="30" y="70"/>
                  </a:cxn>
                  <a:cxn ang="0">
                    <a:pos x="34" y="84"/>
                  </a:cxn>
                  <a:cxn ang="0">
                    <a:pos x="34" y="84"/>
                  </a:cxn>
                  <a:cxn ang="0">
                    <a:pos x="36" y="92"/>
                  </a:cxn>
                  <a:cxn ang="0">
                    <a:pos x="40" y="98"/>
                  </a:cxn>
                  <a:cxn ang="0">
                    <a:pos x="70" y="88"/>
                  </a:cxn>
                  <a:cxn ang="0">
                    <a:pos x="70" y="84"/>
                  </a:cxn>
                  <a:cxn ang="0">
                    <a:pos x="70" y="84"/>
                  </a:cxn>
                  <a:cxn ang="0">
                    <a:pos x="68" y="82"/>
                  </a:cxn>
                  <a:cxn ang="0">
                    <a:pos x="66" y="78"/>
                  </a:cxn>
                  <a:cxn ang="0">
                    <a:pos x="64" y="76"/>
                  </a:cxn>
                  <a:cxn ang="0">
                    <a:pos x="64" y="76"/>
                  </a:cxn>
                  <a:cxn ang="0">
                    <a:pos x="64" y="60"/>
                  </a:cxn>
                  <a:cxn ang="0">
                    <a:pos x="64" y="60"/>
                  </a:cxn>
                  <a:cxn ang="0">
                    <a:pos x="64" y="46"/>
                  </a:cxn>
                  <a:cxn ang="0">
                    <a:pos x="64" y="46"/>
                  </a:cxn>
                  <a:cxn ang="0">
                    <a:pos x="54" y="26"/>
                  </a:cxn>
                  <a:cxn ang="0">
                    <a:pos x="54" y="26"/>
                  </a:cxn>
                  <a:cxn ang="0">
                    <a:pos x="64" y="16"/>
                  </a:cxn>
                  <a:cxn ang="0">
                    <a:pos x="64" y="16"/>
                  </a:cxn>
                  <a:cxn ang="0">
                    <a:pos x="78" y="4"/>
                  </a:cxn>
                  <a:cxn ang="0">
                    <a:pos x="52" y="0"/>
                  </a:cxn>
                  <a:cxn ang="0">
                    <a:pos x="32" y="12"/>
                  </a:cxn>
                </a:cxnLst>
                <a:rect l="0" t="0" r="r" b="b"/>
                <a:pathLst>
                  <a:path w="78" h="98">
                    <a:moveTo>
                      <a:pt x="32" y="12"/>
                    </a:moveTo>
                    <a:lnTo>
                      <a:pt x="34" y="32"/>
                    </a:lnTo>
                    <a:lnTo>
                      <a:pt x="20" y="22"/>
                    </a:lnTo>
                    <a:lnTo>
                      <a:pt x="6" y="3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30" y="70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6" y="92"/>
                    </a:lnTo>
                    <a:lnTo>
                      <a:pt x="40" y="98"/>
                    </a:lnTo>
                    <a:lnTo>
                      <a:pt x="70" y="88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82"/>
                    </a:lnTo>
                    <a:lnTo>
                      <a:pt x="66" y="78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78" y="4"/>
                    </a:lnTo>
                    <a:lnTo>
                      <a:pt x="52" y="0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FF">
                      <a:lumMod val="75000"/>
                    </a:srgbClr>
                  </a:solidFill>
                </a:endParaRPr>
              </a:p>
            </p:txBody>
          </p:sp>
          <p:sp>
            <p:nvSpPr>
              <p:cNvPr id="625" name="Freeform 1501"/>
              <p:cNvSpPr>
                <a:spLocks/>
              </p:cNvSpPr>
              <p:nvPr/>
            </p:nvSpPr>
            <p:spPr bwMode="auto">
              <a:xfrm>
                <a:off x="7440516" y="2303988"/>
                <a:ext cx="79131" cy="78581"/>
              </a:xfrm>
              <a:custGeom>
                <a:avLst/>
                <a:gdLst/>
                <a:ahLst/>
                <a:cxnLst>
                  <a:cxn ang="0">
                    <a:pos x="10" y="12"/>
                  </a:cxn>
                  <a:cxn ang="0">
                    <a:pos x="10" y="12"/>
                  </a:cxn>
                  <a:cxn ang="0">
                    <a:pos x="10" y="36"/>
                  </a:cxn>
                  <a:cxn ang="0">
                    <a:pos x="10" y="3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40" y="60"/>
                  </a:cxn>
                  <a:cxn ang="0">
                    <a:pos x="40" y="60"/>
                  </a:cxn>
                  <a:cxn ang="0">
                    <a:pos x="50" y="52"/>
                  </a:cxn>
                  <a:cxn ang="0">
                    <a:pos x="50" y="52"/>
                  </a:cxn>
                  <a:cxn ang="0">
                    <a:pos x="54" y="36"/>
                  </a:cxn>
                  <a:cxn ang="0">
                    <a:pos x="40" y="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2"/>
                  </a:cxn>
                  <a:cxn ang="0">
                    <a:pos x="10" y="12"/>
                  </a:cxn>
                </a:cxnLst>
                <a:rect l="0" t="0" r="r" b="b"/>
                <a:pathLst>
                  <a:path w="54" h="66">
                    <a:moveTo>
                      <a:pt x="10" y="12"/>
                    </a:moveTo>
                    <a:lnTo>
                      <a:pt x="10" y="12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4" y="36"/>
                    </a:lnTo>
                    <a:lnTo>
                      <a:pt x="40" y="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FF">
                      <a:lumMod val="75000"/>
                    </a:srgbClr>
                  </a:solidFill>
                </a:endParaRPr>
              </a:p>
            </p:txBody>
          </p:sp>
          <p:sp>
            <p:nvSpPr>
              <p:cNvPr id="626" name="Flowchart: Merge 625"/>
              <p:cNvSpPr/>
              <p:nvPr/>
            </p:nvSpPr>
            <p:spPr bwMode="auto">
              <a:xfrm flipH="1">
                <a:off x="6950940" y="3030272"/>
                <a:ext cx="44079" cy="34289"/>
              </a:xfrm>
              <a:prstGeom prst="flowChartMerg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7620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44A51C"/>
                  </a:buClr>
                </a:pPr>
                <a:endParaRPr lang="en-US" dirty="0">
                  <a:solidFill>
                    <a:srgbClr val="0033CC"/>
                  </a:solidFill>
                </a:endParaRPr>
              </a:p>
            </p:txBody>
          </p:sp>
        </p:grpSp>
        <p:grpSp>
          <p:nvGrpSpPr>
            <p:cNvPr id="424" name="Group 423"/>
            <p:cNvGrpSpPr/>
            <p:nvPr/>
          </p:nvGrpSpPr>
          <p:grpSpPr>
            <a:xfrm>
              <a:off x="594213" y="826388"/>
              <a:ext cx="3056788" cy="3421889"/>
              <a:chOff x="594213" y="826388"/>
              <a:chExt cx="3056788" cy="3421889"/>
            </a:xfrm>
          </p:grpSpPr>
          <p:sp>
            <p:nvSpPr>
              <p:cNvPr id="425" name="Freeform 1316"/>
              <p:cNvSpPr>
                <a:spLocks/>
              </p:cNvSpPr>
              <p:nvPr/>
            </p:nvSpPr>
            <p:spPr bwMode="auto">
              <a:xfrm>
                <a:off x="3094155" y="1963437"/>
                <a:ext cx="146538" cy="134541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90"/>
                  </a:cxn>
                  <a:cxn ang="0">
                    <a:pos x="6" y="72"/>
                  </a:cxn>
                  <a:cxn ang="0">
                    <a:pos x="36" y="24"/>
                  </a:cxn>
                  <a:cxn ang="0">
                    <a:pos x="66" y="0"/>
                  </a:cxn>
                  <a:cxn ang="0">
                    <a:pos x="66" y="18"/>
                  </a:cxn>
                  <a:cxn ang="0">
                    <a:pos x="54" y="42"/>
                  </a:cxn>
                  <a:cxn ang="0">
                    <a:pos x="60" y="54"/>
                  </a:cxn>
                  <a:cxn ang="0">
                    <a:pos x="108" y="78"/>
                  </a:cxn>
                  <a:cxn ang="0">
                    <a:pos x="120" y="108"/>
                  </a:cxn>
                  <a:cxn ang="0">
                    <a:pos x="120" y="132"/>
                  </a:cxn>
                  <a:cxn ang="0">
                    <a:pos x="96" y="138"/>
                  </a:cxn>
                  <a:cxn ang="0">
                    <a:pos x="84" y="120"/>
                  </a:cxn>
                  <a:cxn ang="0">
                    <a:pos x="66" y="126"/>
                  </a:cxn>
                  <a:cxn ang="0">
                    <a:pos x="48" y="114"/>
                  </a:cxn>
                  <a:cxn ang="0">
                    <a:pos x="18" y="108"/>
                  </a:cxn>
                  <a:cxn ang="0">
                    <a:pos x="0" y="114"/>
                  </a:cxn>
                </a:cxnLst>
                <a:rect l="0" t="0" r="r" b="b"/>
                <a:pathLst>
                  <a:path w="120" h="138">
                    <a:moveTo>
                      <a:pt x="0" y="114"/>
                    </a:moveTo>
                    <a:lnTo>
                      <a:pt x="0" y="90"/>
                    </a:lnTo>
                    <a:lnTo>
                      <a:pt x="6" y="72"/>
                    </a:lnTo>
                    <a:lnTo>
                      <a:pt x="36" y="24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54" y="42"/>
                    </a:lnTo>
                    <a:lnTo>
                      <a:pt x="60" y="54"/>
                    </a:lnTo>
                    <a:lnTo>
                      <a:pt x="108" y="78"/>
                    </a:lnTo>
                    <a:lnTo>
                      <a:pt x="120" y="108"/>
                    </a:lnTo>
                    <a:lnTo>
                      <a:pt x="120" y="132"/>
                    </a:lnTo>
                    <a:lnTo>
                      <a:pt x="96" y="138"/>
                    </a:lnTo>
                    <a:lnTo>
                      <a:pt x="84" y="120"/>
                    </a:lnTo>
                    <a:lnTo>
                      <a:pt x="66" y="126"/>
                    </a:lnTo>
                    <a:lnTo>
                      <a:pt x="48" y="114"/>
                    </a:lnTo>
                    <a:lnTo>
                      <a:pt x="18" y="108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26" name="Freeform 1317"/>
              <p:cNvSpPr>
                <a:spLocks/>
              </p:cNvSpPr>
              <p:nvPr/>
            </p:nvSpPr>
            <p:spPr bwMode="auto">
              <a:xfrm>
                <a:off x="2787888" y="2324229"/>
                <a:ext cx="254978" cy="5834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8" y="0"/>
                  </a:cxn>
                  <a:cxn ang="0">
                    <a:pos x="19" y="0"/>
                  </a:cxn>
                  <a:cxn ang="0">
                    <a:pos x="26" y="3"/>
                  </a:cxn>
                  <a:cxn ang="0">
                    <a:pos x="28" y="6"/>
                  </a:cxn>
                  <a:cxn ang="0">
                    <a:pos x="33" y="7"/>
                  </a:cxn>
                  <a:cxn ang="0">
                    <a:pos x="35" y="9"/>
                  </a:cxn>
                  <a:cxn ang="0">
                    <a:pos x="33" y="10"/>
                  </a:cxn>
                  <a:cxn ang="0">
                    <a:pos x="25" y="10"/>
                  </a:cxn>
                  <a:cxn ang="0">
                    <a:pos x="23" y="8"/>
                  </a:cxn>
                  <a:cxn ang="0">
                    <a:pos x="21" y="5"/>
                  </a:cxn>
                  <a:cxn ang="0">
                    <a:pos x="15" y="4"/>
                  </a:cxn>
                  <a:cxn ang="0">
                    <a:pos x="9" y="4"/>
                  </a:cxn>
                  <a:cxn ang="0">
                    <a:pos x="5" y="4"/>
                  </a:cxn>
                  <a:cxn ang="0">
                    <a:pos x="0" y="3"/>
                  </a:cxn>
                  <a:cxn ang="0">
                    <a:pos x="2" y="1"/>
                  </a:cxn>
                </a:cxnLst>
                <a:rect l="0" t="0" r="r" b="b"/>
                <a:pathLst>
                  <a:path w="35" h="10">
                    <a:moveTo>
                      <a:pt x="2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5"/>
                      <a:pt x="28" y="6"/>
                    </a:cubicBezTo>
                    <a:cubicBezTo>
                      <a:pt x="30" y="7"/>
                      <a:pt x="33" y="7"/>
                      <a:pt x="33" y="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5" y="10"/>
                      <a:pt x="33" y="10"/>
                    </a:cubicBezTo>
                    <a:cubicBezTo>
                      <a:pt x="31" y="10"/>
                      <a:pt x="25" y="10"/>
                      <a:pt x="25" y="10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27" name="Freeform 1318"/>
              <p:cNvSpPr>
                <a:spLocks/>
              </p:cNvSpPr>
              <p:nvPr/>
            </p:nvSpPr>
            <p:spPr bwMode="auto">
              <a:xfrm>
                <a:off x="2746860" y="2707581"/>
                <a:ext cx="158264" cy="3571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2"/>
                  </a:cxn>
                  <a:cxn ang="0">
                    <a:pos x="0" y="18"/>
                  </a:cxn>
                  <a:cxn ang="0">
                    <a:pos x="30" y="30"/>
                  </a:cxn>
                  <a:cxn ang="0">
                    <a:pos x="42" y="36"/>
                  </a:cxn>
                  <a:cxn ang="0">
                    <a:pos x="66" y="36"/>
                  </a:cxn>
                  <a:cxn ang="0">
                    <a:pos x="84" y="24"/>
                  </a:cxn>
                  <a:cxn ang="0">
                    <a:pos x="132" y="30"/>
                  </a:cxn>
                  <a:cxn ang="0">
                    <a:pos x="108" y="18"/>
                  </a:cxn>
                  <a:cxn ang="0">
                    <a:pos x="72" y="0"/>
                  </a:cxn>
                  <a:cxn ang="0">
                    <a:pos x="24" y="0"/>
                  </a:cxn>
                </a:cxnLst>
                <a:rect l="0" t="0" r="r" b="b"/>
                <a:pathLst>
                  <a:path w="132" h="36">
                    <a:moveTo>
                      <a:pt x="24" y="0"/>
                    </a:moveTo>
                    <a:lnTo>
                      <a:pt x="24" y="12"/>
                    </a:lnTo>
                    <a:lnTo>
                      <a:pt x="0" y="18"/>
                    </a:lnTo>
                    <a:lnTo>
                      <a:pt x="30" y="30"/>
                    </a:lnTo>
                    <a:lnTo>
                      <a:pt x="42" y="36"/>
                    </a:lnTo>
                    <a:lnTo>
                      <a:pt x="66" y="36"/>
                    </a:lnTo>
                    <a:lnTo>
                      <a:pt x="84" y="24"/>
                    </a:lnTo>
                    <a:lnTo>
                      <a:pt x="132" y="30"/>
                    </a:lnTo>
                    <a:lnTo>
                      <a:pt x="108" y="18"/>
                    </a:lnTo>
                    <a:lnTo>
                      <a:pt x="7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28" name="Freeform 1437"/>
              <p:cNvSpPr>
                <a:spLocks/>
              </p:cNvSpPr>
              <p:nvPr/>
            </p:nvSpPr>
            <p:spPr bwMode="auto">
              <a:xfrm>
                <a:off x="594213" y="1160954"/>
                <a:ext cx="624254" cy="691754"/>
              </a:xfrm>
              <a:custGeom>
                <a:avLst/>
                <a:gdLst/>
                <a:ahLst/>
                <a:cxnLst>
                  <a:cxn ang="0">
                    <a:pos x="504" y="96"/>
                  </a:cxn>
                  <a:cxn ang="0">
                    <a:pos x="486" y="78"/>
                  </a:cxn>
                  <a:cxn ang="0">
                    <a:pos x="432" y="84"/>
                  </a:cxn>
                  <a:cxn ang="0">
                    <a:pos x="354" y="48"/>
                  </a:cxn>
                  <a:cxn ang="0">
                    <a:pos x="318" y="54"/>
                  </a:cxn>
                  <a:cxn ang="0">
                    <a:pos x="288" y="36"/>
                  </a:cxn>
                  <a:cxn ang="0">
                    <a:pos x="282" y="18"/>
                  </a:cxn>
                  <a:cxn ang="0">
                    <a:pos x="228" y="0"/>
                  </a:cxn>
                  <a:cxn ang="0">
                    <a:pos x="198" y="24"/>
                  </a:cxn>
                  <a:cxn ang="0">
                    <a:pos x="150" y="42"/>
                  </a:cxn>
                  <a:cxn ang="0">
                    <a:pos x="114" y="66"/>
                  </a:cxn>
                  <a:cxn ang="0">
                    <a:pos x="90" y="126"/>
                  </a:cxn>
                  <a:cxn ang="0">
                    <a:pos x="42" y="138"/>
                  </a:cxn>
                  <a:cxn ang="0">
                    <a:pos x="42" y="174"/>
                  </a:cxn>
                  <a:cxn ang="0">
                    <a:pos x="78" y="222"/>
                  </a:cxn>
                  <a:cxn ang="0">
                    <a:pos x="114" y="240"/>
                  </a:cxn>
                  <a:cxn ang="0">
                    <a:pos x="114" y="264"/>
                  </a:cxn>
                  <a:cxn ang="0">
                    <a:pos x="90" y="276"/>
                  </a:cxn>
                  <a:cxn ang="0">
                    <a:pos x="60" y="264"/>
                  </a:cxn>
                  <a:cxn ang="0">
                    <a:pos x="0" y="306"/>
                  </a:cxn>
                  <a:cxn ang="0">
                    <a:pos x="18" y="324"/>
                  </a:cxn>
                  <a:cxn ang="0">
                    <a:pos x="42" y="348"/>
                  </a:cxn>
                  <a:cxn ang="0">
                    <a:pos x="96" y="348"/>
                  </a:cxn>
                  <a:cxn ang="0">
                    <a:pos x="138" y="354"/>
                  </a:cxn>
                  <a:cxn ang="0">
                    <a:pos x="120" y="396"/>
                  </a:cxn>
                  <a:cxn ang="0">
                    <a:pos x="72" y="414"/>
                  </a:cxn>
                  <a:cxn ang="0">
                    <a:pos x="36" y="438"/>
                  </a:cxn>
                  <a:cxn ang="0">
                    <a:pos x="30" y="468"/>
                  </a:cxn>
                  <a:cxn ang="0">
                    <a:pos x="72" y="498"/>
                  </a:cxn>
                  <a:cxn ang="0">
                    <a:pos x="78" y="529"/>
                  </a:cxn>
                  <a:cxn ang="0">
                    <a:pos x="108" y="541"/>
                  </a:cxn>
                  <a:cxn ang="0">
                    <a:pos x="114" y="583"/>
                  </a:cxn>
                  <a:cxn ang="0">
                    <a:pos x="156" y="577"/>
                  </a:cxn>
                  <a:cxn ang="0">
                    <a:pos x="210" y="577"/>
                  </a:cxn>
                  <a:cxn ang="0">
                    <a:pos x="180" y="631"/>
                  </a:cxn>
                  <a:cxn ang="0">
                    <a:pos x="90" y="709"/>
                  </a:cxn>
                  <a:cxn ang="0">
                    <a:pos x="192" y="655"/>
                  </a:cxn>
                  <a:cxn ang="0">
                    <a:pos x="270" y="571"/>
                  </a:cxn>
                  <a:cxn ang="0">
                    <a:pos x="264" y="553"/>
                  </a:cxn>
                  <a:cxn ang="0">
                    <a:pos x="312" y="492"/>
                  </a:cxn>
                  <a:cxn ang="0">
                    <a:pos x="324" y="517"/>
                  </a:cxn>
                  <a:cxn ang="0">
                    <a:pos x="330" y="547"/>
                  </a:cxn>
                  <a:cxn ang="0">
                    <a:pos x="366" y="517"/>
                  </a:cxn>
                  <a:cxn ang="0">
                    <a:pos x="408" y="492"/>
                  </a:cxn>
                  <a:cxn ang="0">
                    <a:pos x="426" y="505"/>
                  </a:cxn>
                  <a:cxn ang="0">
                    <a:pos x="516" y="523"/>
                  </a:cxn>
                  <a:cxn ang="0">
                    <a:pos x="516" y="96"/>
                  </a:cxn>
                  <a:cxn ang="0">
                    <a:pos x="504" y="96"/>
                  </a:cxn>
                </a:cxnLst>
                <a:rect l="0" t="0" r="r" b="b"/>
                <a:pathLst>
                  <a:path w="516" h="709">
                    <a:moveTo>
                      <a:pt x="504" y="96"/>
                    </a:moveTo>
                    <a:lnTo>
                      <a:pt x="486" y="78"/>
                    </a:lnTo>
                    <a:lnTo>
                      <a:pt x="432" y="84"/>
                    </a:lnTo>
                    <a:lnTo>
                      <a:pt x="354" y="48"/>
                    </a:lnTo>
                    <a:lnTo>
                      <a:pt x="318" y="54"/>
                    </a:lnTo>
                    <a:lnTo>
                      <a:pt x="288" y="36"/>
                    </a:lnTo>
                    <a:lnTo>
                      <a:pt x="282" y="18"/>
                    </a:lnTo>
                    <a:lnTo>
                      <a:pt x="228" y="0"/>
                    </a:lnTo>
                    <a:lnTo>
                      <a:pt x="198" y="24"/>
                    </a:lnTo>
                    <a:lnTo>
                      <a:pt x="150" y="42"/>
                    </a:lnTo>
                    <a:lnTo>
                      <a:pt x="114" y="66"/>
                    </a:lnTo>
                    <a:lnTo>
                      <a:pt x="90" y="126"/>
                    </a:lnTo>
                    <a:lnTo>
                      <a:pt x="42" y="138"/>
                    </a:lnTo>
                    <a:lnTo>
                      <a:pt x="42" y="174"/>
                    </a:lnTo>
                    <a:lnTo>
                      <a:pt x="78" y="222"/>
                    </a:lnTo>
                    <a:lnTo>
                      <a:pt x="114" y="240"/>
                    </a:lnTo>
                    <a:lnTo>
                      <a:pt x="114" y="264"/>
                    </a:lnTo>
                    <a:lnTo>
                      <a:pt x="90" y="276"/>
                    </a:lnTo>
                    <a:lnTo>
                      <a:pt x="60" y="264"/>
                    </a:lnTo>
                    <a:lnTo>
                      <a:pt x="0" y="306"/>
                    </a:lnTo>
                    <a:lnTo>
                      <a:pt x="18" y="324"/>
                    </a:lnTo>
                    <a:lnTo>
                      <a:pt x="42" y="348"/>
                    </a:lnTo>
                    <a:lnTo>
                      <a:pt x="96" y="348"/>
                    </a:lnTo>
                    <a:lnTo>
                      <a:pt x="138" y="354"/>
                    </a:lnTo>
                    <a:lnTo>
                      <a:pt x="120" y="396"/>
                    </a:lnTo>
                    <a:lnTo>
                      <a:pt x="72" y="414"/>
                    </a:lnTo>
                    <a:lnTo>
                      <a:pt x="36" y="438"/>
                    </a:lnTo>
                    <a:lnTo>
                      <a:pt x="30" y="468"/>
                    </a:lnTo>
                    <a:lnTo>
                      <a:pt x="72" y="498"/>
                    </a:lnTo>
                    <a:lnTo>
                      <a:pt x="78" y="529"/>
                    </a:lnTo>
                    <a:lnTo>
                      <a:pt x="108" y="541"/>
                    </a:lnTo>
                    <a:lnTo>
                      <a:pt x="114" y="583"/>
                    </a:lnTo>
                    <a:lnTo>
                      <a:pt x="156" y="577"/>
                    </a:lnTo>
                    <a:lnTo>
                      <a:pt x="210" y="577"/>
                    </a:lnTo>
                    <a:lnTo>
                      <a:pt x="180" y="631"/>
                    </a:lnTo>
                    <a:lnTo>
                      <a:pt x="90" y="709"/>
                    </a:lnTo>
                    <a:lnTo>
                      <a:pt x="192" y="655"/>
                    </a:lnTo>
                    <a:lnTo>
                      <a:pt x="270" y="571"/>
                    </a:lnTo>
                    <a:lnTo>
                      <a:pt x="264" y="553"/>
                    </a:lnTo>
                    <a:lnTo>
                      <a:pt x="312" y="492"/>
                    </a:lnTo>
                    <a:lnTo>
                      <a:pt x="324" y="517"/>
                    </a:lnTo>
                    <a:lnTo>
                      <a:pt x="330" y="547"/>
                    </a:lnTo>
                    <a:lnTo>
                      <a:pt x="366" y="517"/>
                    </a:lnTo>
                    <a:lnTo>
                      <a:pt x="408" y="492"/>
                    </a:lnTo>
                    <a:lnTo>
                      <a:pt x="426" y="505"/>
                    </a:lnTo>
                    <a:lnTo>
                      <a:pt x="516" y="523"/>
                    </a:lnTo>
                    <a:lnTo>
                      <a:pt x="516" y="96"/>
                    </a:lnTo>
                    <a:lnTo>
                      <a:pt x="504" y="96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29" name="Freeform 1438"/>
              <p:cNvSpPr>
                <a:spLocks/>
              </p:cNvSpPr>
              <p:nvPr/>
            </p:nvSpPr>
            <p:spPr bwMode="auto">
              <a:xfrm>
                <a:off x="1218462" y="1132394"/>
                <a:ext cx="1956288" cy="1089422"/>
              </a:xfrm>
              <a:custGeom>
                <a:avLst/>
                <a:gdLst/>
                <a:ahLst/>
                <a:cxnLst>
                  <a:cxn ang="0">
                    <a:pos x="973" y="955"/>
                  </a:cxn>
                  <a:cxn ang="0">
                    <a:pos x="1111" y="1081"/>
                  </a:cxn>
                  <a:cxn ang="0">
                    <a:pos x="1190" y="1093"/>
                  </a:cxn>
                  <a:cxn ang="0">
                    <a:pos x="1262" y="1051"/>
                  </a:cxn>
                  <a:cxn ang="0">
                    <a:pos x="1370" y="979"/>
                  </a:cxn>
                  <a:cxn ang="0">
                    <a:pos x="1406" y="1045"/>
                  </a:cxn>
                  <a:cxn ang="0">
                    <a:pos x="1448" y="1033"/>
                  </a:cxn>
                  <a:cxn ang="0">
                    <a:pos x="1448" y="1075"/>
                  </a:cxn>
                  <a:cxn ang="0">
                    <a:pos x="1520" y="1009"/>
                  </a:cxn>
                  <a:cxn ang="0">
                    <a:pos x="1442" y="967"/>
                  </a:cxn>
                  <a:cxn ang="0">
                    <a:pos x="1466" y="925"/>
                  </a:cxn>
                  <a:cxn ang="0">
                    <a:pos x="1340" y="979"/>
                  </a:cxn>
                  <a:cxn ang="0">
                    <a:pos x="1400" y="913"/>
                  </a:cxn>
                  <a:cxn ang="0">
                    <a:pos x="1496" y="895"/>
                  </a:cxn>
                  <a:cxn ang="0">
                    <a:pos x="1592" y="859"/>
                  </a:cxn>
                  <a:cxn ang="0">
                    <a:pos x="1598" y="775"/>
                  </a:cxn>
                  <a:cxn ang="0">
                    <a:pos x="1514" y="703"/>
                  </a:cxn>
                  <a:cxn ang="0">
                    <a:pos x="1448" y="553"/>
                  </a:cxn>
                  <a:cxn ang="0">
                    <a:pos x="1388" y="619"/>
                  </a:cxn>
                  <a:cxn ang="0">
                    <a:pos x="1358" y="607"/>
                  </a:cxn>
                  <a:cxn ang="0">
                    <a:pos x="1322" y="516"/>
                  </a:cxn>
                  <a:cxn ang="0">
                    <a:pos x="1262" y="480"/>
                  </a:cxn>
                  <a:cxn ang="0">
                    <a:pos x="1202" y="474"/>
                  </a:cxn>
                  <a:cxn ang="0">
                    <a:pos x="1202" y="535"/>
                  </a:cxn>
                  <a:cxn ang="0">
                    <a:pos x="1190" y="625"/>
                  </a:cxn>
                  <a:cxn ang="0">
                    <a:pos x="1166" y="751"/>
                  </a:cxn>
                  <a:cxn ang="0">
                    <a:pos x="1154" y="859"/>
                  </a:cxn>
                  <a:cxn ang="0">
                    <a:pos x="1117" y="739"/>
                  </a:cxn>
                  <a:cxn ang="0">
                    <a:pos x="943" y="667"/>
                  </a:cxn>
                  <a:cxn ang="0">
                    <a:pos x="901" y="613"/>
                  </a:cxn>
                  <a:cxn ang="0">
                    <a:pos x="931" y="450"/>
                  </a:cxn>
                  <a:cxn ang="0">
                    <a:pos x="991" y="402"/>
                  </a:cxn>
                  <a:cxn ang="0">
                    <a:pos x="1027" y="342"/>
                  </a:cxn>
                  <a:cxn ang="0">
                    <a:pos x="1099" y="282"/>
                  </a:cxn>
                  <a:cxn ang="0">
                    <a:pos x="1111" y="204"/>
                  </a:cxn>
                  <a:cxn ang="0">
                    <a:pos x="1099" y="138"/>
                  </a:cxn>
                  <a:cxn ang="0">
                    <a:pos x="1051" y="192"/>
                  </a:cxn>
                  <a:cxn ang="0">
                    <a:pos x="1003" y="180"/>
                  </a:cxn>
                  <a:cxn ang="0">
                    <a:pos x="961" y="186"/>
                  </a:cxn>
                  <a:cxn ang="0">
                    <a:pos x="925" y="114"/>
                  </a:cxn>
                  <a:cxn ang="0">
                    <a:pos x="877" y="0"/>
                  </a:cxn>
                  <a:cxn ang="0">
                    <a:pos x="847" y="114"/>
                  </a:cxn>
                  <a:cxn ang="0">
                    <a:pos x="895" y="186"/>
                  </a:cxn>
                  <a:cxn ang="0">
                    <a:pos x="847" y="204"/>
                  </a:cxn>
                  <a:cxn ang="0">
                    <a:pos x="811" y="234"/>
                  </a:cxn>
                  <a:cxn ang="0">
                    <a:pos x="709" y="222"/>
                  </a:cxn>
                  <a:cxn ang="0">
                    <a:pos x="619" y="210"/>
                  </a:cxn>
                  <a:cxn ang="0">
                    <a:pos x="631" y="264"/>
                  </a:cxn>
                  <a:cxn ang="0">
                    <a:pos x="583" y="222"/>
                  </a:cxn>
                  <a:cxn ang="0">
                    <a:pos x="487" y="210"/>
                  </a:cxn>
                  <a:cxn ang="0">
                    <a:pos x="457" y="174"/>
                  </a:cxn>
                  <a:cxn ang="0">
                    <a:pos x="343" y="132"/>
                  </a:cxn>
                  <a:cxn ang="0">
                    <a:pos x="259" y="96"/>
                  </a:cxn>
                  <a:cxn ang="0">
                    <a:pos x="115" y="180"/>
                  </a:cxn>
                  <a:cxn ang="0">
                    <a:pos x="37" y="138"/>
                  </a:cxn>
                  <a:cxn ang="0">
                    <a:pos x="0" y="553"/>
                  </a:cxn>
                  <a:cxn ang="0">
                    <a:pos x="61" y="583"/>
                  </a:cxn>
                  <a:cxn ang="0">
                    <a:pos x="175" y="679"/>
                  </a:cxn>
                  <a:cxn ang="0">
                    <a:pos x="211" y="757"/>
                  </a:cxn>
                  <a:cxn ang="0">
                    <a:pos x="277" y="859"/>
                  </a:cxn>
                  <a:cxn ang="0">
                    <a:pos x="349" y="931"/>
                  </a:cxn>
                  <a:cxn ang="0">
                    <a:pos x="931" y="943"/>
                  </a:cxn>
                </a:cxnLst>
                <a:rect l="0" t="0" r="r" b="b"/>
                <a:pathLst>
                  <a:path w="1622" h="1117">
                    <a:moveTo>
                      <a:pt x="931" y="943"/>
                    </a:moveTo>
                    <a:lnTo>
                      <a:pt x="973" y="955"/>
                    </a:lnTo>
                    <a:lnTo>
                      <a:pt x="1075" y="1003"/>
                    </a:lnTo>
                    <a:lnTo>
                      <a:pt x="1111" y="1081"/>
                    </a:lnTo>
                    <a:lnTo>
                      <a:pt x="1111" y="1117"/>
                    </a:lnTo>
                    <a:lnTo>
                      <a:pt x="1190" y="1093"/>
                    </a:lnTo>
                    <a:lnTo>
                      <a:pt x="1232" y="1057"/>
                    </a:lnTo>
                    <a:lnTo>
                      <a:pt x="1262" y="1051"/>
                    </a:lnTo>
                    <a:lnTo>
                      <a:pt x="1322" y="1039"/>
                    </a:lnTo>
                    <a:lnTo>
                      <a:pt x="1370" y="979"/>
                    </a:lnTo>
                    <a:lnTo>
                      <a:pt x="1394" y="985"/>
                    </a:lnTo>
                    <a:lnTo>
                      <a:pt x="1406" y="1045"/>
                    </a:lnTo>
                    <a:lnTo>
                      <a:pt x="1430" y="1027"/>
                    </a:lnTo>
                    <a:lnTo>
                      <a:pt x="1448" y="1033"/>
                    </a:lnTo>
                    <a:lnTo>
                      <a:pt x="1436" y="1051"/>
                    </a:lnTo>
                    <a:lnTo>
                      <a:pt x="1448" y="1075"/>
                    </a:lnTo>
                    <a:lnTo>
                      <a:pt x="1502" y="1033"/>
                    </a:lnTo>
                    <a:lnTo>
                      <a:pt x="1520" y="1009"/>
                    </a:lnTo>
                    <a:lnTo>
                      <a:pt x="1466" y="1003"/>
                    </a:lnTo>
                    <a:lnTo>
                      <a:pt x="1442" y="967"/>
                    </a:lnTo>
                    <a:lnTo>
                      <a:pt x="1460" y="949"/>
                    </a:lnTo>
                    <a:lnTo>
                      <a:pt x="1466" y="925"/>
                    </a:lnTo>
                    <a:lnTo>
                      <a:pt x="1382" y="943"/>
                    </a:lnTo>
                    <a:lnTo>
                      <a:pt x="1340" y="979"/>
                    </a:lnTo>
                    <a:lnTo>
                      <a:pt x="1358" y="937"/>
                    </a:lnTo>
                    <a:lnTo>
                      <a:pt x="1400" y="913"/>
                    </a:lnTo>
                    <a:lnTo>
                      <a:pt x="1424" y="889"/>
                    </a:lnTo>
                    <a:lnTo>
                      <a:pt x="1496" y="895"/>
                    </a:lnTo>
                    <a:lnTo>
                      <a:pt x="1550" y="889"/>
                    </a:lnTo>
                    <a:lnTo>
                      <a:pt x="1592" y="859"/>
                    </a:lnTo>
                    <a:lnTo>
                      <a:pt x="1622" y="835"/>
                    </a:lnTo>
                    <a:lnTo>
                      <a:pt x="1598" y="775"/>
                    </a:lnTo>
                    <a:lnTo>
                      <a:pt x="1592" y="745"/>
                    </a:lnTo>
                    <a:lnTo>
                      <a:pt x="1514" y="703"/>
                    </a:lnTo>
                    <a:lnTo>
                      <a:pt x="1514" y="679"/>
                    </a:lnTo>
                    <a:lnTo>
                      <a:pt x="1448" y="553"/>
                    </a:lnTo>
                    <a:lnTo>
                      <a:pt x="1430" y="607"/>
                    </a:lnTo>
                    <a:lnTo>
                      <a:pt x="1388" y="619"/>
                    </a:lnTo>
                    <a:lnTo>
                      <a:pt x="1376" y="607"/>
                    </a:lnTo>
                    <a:lnTo>
                      <a:pt x="1358" y="607"/>
                    </a:lnTo>
                    <a:lnTo>
                      <a:pt x="1358" y="522"/>
                    </a:lnTo>
                    <a:lnTo>
                      <a:pt x="1322" y="516"/>
                    </a:lnTo>
                    <a:lnTo>
                      <a:pt x="1292" y="474"/>
                    </a:lnTo>
                    <a:lnTo>
                      <a:pt x="1262" y="480"/>
                    </a:lnTo>
                    <a:lnTo>
                      <a:pt x="1226" y="468"/>
                    </a:lnTo>
                    <a:lnTo>
                      <a:pt x="1202" y="474"/>
                    </a:lnTo>
                    <a:lnTo>
                      <a:pt x="1202" y="504"/>
                    </a:lnTo>
                    <a:lnTo>
                      <a:pt x="1202" y="535"/>
                    </a:lnTo>
                    <a:lnTo>
                      <a:pt x="1196" y="601"/>
                    </a:lnTo>
                    <a:lnTo>
                      <a:pt x="1190" y="625"/>
                    </a:lnTo>
                    <a:lnTo>
                      <a:pt x="1226" y="697"/>
                    </a:lnTo>
                    <a:lnTo>
                      <a:pt x="1166" y="751"/>
                    </a:lnTo>
                    <a:lnTo>
                      <a:pt x="1178" y="841"/>
                    </a:lnTo>
                    <a:lnTo>
                      <a:pt x="1154" y="859"/>
                    </a:lnTo>
                    <a:lnTo>
                      <a:pt x="1130" y="847"/>
                    </a:lnTo>
                    <a:lnTo>
                      <a:pt x="1117" y="739"/>
                    </a:lnTo>
                    <a:lnTo>
                      <a:pt x="1057" y="733"/>
                    </a:lnTo>
                    <a:lnTo>
                      <a:pt x="943" y="667"/>
                    </a:lnTo>
                    <a:lnTo>
                      <a:pt x="919" y="667"/>
                    </a:lnTo>
                    <a:lnTo>
                      <a:pt x="901" y="613"/>
                    </a:lnTo>
                    <a:lnTo>
                      <a:pt x="883" y="595"/>
                    </a:lnTo>
                    <a:lnTo>
                      <a:pt x="931" y="450"/>
                    </a:lnTo>
                    <a:lnTo>
                      <a:pt x="961" y="420"/>
                    </a:lnTo>
                    <a:lnTo>
                      <a:pt x="991" y="402"/>
                    </a:lnTo>
                    <a:lnTo>
                      <a:pt x="1009" y="402"/>
                    </a:lnTo>
                    <a:lnTo>
                      <a:pt x="1027" y="342"/>
                    </a:lnTo>
                    <a:lnTo>
                      <a:pt x="1039" y="294"/>
                    </a:lnTo>
                    <a:lnTo>
                      <a:pt x="1099" y="282"/>
                    </a:lnTo>
                    <a:lnTo>
                      <a:pt x="1130" y="258"/>
                    </a:lnTo>
                    <a:lnTo>
                      <a:pt x="1111" y="204"/>
                    </a:lnTo>
                    <a:lnTo>
                      <a:pt x="1124" y="168"/>
                    </a:lnTo>
                    <a:lnTo>
                      <a:pt x="1099" y="138"/>
                    </a:lnTo>
                    <a:lnTo>
                      <a:pt x="1063" y="132"/>
                    </a:lnTo>
                    <a:lnTo>
                      <a:pt x="1051" y="192"/>
                    </a:lnTo>
                    <a:lnTo>
                      <a:pt x="1015" y="246"/>
                    </a:lnTo>
                    <a:lnTo>
                      <a:pt x="1003" y="180"/>
                    </a:lnTo>
                    <a:lnTo>
                      <a:pt x="985" y="156"/>
                    </a:lnTo>
                    <a:lnTo>
                      <a:pt x="961" y="186"/>
                    </a:lnTo>
                    <a:lnTo>
                      <a:pt x="949" y="156"/>
                    </a:lnTo>
                    <a:lnTo>
                      <a:pt x="925" y="114"/>
                    </a:lnTo>
                    <a:lnTo>
                      <a:pt x="913" y="60"/>
                    </a:lnTo>
                    <a:lnTo>
                      <a:pt x="877" y="0"/>
                    </a:lnTo>
                    <a:lnTo>
                      <a:pt x="847" y="84"/>
                    </a:lnTo>
                    <a:lnTo>
                      <a:pt x="847" y="114"/>
                    </a:lnTo>
                    <a:lnTo>
                      <a:pt x="889" y="150"/>
                    </a:lnTo>
                    <a:lnTo>
                      <a:pt x="895" y="186"/>
                    </a:lnTo>
                    <a:lnTo>
                      <a:pt x="865" y="216"/>
                    </a:lnTo>
                    <a:lnTo>
                      <a:pt x="847" y="204"/>
                    </a:lnTo>
                    <a:lnTo>
                      <a:pt x="823" y="204"/>
                    </a:lnTo>
                    <a:lnTo>
                      <a:pt x="811" y="234"/>
                    </a:lnTo>
                    <a:lnTo>
                      <a:pt x="769" y="222"/>
                    </a:lnTo>
                    <a:lnTo>
                      <a:pt x="709" y="222"/>
                    </a:lnTo>
                    <a:lnTo>
                      <a:pt x="673" y="198"/>
                    </a:lnTo>
                    <a:lnTo>
                      <a:pt x="619" y="210"/>
                    </a:lnTo>
                    <a:lnTo>
                      <a:pt x="625" y="228"/>
                    </a:lnTo>
                    <a:lnTo>
                      <a:pt x="631" y="264"/>
                    </a:lnTo>
                    <a:lnTo>
                      <a:pt x="613" y="258"/>
                    </a:lnTo>
                    <a:lnTo>
                      <a:pt x="583" y="222"/>
                    </a:lnTo>
                    <a:lnTo>
                      <a:pt x="517" y="234"/>
                    </a:lnTo>
                    <a:lnTo>
                      <a:pt x="487" y="210"/>
                    </a:lnTo>
                    <a:lnTo>
                      <a:pt x="499" y="186"/>
                    </a:lnTo>
                    <a:lnTo>
                      <a:pt x="457" y="174"/>
                    </a:lnTo>
                    <a:lnTo>
                      <a:pt x="409" y="150"/>
                    </a:lnTo>
                    <a:lnTo>
                      <a:pt x="343" y="132"/>
                    </a:lnTo>
                    <a:lnTo>
                      <a:pt x="301" y="144"/>
                    </a:lnTo>
                    <a:lnTo>
                      <a:pt x="259" y="96"/>
                    </a:lnTo>
                    <a:lnTo>
                      <a:pt x="145" y="150"/>
                    </a:lnTo>
                    <a:lnTo>
                      <a:pt x="115" y="180"/>
                    </a:lnTo>
                    <a:lnTo>
                      <a:pt x="67" y="168"/>
                    </a:lnTo>
                    <a:lnTo>
                      <a:pt x="37" y="138"/>
                    </a:lnTo>
                    <a:lnTo>
                      <a:pt x="0" y="126"/>
                    </a:lnTo>
                    <a:lnTo>
                      <a:pt x="0" y="553"/>
                    </a:lnTo>
                    <a:lnTo>
                      <a:pt x="0" y="553"/>
                    </a:lnTo>
                    <a:lnTo>
                      <a:pt x="61" y="583"/>
                    </a:lnTo>
                    <a:lnTo>
                      <a:pt x="109" y="559"/>
                    </a:lnTo>
                    <a:lnTo>
                      <a:pt x="175" y="679"/>
                    </a:lnTo>
                    <a:lnTo>
                      <a:pt x="217" y="709"/>
                    </a:lnTo>
                    <a:lnTo>
                      <a:pt x="211" y="757"/>
                    </a:lnTo>
                    <a:lnTo>
                      <a:pt x="229" y="793"/>
                    </a:lnTo>
                    <a:lnTo>
                      <a:pt x="277" y="859"/>
                    </a:lnTo>
                    <a:lnTo>
                      <a:pt x="343" y="901"/>
                    </a:lnTo>
                    <a:lnTo>
                      <a:pt x="349" y="931"/>
                    </a:lnTo>
                    <a:lnTo>
                      <a:pt x="871" y="931"/>
                    </a:lnTo>
                    <a:lnTo>
                      <a:pt x="931" y="94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30" name="Freeform 1439"/>
              <p:cNvSpPr>
                <a:spLocks/>
              </p:cNvSpPr>
              <p:nvPr/>
            </p:nvSpPr>
            <p:spPr bwMode="auto">
              <a:xfrm>
                <a:off x="1587739" y="2039663"/>
                <a:ext cx="1324708" cy="556022"/>
              </a:xfrm>
              <a:custGeom>
                <a:avLst/>
                <a:gdLst/>
                <a:ahLst/>
                <a:cxnLst>
                  <a:cxn ang="0">
                    <a:pos x="300" y="439"/>
                  </a:cxn>
                  <a:cxn ang="0">
                    <a:pos x="348" y="433"/>
                  </a:cxn>
                  <a:cxn ang="0">
                    <a:pos x="432" y="475"/>
                  </a:cxn>
                  <a:cxn ang="0">
                    <a:pos x="474" y="523"/>
                  </a:cxn>
                  <a:cxn ang="0">
                    <a:pos x="528" y="553"/>
                  </a:cxn>
                  <a:cxn ang="0">
                    <a:pos x="528" y="511"/>
                  </a:cxn>
                  <a:cxn ang="0">
                    <a:pos x="570" y="469"/>
                  </a:cxn>
                  <a:cxn ang="0">
                    <a:pos x="666" y="475"/>
                  </a:cxn>
                  <a:cxn ang="0">
                    <a:pos x="744" y="463"/>
                  </a:cxn>
                  <a:cxn ang="0">
                    <a:pos x="780" y="487"/>
                  </a:cxn>
                  <a:cxn ang="0">
                    <a:pos x="829" y="565"/>
                  </a:cxn>
                  <a:cxn ang="0">
                    <a:pos x="841" y="511"/>
                  </a:cxn>
                  <a:cxn ang="0">
                    <a:pos x="847" y="409"/>
                  </a:cxn>
                  <a:cxn ang="0">
                    <a:pos x="931" y="343"/>
                  </a:cxn>
                  <a:cxn ang="0">
                    <a:pos x="919" y="271"/>
                  </a:cxn>
                  <a:cxn ang="0">
                    <a:pos x="943" y="277"/>
                  </a:cxn>
                  <a:cxn ang="0">
                    <a:pos x="949" y="253"/>
                  </a:cxn>
                  <a:cxn ang="0">
                    <a:pos x="979" y="217"/>
                  </a:cxn>
                  <a:cxn ang="0">
                    <a:pos x="1039" y="193"/>
                  </a:cxn>
                  <a:cxn ang="0">
                    <a:pos x="1099" y="114"/>
                  </a:cxn>
                  <a:cxn ang="0">
                    <a:pos x="1063" y="48"/>
                  </a:cxn>
                  <a:cxn ang="0">
                    <a:pos x="955" y="120"/>
                  </a:cxn>
                  <a:cxn ang="0">
                    <a:pos x="883" y="162"/>
                  </a:cxn>
                  <a:cxn ang="0">
                    <a:pos x="804" y="150"/>
                  </a:cxn>
                  <a:cxn ang="0">
                    <a:pos x="666" y="24"/>
                  </a:cxn>
                  <a:cxn ang="0">
                    <a:pos x="564" y="0"/>
                  </a:cxn>
                  <a:cxn ang="0">
                    <a:pos x="48" y="36"/>
                  </a:cxn>
                  <a:cxn ang="0">
                    <a:pos x="36" y="24"/>
                  </a:cxn>
                  <a:cxn ang="0">
                    <a:pos x="18" y="78"/>
                  </a:cxn>
                  <a:cxn ang="0">
                    <a:pos x="0" y="174"/>
                  </a:cxn>
                  <a:cxn ang="0">
                    <a:pos x="12" y="235"/>
                  </a:cxn>
                  <a:cxn ang="0">
                    <a:pos x="66" y="337"/>
                  </a:cxn>
                  <a:cxn ang="0">
                    <a:pos x="138" y="403"/>
                  </a:cxn>
                  <a:cxn ang="0">
                    <a:pos x="192" y="409"/>
                  </a:cxn>
                </a:cxnLst>
                <a:rect l="0" t="0" r="r" b="b"/>
                <a:pathLst>
                  <a:path w="1099" h="571">
                    <a:moveTo>
                      <a:pt x="252" y="439"/>
                    </a:moveTo>
                    <a:lnTo>
                      <a:pt x="300" y="439"/>
                    </a:lnTo>
                    <a:lnTo>
                      <a:pt x="318" y="427"/>
                    </a:lnTo>
                    <a:lnTo>
                      <a:pt x="348" y="433"/>
                    </a:lnTo>
                    <a:lnTo>
                      <a:pt x="396" y="487"/>
                    </a:lnTo>
                    <a:lnTo>
                      <a:pt x="432" y="475"/>
                    </a:lnTo>
                    <a:lnTo>
                      <a:pt x="456" y="493"/>
                    </a:lnTo>
                    <a:lnTo>
                      <a:pt x="474" y="523"/>
                    </a:lnTo>
                    <a:lnTo>
                      <a:pt x="498" y="547"/>
                    </a:lnTo>
                    <a:lnTo>
                      <a:pt x="528" y="553"/>
                    </a:lnTo>
                    <a:lnTo>
                      <a:pt x="528" y="553"/>
                    </a:lnTo>
                    <a:lnTo>
                      <a:pt x="528" y="511"/>
                    </a:lnTo>
                    <a:lnTo>
                      <a:pt x="552" y="487"/>
                    </a:lnTo>
                    <a:lnTo>
                      <a:pt x="570" y="469"/>
                    </a:lnTo>
                    <a:lnTo>
                      <a:pt x="630" y="475"/>
                    </a:lnTo>
                    <a:lnTo>
                      <a:pt x="666" y="475"/>
                    </a:lnTo>
                    <a:lnTo>
                      <a:pt x="714" y="463"/>
                    </a:lnTo>
                    <a:lnTo>
                      <a:pt x="744" y="463"/>
                    </a:lnTo>
                    <a:lnTo>
                      <a:pt x="774" y="457"/>
                    </a:lnTo>
                    <a:lnTo>
                      <a:pt x="780" y="487"/>
                    </a:lnTo>
                    <a:lnTo>
                      <a:pt x="792" y="529"/>
                    </a:lnTo>
                    <a:lnTo>
                      <a:pt x="829" y="565"/>
                    </a:lnTo>
                    <a:lnTo>
                      <a:pt x="847" y="571"/>
                    </a:lnTo>
                    <a:lnTo>
                      <a:pt x="841" y="511"/>
                    </a:lnTo>
                    <a:lnTo>
                      <a:pt x="817" y="445"/>
                    </a:lnTo>
                    <a:lnTo>
                      <a:pt x="847" y="409"/>
                    </a:lnTo>
                    <a:lnTo>
                      <a:pt x="877" y="397"/>
                    </a:lnTo>
                    <a:lnTo>
                      <a:pt x="931" y="343"/>
                    </a:lnTo>
                    <a:lnTo>
                      <a:pt x="925" y="307"/>
                    </a:lnTo>
                    <a:lnTo>
                      <a:pt x="919" y="271"/>
                    </a:lnTo>
                    <a:lnTo>
                      <a:pt x="937" y="283"/>
                    </a:lnTo>
                    <a:lnTo>
                      <a:pt x="943" y="277"/>
                    </a:lnTo>
                    <a:lnTo>
                      <a:pt x="937" y="253"/>
                    </a:lnTo>
                    <a:lnTo>
                      <a:pt x="949" y="253"/>
                    </a:lnTo>
                    <a:lnTo>
                      <a:pt x="967" y="247"/>
                    </a:lnTo>
                    <a:lnTo>
                      <a:pt x="979" y="217"/>
                    </a:lnTo>
                    <a:lnTo>
                      <a:pt x="1003" y="211"/>
                    </a:lnTo>
                    <a:lnTo>
                      <a:pt x="1039" y="193"/>
                    </a:lnTo>
                    <a:lnTo>
                      <a:pt x="1039" y="144"/>
                    </a:lnTo>
                    <a:lnTo>
                      <a:pt x="1099" y="114"/>
                    </a:lnTo>
                    <a:lnTo>
                      <a:pt x="1087" y="54"/>
                    </a:lnTo>
                    <a:lnTo>
                      <a:pt x="1063" y="48"/>
                    </a:lnTo>
                    <a:lnTo>
                      <a:pt x="1015" y="108"/>
                    </a:lnTo>
                    <a:lnTo>
                      <a:pt x="955" y="120"/>
                    </a:lnTo>
                    <a:lnTo>
                      <a:pt x="925" y="126"/>
                    </a:lnTo>
                    <a:lnTo>
                      <a:pt x="883" y="162"/>
                    </a:lnTo>
                    <a:lnTo>
                      <a:pt x="804" y="186"/>
                    </a:lnTo>
                    <a:lnTo>
                      <a:pt x="804" y="150"/>
                    </a:lnTo>
                    <a:lnTo>
                      <a:pt x="768" y="72"/>
                    </a:lnTo>
                    <a:lnTo>
                      <a:pt x="666" y="24"/>
                    </a:lnTo>
                    <a:lnTo>
                      <a:pt x="624" y="12"/>
                    </a:lnTo>
                    <a:lnTo>
                      <a:pt x="564" y="0"/>
                    </a:lnTo>
                    <a:lnTo>
                      <a:pt x="42" y="0"/>
                    </a:lnTo>
                    <a:lnTo>
                      <a:pt x="48" y="36"/>
                    </a:lnTo>
                    <a:lnTo>
                      <a:pt x="30" y="48"/>
                    </a:lnTo>
                    <a:lnTo>
                      <a:pt x="36" y="24"/>
                    </a:lnTo>
                    <a:lnTo>
                      <a:pt x="0" y="12"/>
                    </a:lnTo>
                    <a:lnTo>
                      <a:pt x="18" y="78"/>
                    </a:lnTo>
                    <a:lnTo>
                      <a:pt x="12" y="126"/>
                    </a:lnTo>
                    <a:lnTo>
                      <a:pt x="0" y="174"/>
                    </a:lnTo>
                    <a:lnTo>
                      <a:pt x="12" y="211"/>
                    </a:lnTo>
                    <a:lnTo>
                      <a:pt x="12" y="235"/>
                    </a:lnTo>
                    <a:lnTo>
                      <a:pt x="42" y="295"/>
                    </a:lnTo>
                    <a:lnTo>
                      <a:pt x="66" y="337"/>
                    </a:lnTo>
                    <a:lnTo>
                      <a:pt x="84" y="367"/>
                    </a:lnTo>
                    <a:lnTo>
                      <a:pt x="138" y="403"/>
                    </a:lnTo>
                    <a:lnTo>
                      <a:pt x="144" y="415"/>
                    </a:lnTo>
                    <a:lnTo>
                      <a:pt x="192" y="409"/>
                    </a:lnTo>
                    <a:lnTo>
                      <a:pt x="252" y="439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31" name="Freeform 1440"/>
              <p:cNvSpPr>
                <a:spLocks/>
              </p:cNvSpPr>
              <p:nvPr/>
            </p:nvSpPr>
            <p:spPr bwMode="auto">
              <a:xfrm>
                <a:off x="2433295" y="2794505"/>
                <a:ext cx="102578" cy="84535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3" y="11"/>
                  </a:cxn>
                  <a:cxn ang="0">
                    <a:pos x="14" y="0"/>
                  </a:cxn>
                  <a:cxn ang="0">
                    <a:pos x="7" y="3"/>
                  </a:cxn>
                  <a:cxn ang="0">
                    <a:pos x="0" y="6"/>
                  </a:cxn>
                  <a:cxn ang="0">
                    <a:pos x="5" y="14"/>
                  </a:cxn>
                  <a:cxn ang="0">
                    <a:pos x="9" y="13"/>
                  </a:cxn>
                  <a:cxn ang="0">
                    <a:pos x="14" y="14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cubicBezTo>
                      <a:pt x="14" y="12"/>
                      <a:pt x="13" y="11"/>
                      <a:pt x="13" y="1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9" y="13"/>
                      <a:pt x="9" y="13"/>
                      <a:pt x="9" y="13"/>
                    </a:cubicBez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32" name="Freeform 1441"/>
              <p:cNvSpPr>
                <a:spLocks/>
              </p:cNvSpPr>
              <p:nvPr/>
            </p:nvSpPr>
            <p:spPr bwMode="auto">
              <a:xfrm>
                <a:off x="2469914" y="2871884"/>
                <a:ext cx="87923" cy="52388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11" y="9"/>
                  </a:cxn>
                  <a:cxn ang="0">
                    <a:pos x="12" y="5"/>
                  </a:cxn>
                  <a:cxn ang="0">
                    <a:pos x="9" y="1"/>
                  </a:cxn>
                </a:cxnLst>
                <a:rect l="0" t="0" r="r" b="b"/>
                <a:pathLst>
                  <a:path w="12" h="9">
                    <a:moveTo>
                      <a:pt x="9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4"/>
                      <a:pt x="10" y="2"/>
                      <a:pt x="9" y="1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33" name="Freeform 1442"/>
              <p:cNvSpPr>
                <a:spLocks/>
              </p:cNvSpPr>
              <p:nvPr/>
            </p:nvSpPr>
            <p:spPr bwMode="auto">
              <a:xfrm>
                <a:off x="2550496" y="2901655"/>
                <a:ext cx="130420" cy="45244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9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7" y="6"/>
                  </a:cxn>
                  <a:cxn ang="0">
                    <a:pos x="10" y="3"/>
                  </a:cxn>
                  <a:cxn ang="0">
                    <a:pos x="14" y="4"/>
                  </a:cxn>
                  <a:cxn ang="0">
                    <a:pos x="15" y="7"/>
                  </a:cxn>
                  <a:cxn ang="0">
                    <a:pos x="18" y="4"/>
                  </a:cxn>
                  <a:cxn ang="0">
                    <a:pos x="14" y="1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3" y="2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3" y="7"/>
                      <a:pt x="4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4"/>
                      <a:pt x="18" y="4"/>
                      <a:pt x="18" y="4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34" name="Freeform 1443"/>
              <p:cNvSpPr>
                <a:spLocks/>
              </p:cNvSpPr>
              <p:nvPr/>
            </p:nvSpPr>
            <p:spPr bwMode="auto">
              <a:xfrm>
                <a:off x="2636965" y="2849260"/>
                <a:ext cx="268165" cy="239316"/>
              </a:xfrm>
              <a:custGeom>
                <a:avLst/>
                <a:gdLst/>
                <a:ahLst/>
                <a:cxnLst>
                  <a:cxn ang="0">
                    <a:pos x="37" y="34"/>
                  </a:cxn>
                  <a:cxn ang="0">
                    <a:pos x="37" y="34"/>
                  </a:cxn>
                  <a:cxn ang="0">
                    <a:pos x="37" y="27"/>
                  </a:cxn>
                  <a:cxn ang="0">
                    <a:pos x="35" y="23"/>
                  </a:cxn>
                  <a:cxn ang="0">
                    <a:pos x="36" y="21"/>
                  </a:cxn>
                  <a:cxn ang="0">
                    <a:pos x="31" y="20"/>
                  </a:cxn>
                  <a:cxn ang="0">
                    <a:pos x="21" y="16"/>
                  </a:cxn>
                  <a:cxn ang="0">
                    <a:pos x="19" y="11"/>
                  </a:cxn>
                  <a:cxn ang="0">
                    <a:pos x="20" y="3"/>
                  </a:cxn>
                  <a:cxn ang="0">
                    <a:pos x="24" y="1"/>
                  </a:cxn>
                  <a:cxn ang="0">
                    <a:pos x="24" y="0"/>
                  </a:cxn>
                  <a:cxn ang="0">
                    <a:pos x="17" y="2"/>
                  </a:cxn>
                  <a:cxn ang="0">
                    <a:pos x="13" y="4"/>
                  </a:cxn>
                  <a:cxn ang="0">
                    <a:pos x="11" y="9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3" y="16"/>
                  </a:cxn>
                  <a:cxn ang="0">
                    <a:pos x="4" y="18"/>
                  </a:cxn>
                  <a:cxn ang="0">
                    <a:pos x="5" y="23"/>
                  </a:cxn>
                  <a:cxn ang="0">
                    <a:pos x="5" y="26"/>
                  </a:cxn>
                  <a:cxn ang="0">
                    <a:pos x="6" y="30"/>
                  </a:cxn>
                  <a:cxn ang="0">
                    <a:pos x="2" y="33"/>
                  </a:cxn>
                  <a:cxn ang="0">
                    <a:pos x="0" y="35"/>
                  </a:cxn>
                  <a:cxn ang="0">
                    <a:pos x="8" y="38"/>
                  </a:cxn>
                  <a:cxn ang="0">
                    <a:pos x="12" y="41"/>
                  </a:cxn>
                </a:cxnLst>
                <a:rect l="0" t="0" r="r" b="b"/>
                <a:pathLst>
                  <a:path w="37" h="41">
                    <a:moveTo>
                      <a:pt x="37" y="34"/>
                    </a:move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12" y="41"/>
                      <a:pt x="12" y="41"/>
                      <a:pt x="12" y="41"/>
                    </a:cubicBezTo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35" name="Freeform 1444"/>
              <p:cNvSpPr>
                <a:spLocks/>
              </p:cNvSpPr>
              <p:nvPr/>
            </p:nvSpPr>
            <p:spPr bwMode="auto">
              <a:xfrm>
                <a:off x="2724878" y="3048096"/>
                <a:ext cx="180242" cy="104775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30" y="60"/>
                  </a:cxn>
                  <a:cxn ang="0">
                    <a:pos x="48" y="78"/>
                  </a:cxn>
                  <a:cxn ang="0">
                    <a:pos x="72" y="78"/>
                  </a:cxn>
                  <a:cxn ang="0">
                    <a:pos x="84" y="96"/>
                  </a:cxn>
                  <a:cxn ang="0">
                    <a:pos x="90" y="90"/>
                  </a:cxn>
                  <a:cxn ang="0">
                    <a:pos x="84" y="96"/>
                  </a:cxn>
                  <a:cxn ang="0">
                    <a:pos x="96" y="108"/>
                  </a:cxn>
                  <a:cxn ang="0">
                    <a:pos x="108" y="42"/>
                  </a:cxn>
                  <a:cxn ang="0">
                    <a:pos x="102" y="12"/>
                  </a:cxn>
                  <a:cxn ang="0">
                    <a:pos x="150" y="0"/>
                  </a:cxn>
                  <a:cxn ang="0">
                    <a:pos x="0" y="42"/>
                  </a:cxn>
                </a:cxnLst>
                <a:rect l="0" t="0" r="r" b="b"/>
                <a:pathLst>
                  <a:path w="150" h="108">
                    <a:moveTo>
                      <a:pt x="0" y="42"/>
                    </a:moveTo>
                    <a:lnTo>
                      <a:pt x="0" y="42"/>
                    </a:lnTo>
                    <a:lnTo>
                      <a:pt x="30" y="60"/>
                    </a:lnTo>
                    <a:lnTo>
                      <a:pt x="48" y="78"/>
                    </a:lnTo>
                    <a:lnTo>
                      <a:pt x="72" y="78"/>
                    </a:lnTo>
                    <a:lnTo>
                      <a:pt x="84" y="96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96" y="108"/>
                    </a:lnTo>
                    <a:lnTo>
                      <a:pt x="108" y="42"/>
                    </a:lnTo>
                    <a:lnTo>
                      <a:pt x="102" y="12"/>
                    </a:lnTo>
                    <a:lnTo>
                      <a:pt x="15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36" name="Freeform 1445"/>
              <p:cNvSpPr>
                <a:spLocks/>
              </p:cNvSpPr>
              <p:nvPr/>
            </p:nvSpPr>
            <p:spPr bwMode="auto">
              <a:xfrm>
                <a:off x="2724878" y="3048096"/>
                <a:ext cx="180242" cy="104775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30" y="60"/>
                  </a:cxn>
                  <a:cxn ang="0">
                    <a:pos x="48" y="78"/>
                  </a:cxn>
                  <a:cxn ang="0">
                    <a:pos x="72" y="78"/>
                  </a:cxn>
                  <a:cxn ang="0">
                    <a:pos x="84" y="96"/>
                  </a:cxn>
                  <a:cxn ang="0">
                    <a:pos x="90" y="90"/>
                  </a:cxn>
                  <a:cxn ang="0">
                    <a:pos x="84" y="96"/>
                  </a:cxn>
                  <a:cxn ang="0">
                    <a:pos x="96" y="108"/>
                  </a:cxn>
                  <a:cxn ang="0">
                    <a:pos x="108" y="42"/>
                  </a:cxn>
                  <a:cxn ang="0">
                    <a:pos x="102" y="12"/>
                  </a:cxn>
                  <a:cxn ang="0">
                    <a:pos x="150" y="0"/>
                  </a:cxn>
                </a:cxnLst>
                <a:rect l="0" t="0" r="r" b="b"/>
                <a:pathLst>
                  <a:path w="150" h="108">
                    <a:moveTo>
                      <a:pt x="0" y="42"/>
                    </a:moveTo>
                    <a:lnTo>
                      <a:pt x="0" y="42"/>
                    </a:lnTo>
                    <a:lnTo>
                      <a:pt x="30" y="60"/>
                    </a:lnTo>
                    <a:lnTo>
                      <a:pt x="48" y="78"/>
                    </a:lnTo>
                    <a:lnTo>
                      <a:pt x="72" y="78"/>
                    </a:lnTo>
                    <a:lnTo>
                      <a:pt x="84" y="96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96" y="108"/>
                    </a:lnTo>
                    <a:lnTo>
                      <a:pt x="108" y="42"/>
                    </a:lnTo>
                    <a:lnTo>
                      <a:pt x="102" y="12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37" name="Freeform 1446"/>
              <p:cNvSpPr>
                <a:spLocks/>
              </p:cNvSpPr>
              <p:nvPr/>
            </p:nvSpPr>
            <p:spPr bwMode="auto">
              <a:xfrm>
                <a:off x="3042866" y="2918316"/>
                <a:ext cx="108438" cy="134541"/>
              </a:xfrm>
              <a:custGeom>
                <a:avLst/>
                <a:gdLst/>
                <a:ahLst/>
                <a:cxnLst>
                  <a:cxn ang="0">
                    <a:pos x="90" y="126"/>
                  </a:cxn>
                  <a:cxn ang="0">
                    <a:pos x="78" y="102"/>
                  </a:cxn>
                  <a:cxn ang="0">
                    <a:pos x="66" y="78"/>
                  </a:cxn>
                  <a:cxn ang="0">
                    <a:pos x="84" y="60"/>
                  </a:cxn>
                  <a:cxn ang="0">
                    <a:pos x="90" y="42"/>
                  </a:cxn>
                  <a:cxn ang="0">
                    <a:pos x="66" y="36"/>
                  </a:cxn>
                  <a:cxn ang="0">
                    <a:pos x="60" y="18"/>
                  </a:cxn>
                  <a:cxn ang="0">
                    <a:pos x="36" y="0"/>
                  </a:cxn>
                  <a:cxn ang="0">
                    <a:pos x="12" y="24"/>
                  </a:cxn>
                  <a:cxn ang="0">
                    <a:pos x="0" y="42"/>
                  </a:cxn>
                  <a:cxn ang="0">
                    <a:pos x="6" y="60"/>
                  </a:cxn>
                  <a:cxn ang="0">
                    <a:pos x="18" y="66"/>
                  </a:cxn>
                  <a:cxn ang="0">
                    <a:pos x="30" y="84"/>
                  </a:cxn>
                  <a:cxn ang="0">
                    <a:pos x="24" y="120"/>
                  </a:cxn>
                  <a:cxn ang="0">
                    <a:pos x="42" y="138"/>
                  </a:cxn>
                  <a:cxn ang="0">
                    <a:pos x="60" y="132"/>
                  </a:cxn>
                  <a:cxn ang="0">
                    <a:pos x="90" y="126"/>
                  </a:cxn>
                  <a:cxn ang="0">
                    <a:pos x="90" y="126"/>
                  </a:cxn>
                </a:cxnLst>
                <a:rect l="0" t="0" r="r" b="b"/>
                <a:pathLst>
                  <a:path w="90" h="138">
                    <a:moveTo>
                      <a:pt x="90" y="126"/>
                    </a:moveTo>
                    <a:lnTo>
                      <a:pt x="78" y="102"/>
                    </a:lnTo>
                    <a:lnTo>
                      <a:pt x="66" y="78"/>
                    </a:lnTo>
                    <a:lnTo>
                      <a:pt x="84" y="60"/>
                    </a:lnTo>
                    <a:lnTo>
                      <a:pt x="90" y="42"/>
                    </a:lnTo>
                    <a:lnTo>
                      <a:pt x="66" y="36"/>
                    </a:lnTo>
                    <a:lnTo>
                      <a:pt x="60" y="18"/>
                    </a:lnTo>
                    <a:lnTo>
                      <a:pt x="36" y="0"/>
                    </a:lnTo>
                    <a:lnTo>
                      <a:pt x="12" y="24"/>
                    </a:lnTo>
                    <a:lnTo>
                      <a:pt x="0" y="42"/>
                    </a:lnTo>
                    <a:lnTo>
                      <a:pt x="6" y="60"/>
                    </a:lnTo>
                    <a:lnTo>
                      <a:pt x="18" y="66"/>
                    </a:lnTo>
                    <a:lnTo>
                      <a:pt x="30" y="84"/>
                    </a:lnTo>
                    <a:lnTo>
                      <a:pt x="24" y="120"/>
                    </a:lnTo>
                    <a:lnTo>
                      <a:pt x="42" y="138"/>
                    </a:lnTo>
                    <a:lnTo>
                      <a:pt x="60" y="132"/>
                    </a:lnTo>
                    <a:lnTo>
                      <a:pt x="90" y="126"/>
                    </a:lnTo>
                    <a:lnTo>
                      <a:pt x="90" y="12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38" name="Freeform 1447"/>
              <p:cNvSpPr>
                <a:spLocks/>
              </p:cNvSpPr>
              <p:nvPr/>
            </p:nvSpPr>
            <p:spPr bwMode="auto">
              <a:xfrm>
                <a:off x="3042866" y="2918316"/>
                <a:ext cx="108438" cy="134541"/>
              </a:xfrm>
              <a:custGeom>
                <a:avLst/>
                <a:gdLst/>
                <a:ahLst/>
                <a:cxnLst>
                  <a:cxn ang="0">
                    <a:pos x="90" y="126"/>
                  </a:cxn>
                  <a:cxn ang="0">
                    <a:pos x="78" y="102"/>
                  </a:cxn>
                  <a:cxn ang="0">
                    <a:pos x="66" y="78"/>
                  </a:cxn>
                  <a:cxn ang="0">
                    <a:pos x="84" y="60"/>
                  </a:cxn>
                  <a:cxn ang="0">
                    <a:pos x="90" y="42"/>
                  </a:cxn>
                  <a:cxn ang="0">
                    <a:pos x="66" y="36"/>
                  </a:cxn>
                  <a:cxn ang="0">
                    <a:pos x="60" y="18"/>
                  </a:cxn>
                  <a:cxn ang="0">
                    <a:pos x="36" y="0"/>
                  </a:cxn>
                  <a:cxn ang="0">
                    <a:pos x="12" y="24"/>
                  </a:cxn>
                  <a:cxn ang="0">
                    <a:pos x="0" y="42"/>
                  </a:cxn>
                  <a:cxn ang="0">
                    <a:pos x="6" y="60"/>
                  </a:cxn>
                  <a:cxn ang="0">
                    <a:pos x="18" y="66"/>
                  </a:cxn>
                  <a:cxn ang="0">
                    <a:pos x="30" y="84"/>
                  </a:cxn>
                  <a:cxn ang="0">
                    <a:pos x="24" y="120"/>
                  </a:cxn>
                  <a:cxn ang="0">
                    <a:pos x="42" y="138"/>
                  </a:cxn>
                  <a:cxn ang="0">
                    <a:pos x="60" y="132"/>
                  </a:cxn>
                  <a:cxn ang="0">
                    <a:pos x="90" y="126"/>
                  </a:cxn>
                  <a:cxn ang="0">
                    <a:pos x="90" y="126"/>
                  </a:cxn>
                </a:cxnLst>
                <a:rect l="0" t="0" r="r" b="b"/>
                <a:pathLst>
                  <a:path w="90" h="138">
                    <a:moveTo>
                      <a:pt x="90" y="126"/>
                    </a:moveTo>
                    <a:lnTo>
                      <a:pt x="78" y="102"/>
                    </a:lnTo>
                    <a:lnTo>
                      <a:pt x="66" y="78"/>
                    </a:lnTo>
                    <a:lnTo>
                      <a:pt x="84" y="60"/>
                    </a:lnTo>
                    <a:lnTo>
                      <a:pt x="90" y="42"/>
                    </a:lnTo>
                    <a:lnTo>
                      <a:pt x="66" y="36"/>
                    </a:lnTo>
                    <a:lnTo>
                      <a:pt x="60" y="18"/>
                    </a:lnTo>
                    <a:lnTo>
                      <a:pt x="36" y="0"/>
                    </a:lnTo>
                    <a:lnTo>
                      <a:pt x="12" y="24"/>
                    </a:lnTo>
                    <a:lnTo>
                      <a:pt x="0" y="42"/>
                    </a:lnTo>
                    <a:lnTo>
                      <a:pt x="6" y="60"/>
                    </a:lnTo>
                    <a:lnTo>
                      <a:pt x="18" y="66"/>
                    </a:lnTo>
                    <a:lnTo>
                      <a:pt x="30" y="84"/>
                    </a:lnTo>
                    <a:lnTo>
                      <a:pt x="24" y="120"/>
                    </a:lnTo>
                    <a:lnTo>
                      <a:pt x="42" y="138"/>
                    </a:lnTo>
                    <a:lnTo>
                      <a:pt x="60" y="132"/>
                    </a:lnTo>
                    <a:lnTo>
                      <a:pt x="90" y="126"/>
                    </a:lnTo>
                    <a:lnTo>
                      <a:pt x="90" y="126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39" name="Freeform 1448"/>
              <p:cNvSpPr>
                <a:spLocks/>
              </p:cNvSpPr>
              <p:nvPr/>
            </p:nvSpPr>
            <p:spPr bwMode="auto">
              <a:xfrm>
                <a:off x="3204058" y="2971899"/>
                <a:ext cx="70338" cy="70247"/>
              </a:xfrm>
              <a:custGeom>
                <a:avLst/>
                <a:gdLst/>
                <a:ahLst/>
                <a:cxnLst>
                  <a:cxn ang="0">
                    <a:pos x="6" y="42"/>
                  </a:cxn>
                  <a:cxn ang="0">
                    <a:pos x="6" y="66"/>
                  </a:cxn>
                  <a:cxn ang="0">
                    <a:pos x="12" y="72"/>
                  </a:cxn>
                  <a:cxn ang="0">
                    <a:pos x="36" y="60"/>
                  </a:cxn>
                  <a:cxn ang="0">
                    <a:pos x="60" y="24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6" y="42"/>
                  </a:cxn>
                </a:cxnLst>
                <a:rect l="0" t="0" r="r" b="b"/>
                <a:pathLst>
                  <a:path w="60" h="72">
                    <a:moveTo>
                      <a:pt x="6" y="42"/>
                    </a:moveTo>
                    <a:lnTo>
                      <a:pt x="6" y="66"/>
                    </a:lnTo>
                    <a:lnTo>
                      <a:pt x="12" y="72"/>
                    </a:lnTo>
                    <a:lnTo>
                      <a:pt x="36" y="60"/>
                    </a:lnTo>
                    <a:lnTo>
                      <a:pt x="60" y="24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40" name="Freeform 1449"/>
              <p:cNvSpPr>
                <a:spLocks/>
              </p:cNvSpPr>
              <p:nvPr/>
            </p:nvSpPr>
            <p:spPr bwMode="auto">
              <a:xfrm>
                <a:off x="2768841" y="3493421"/>
                <a:ext cx="446942" cy="754856"/>
              </a:xfrm>
              <a:custGeom>
                <a:avLst/>
                <a:gdLst/>
                <a:ahLst/>
                <a:cxnLst>
                  <a:cxn ang="0">
                    <a:pos x="47" y="37"/>
                  </a:cxn>
                  <a:cxn ang="0">
                    <a:pos x="48" y="32"/>
                  </a:cxn>
                  <a:cxn ang="0">
                    <a:pos x="50" y="29"/>
                  </a:cxn>
                  <a:cxn ang="0">
                    <a:pos x="50" y="29"/>
                  </a:cxn>
                  <a:cxn ang="0">
                    <a:pos x="57" y="22"/>
                  </a:cxn>
                  <a:cxn ang="0">
                    <a:pos x="60" y="20"/>
                  </a:cxn>
                  <a:cxn ang="0">
                    <a:pos x="62" y="14"/>
                  </a:cxn>
                  <a:cxn ang="0">
                    <a:pos x="61" y="13"/>
                  </a:cxn>
                  <a:cxn ang="0">
                    <a:pos x="58" y="15"/>
                  </a:cxn>
                  <a:cxn ang="0">
                    <a:pos x="52" y="18"/>
                  </a:cxn>
                  <a:cxn ang="0">
                    <a:pos x="47" y="17"/>
                  </a:cxn>
                  <a:cxn ang="0">
                    <a:pos x="48" y="10"/>
                  </a:cxn>
                  <a:cxn ang="0">
                    <a:pos x="45" y="8"/>
                  </a:cxn>
                  <a:cxn ang="0">
                    <a:pos x="39" y="6"/>
                  </a:cxn>
                  <a:cxn ang="0">
                    <a:pos x="36" y="4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8" y="2"/>
                  </a:cxn>
                  <a:cxn ang="0">
                    <a:pos x="23" y="1"/>
                  </a:cxn>
                  <a:cxn ang="0">
                    <a:pos x="21" y="1"/>
                  </a:cxn>
                  <a:cxn ang="0">
                    <a:pos x="19" y="2"/>
                  </a:cxn>
                  <a:cxn ang="0">
                    <a:pos x="20" y="3"/>
                  </a:cxn>
                  <a:cxn ang="0">
                    <a:pos x="19" y="7"/>
                  </a:cxn>
                  <a:cxn ang="0">
                    <a:pos x="16" y="10"/>
                  </a:cxn>
                  <a:cxn ang="0">
                    <a:pos x="16" y="16"/>
                  </a:cxn>
                  <a:cxn ang="0">
                    <a:pos x="14" y="20"/>
                  </a:cxn>
                  <a:cxn ang="0">
                    <a:pos x="11" y="33"/>
                  </a:cxn>
                  <a:cxn ang="0">
                    <a:pos x="12" y="43"/>
                  </a:cxn>
                  <a:cxn ang="0">
                    <a:pos x="6" y="56"/>
                  </a:cxn>
                  <a:cxn ang="0">
                    <a:pos x="5" y="70"/>
                  </a:cxn>
                  <a:cxn ang="0">
                    <a:pos x="5" y="77"/>
                  </a:cxn>
                  <a:cxn ang="0">
                    <a:pos x="4" y="84"/>
                  </a:cxn>
                  <a:cxn ang="0">
                    <a:pos x="6" y="88"/>
                  </a:cxn>
                  <a:cxn ang="0">
                    <a:pos x="3" y="104"/>
                  </a:cxn>
                  <a:cxn ang="0">
                    <a:pos x="0" y="111"/>
                  </a:cxn>
                  <a:cxn ang="0">
                    <a:pos x="1" y="116"/>
                  </a:cxn>
                  <a:cxn ang="0">
                    <a:pos x="4" y="122"/>
                  </a:cxn>
                  <a:cxn ang="0">
                    <a:pos x="20" y="129"/>
                  </a:cxn>
                  <a:cxn ang="0">
                    <a:pos x="16" y="125"/>
                  </a:cxn>
                  <a:cxn ang="0">
                    <a:pos x="14" y="118"/>
                  </a:cxn>
                  <a:cxn ang="0">
                    <a:pos x="16" y="113"/>
                  </a:cxn>
                  <a:cxn ang="0">
                    <a:pos x="19" y="107"/>
                  </a:cxn>
                  <a:cxn ang="0">
                    <a:pos x="22" y="104"/>
                  </a:cxn>
                  <a:cxn ang="0">
                    <a:pos x="24" y="99"/>
                  </a:cxn>
                  <a:cxn ang="0">
                    <a:pos x="21" y="97"/>
                  </a:cxn>
                  <a:cxn ang="0">
                    <a:pos x="19" y="93"/>
                  </a:cxn>
                  <a:cxn ang="0">
                    <a:pos x="24" y="87"/>
                  </a:cxn>
                  <a:cxn ang="0">
                    <a:pos x="27" y="83"/>
                  </a:cxn>
                  <a:cxn ang="0">
                    <a:pos x="30" y="77"/>
                  </a:cxn>
                  <a:cxn ang="0">
                    <a:pos x="28" y="74"/>
                  </a:cxn>
                  <a:cxn ang="0">
                    <a:pos x="28" y="72"/>
                  </a:cxn>
                  <a:cxn ang="0">
                    <a:pos x="34" y="70"/>
                  </a:cxn>
                  <a:cxn ang="0">
                    <a:pos x="36" y="66"/>
                  </a:cxn>
                  <a:cxn ang="0">
                    <a:pos x="37" y="62"/>
                  </a:cxn>
                  <a:cxn ang="0">
                    <a:pos x="47" y="59"/>
                  </a:cxn>
                  <a:cxn ang="0">
                    <a:pos x="51" y="56"/>
                  </a:cxn>
                  <a:cxn ang="0">
                    <a:pos x="53" y="51"/>
                  </a:cxn>
                  <a:cxn ang="0">
                    <a:pos x="51" y="47"/>
                  </a:cxn>
                  <a:cxn ang="0">
                    <a:pos x="48" y="44"/>
                  </a:cxn>
                  <a:cxn ang="0">
                    <a:pos x="51" y="45"/>
                  </a:cxn>
                  <a:cxn ang="0">
                    <a:pos x="47" y="42"/>
                  </a:cxn>
                  <a:cxn ang="0">
                    <a:pos x="47" y="37"/>
                  </a:cxn>
                </a:cxnLst>
                <a:rect l="0" t="0" r="r" b="b"/>
                <a:pathLst>
                  <a:path w="62" h="129">
                    <a:moveTo>
                      <a:pt x="47" y="37"/>
                    </a:moveTo>
                    <a:cubicBezTo>
                      <a:pt x="48" y="32"/>
                      <a:pt x="48" y="32"/>
                      <a:pt x="48" y="32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" y="116"/>
                      <a:pt x="1" y="116"/>
                      <a:pt x="1" y="116"/>
                    </a:cubicBezTo>
                    <a:cubicBezTo>
                      <a:pt x="4" y="122"/>
                      <a:pt x="4" y="122"/>
                      <a:pt x="4" y="122"/>
                    </a:cubicBezTo>
                    <a:cubicBezTo>
                      <a:pt x="20" y="129"/>
                      <a:pt x="20" y="129"/>
                      <a:pt x="20" y="129"/>
                    </a:cubicBezTo>
                    <a:cubicBezTo>
                      <a:pt x="16" y="125"/>
                      <a:pt x="16" y="125"/>
                      <a:pt x="16" y="125"/>
                    </a:cubicBezTo>
                    <a:cubicBezTo>
                      <a:pt x="14" y="118"/>
                      <a:pt x="14" y="118"/>
                      <a:pt x="14" y="118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9" y="107"/>
                      <a:pt x="19" y="107"/>
                      <a:pt x="19" y="107"/>
                    </a:cubicBezTo>
                    <a:cubicBezTo>
                      <a:pt x="22" y="104"/>
                      <a:pt x="22" y="104"/>
                      <a:pt x="22" y="104"/>
                    </a:cubicBezTo>
                    <a:cubicBezTo>
                      <a:pt x="24" y="99"/>
                      <a:pt x="24" y="99"/>
                      <a:pt x="24" y="99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24" y="87"/>
                      <a:pt x="24" y="87"/>
                      <a:pt x="24" y="87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27" y="83"/>
                      <a:pt x="28" y="81"/>
                      <a:pt x="30" y="77"/>
                    </a:cubicBezTo>
                    <a:cubicBezTo>
                      <a:pt x="33" y="73"/>
                      <a:pt x="28" y="74"/>
                      <a:pt x="28" y="74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42" y="60"/>
                      <a:pt x="47" y="59"/>
                    </a:cubicBezTo>
                    <a:cubicBezTo>
                      <a:pt x="52" y="58"/>
                      <a:pt x="51" y="56"/>
                      <a:pt x="51" y="56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47" y="42"/>
                      <a:pt x="47" y="42"/>
                      <a:pt x="47" y="42"/>
                    </a:cubicBezTo>
                    <a:lnTo>
                      <a:pt x="47" y="37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1" name="Freeform 1450"/>
              <p:cNvSpPr>
                <a:spLocks/>
              </p:cNvSpPr>
              <p:nvPr/>
            </p:nvSpPr>
            <p:spPr bwMode="auto">
              <a:xfrm>
                <a:off x="3006231" y="3444609"/>
                <a:ext cx="205154" cy="154781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36"/>
                  </a:cxn>
                  <a:cxn ang="0">
                    <a:pos x="0" y="48"/>
                  </a:cxn>
                  <a:cxn ang="0">
                    <a:pos x="18" y="72"/>
                  </a:cxn>
                  <a:cxn ang="0">
                    <a:pos x="36" y="84"/>
                  </a:cxn>
                  <a:cxn ang="0">
                    <a:pos x="72" y="96"/>
                  </a:cxn>
                  <a:cxn ang="0">
                    <a:pos x="90" y="108"/>
                  </a:cxn>
                  <a:cxn ang="0">
                    <a:pos x="84" y="150"/>
                  </a:cxn>
                  <a:cxn ang="0">
                    <a:pos x="114" y="156"/>
                  </a:cxn>
                  <a:cxn ang="0">
                    <a:pos x="150" y="138"/>
                  </a:cxn>
                  <a:cxn ang="0">
                    <a:pos x="168" y="126"/>
                  </a:cxn>
                  <a:cxn ang="0">
                    <a:pos x="162" y="114"/>
                  </a:cxn>
                  <a:cxn ang="0">
                    <a:pos x="162" y="90"/>
                  </a:cxn>
                  <a:cxn ang="0">
                    <a:pos x="144" y="84"/>
                  </a:cxn>
                  <a:cxn ang="0">
                    <a:pos x="120" y="54"/>
                  </a:cxn>
                  <a:cxn ang="0">
                    <a:pos x="108" y="42"/>
                  </a:cxn>
                  <a:cxn ang="0">
                    <a:pos x="90" y="12"/>
                  </a:cxn>
                  <a:cxn ang="0">
                    <a:pos x="90" y="6"/>
                  </a:cxn>
                  <a:cxn ang="0">
                    <a:pos x="78" y="0"/>
                  </a:cxn>
                  <a:cxn ang="0">
                    <a:pos x="48" y="0"/>
                  </a:cxn>
                </a:cxnLst>
                <a:rect l="0" t="0" r="r" b="b"/>
                <a:pathLst>
                  <a:path w="168" h="156">
                    <a:moveTo>
                      <a:pt x="48" y="0"/>
                    </a:moveTo>
                    <a:lnTo>
                      <a:pt x="0" y="36"/>
                    </a:lnTo>
                    <a:lnTo>
                      <a:pt x="0" y="48"/>
                    </a:lnTo>
                    <a:lnTo>
                      <a:pt x="18" y="72"/>
                    </a:lnTo>
                    <a:lnTo>
                      <a:pt x="36" y="84"/>
                    </a:lnTo>
                    <a:lnTo>
                      <a:pt x="72" y="96"/>
                    </a:lnTo>
                    <a:lnTo>
                      <a:pt x="90" y="108"/>
                    </a:lnTo>
                    <a:lnTo>
                      <a:pt x="84" y="150"/>
                    </a:lnTo>
                    <a:lnTo>
                      <a:pt x="114" y="156"/>
                    </a:lnTo>
                    <a:lnTo>
                      <a:pt x="150" y="138"/>
                    </a:lnTo>
                    <a:lnTo>
                      <a:pt x="168" y="126"/>
                    </a:lnTo>
                    <a:lnTo>
                      <a:pt x="162" y="114"/>
                    </a:lnTo>
                    <a:lnTo>
                      <a:pt x="162" y="90"/>
                    </a:lnTo>
                    <a:lnTo>
                      <a:pt x="144" y="84"/>
                    </a:lnTo>
                    <a:lnTo>
                      <a:pt x="120" y="54"/>
                    </a:lnTo>
                    <a:lnTo>
                      <a:pt x="108" y="42"/>
                    </a:lnTo>
                    <a:lnTo>
                      <a:pt x="90" y="12"/>
                    </a:lnTo>
                    <a:lnTo>
                      <a:pt x="90" y="6"/>
                    </a:lnTo>
                    <a:lnTo>
                      <a:pt x="7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42" name="Freeform 1451"/>
              <p:cNvSpPr>
                <a:spLocks/>
              </p:cNvSpPr>
              <p:nvPr/>
            </p:nvSpPr>
            <p:spPr bwMode="auto">
              <a:xfrm>
                <a:off x="3110304" y="3662491"/>
                <a:ext cx="121627" cy="110728"/>
              </a:xfrm>
              <a:custGeom>
                <a:avLst/>
                <a:gdLst/>
                <a:ahLst/>
                <a:cxnLst>
                  <a:cxn ang="0">
                    <a:pos x="66" y="24"/>
                  </a:cxn>
                  <a:cxn ang="0">
                    <a:pos x="36" y="6"/>
                  </a:cxn>
                  <a:cxn ang="0">
                    <a:pos x="18" y="0"/>
                  </a:cxn>
                  <a:cxn ang="0">
                    <a:pos x="6" y="18"/>
                  </a:cxn>
                  <a:cxn ang="0">
                    <a:pos x="0" y="48"/>
                  </a:cxn>
                  <a:cxn ang="0">
                    <a:pos x="0" y="78"/>
                  </a:cxn>
                  <a:cxn ang="0">
                    <a:pos x="24" y="96"/>
                  </a:cxn>
                  <a:cxn ang="0">
                    <a:pos x="36" y="108"/>
                  </a:cxn>
                  <a:cxn ang="0">
                    <a:pos x="66" y="114"/>
                  </a:cxn>
                  <a:cxn ang="0">
                    <a:pos x="96" y="90"/>
                  </a:cxn>
                  <a:cxn ang="0">
                    <a:pos x="102" y="78"/>
                  </a:cxn>
                  <a:cxn ang="0">
                    <a:pos x="84" y="42"/>
                  </a:cxn>
                  <a:cxn ang="0">
                    <a:pos x="66" y="24"/>
                  </a:cxn>
                </a:cxnLst>
                <a:rect l="0" t="0" r="r" b="b"/>
                <a:pathLst>
                  <a:path w="102" h="114">
                    <a:moveTo>
                      <a:pt x="66" y="24"/>
                    </a:moveTo>
                    <a:lnTo>
                      <a:pt x="36" y="6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48"/>
                    </a:lnTo>
                    <a:lnTo>
                      <a:pt x="0" y="78"/>
                    </a:lnTo>
                    <a:lnTo>
                      <a:pt x="24" y="96"/>
                    </a:lnTo>
                    <a:lnTo>
                      <a:pt x="36" y="108"/>
                    </a:lnTo>
                    <a:lnTo>
                      <a:pt x="66" y="114"/>
                    </a:lnTo>
                    <a:lnTo>
                      <a:pt x="96" y="90"/>
                    </a:lnTo>
                    <a:lnTo>
                      <a:pt x="102" y="78"/>
                    </a:lnTo>
                    <a:lnTo>
                      <a:pt x="84" y="42"/>
                    </a:lnTo>
                    <a:lnTo>
                      <a:pt x="66" y="24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43" name="Freeform 1452"/>
              <p:cNvSpPr>
                <a:spLocks/>
              </p:cNvSpPr>
              <p:nvPr/>
            </p:nvSpPr>
            <p:spPr bwMode="auto">
              <a:xfrm>
                <a:off x="2846520" y="3264825"/>
                <a:ext cx="269631" cy="239315"/>
              </a:xfrm>
              <a:custGeom>
                <a:avLst/>
                <a:gdLst/>
                <a:ahLst/>
                <a:cxnLst>
                  <a:cxn ang="0">
                    <a:pos x="22" y="39"/>
                  </a:cxn>
                  <a:cxn ang="0">
                    <a:pos x="22" y="37"/>
                  </a:cxn>
                  <a:cxn ang="0">
                    <a:pos x="30" y="31"/>
                  </a:cxn>
                  <a:cxn ang="0">
                    <a:pos x="35" y="31"/>
                  </a:cxn>
                  <a:cxn ang="0">
                    <a:pos x="37" y="32"/>
                  </a:cxn>
                  <a:cxn ang="0">
                    <a:pos x="37" y="25"/>
                  </a:cxn>
                  <a:cxn ang="0">
                    <a:pos x="37" y="21"/>
                  </a:cxn>
                  <a:cxn ang="0">
                    <a:pos x="31" y="20"/>
                  </a:cxn>
                  <a:cxn ang="0">
                    <a:pos x="29" y="17"/>
                  </a:cxn>
                  <a:cxn ang="0">
                    <a:pos x="29" y="13"/>
                  </a:cxn>
                  <a:cxn ang="0">
                    <a:pos x="22" y="10"/>
                  </a:cxn>
                  <a:cxn ang="0">
                    <a:pos x="16" y="7"/>
                  </a:cxn>
                  <a:cxn ang="0">
                    <a:pos x="15" y="1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1" y="4"/>
                  </a:cxn>
                  <a:cxn ang="0">
                    <a:pos x="3" y="7"/>
                  </a:cxn>
                  <a:cxn ang="0">
                    <a:pos x="2" y="15"/>
                  </a:cxn>
                  <a:cxn ang="0">
                    <a:pos x="1" y="21"/>
                  </a:cxn>
                  <a:cxn ang="0">
                    <a:pos x="0" y="26"/>
                  </a:cxn>
                  <a:cxn ang="0">
                    <a:pos x="1" y="25"/>
                  </a:cxn>
                  <a:cxn ang="0">
                    <a:pos x="4" y="28"/>
                  </a:cxn>
                  <a:cxn ang="0">
                    <a:pos x="3" y="32"/>
                  </a:cxn>
                  <a:cxn ang="0">
                    <a:pos x="7" y="39"/>
                  </a:cxn>
                  <a:cxn ang="0">
                    <a:pos x="8" y="41"/>
                  </a:cxn>
                  <a:cxn ang="0">
                    <a:pos x="10" y="40"/>
                  </a:cxn>
                  <a:cxn ang="0">
                    <a:pos x="12" y="40"/>
                  </a:cxn>
                  <a:cxn ang="0">
                    <a:pos x="17" y="41"/>
                  </a:cxn>
                  <a:cxn ang="0">
                    <a:pos x="18" y="40"/>
                  </a:cxn>
                  <a:cxn ang="0">
                    <a:pos x="22" y="39"/>
                  </a:cxn>
                  <a:cxn ang="0">
                    <a:pos x="22" y="39"/>
                  </a:cxn>
                </a:cxnLst>
                <a:rect l="0" t="0" r="r" b="b"/>
                <a:pathLst>
                  <a:path w="37" h="41">
                    <a:moveTo>
                      <a:pt x="22" y="39"/>
                    </a:moveTo>
                    <a:cubicBezTo>
                      <a:pt x="22" y="37"/>
                      <a:pt x="22" y="37"/>
                      <a:pt x="22" y="37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7" y="21"/>
                      <a:pt x="32" y="20"/>
                      <a:pt x="31" y="20"/>
                    </a:cubicBezTo>
                    <a:cubicBezTo>
                      <a:pt x="31" y="20"/>
                      <a:pt x="29" y="17"/>
                      <a:pt x="29" y="17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44" name="Freeform 1453"/>
              <p:cNvSpPr>
                <a:spLocks/>
              </p:cNvSpPr>
              <p:nvPr/>
            </p:nvSpPr>
            <p:spPr bwMode="auto">
              <a:xfrm>
                <a:off x="2768839" y="2977884"/>
                <a:ext cx="882162" cy="759619"/>
              </a:xfrm>
              <a:custGeom>
                <a:avLst/>
                <a:gdLst/>
                <a:ahLst/>
                <a:cxnLst>
                  <a:cxn ang="0">
                    <a:pos x="62" y="102"/>
                  </a:cxn>
                  <a:cxn ang="0">
                    <a:pos x="57" y="110"/>
                  </a:cxn>
                  <a:cxn ang="0">
                    <a:pos x="50" y="117"/>
                  </a:cxn>
                  <a:cxn ang="0">
                    <a:pos x="50" y="117"/>
                  </a:cxn>
                  <a:cxn ang="0">
                    <a:pos x="58" y="121"/>
                  </a:cxn>
                  <a:cxn ang="0">
                    <a:pos x="64" y="130"/>
                  </a:cxn>
                  <a:cxn ang="0">
                    <a:pos x="69" y="123"/>
                  </a:cxn>
                  <a:cxn ang="0">
                    <a:pos x="78" y="105"/>
                  </a:cxn>
                  <a:cxn ang="0">
                    <a:pos x="92" y="92"/>
                  </a:cxn>
                  <a:cxn ang="0">
                    <a:pos x="101" y="90"/>
                  </a:cxn>
                  <a:cxn ang="0">
                    <a:pos x="104" y="82"/>
                  </a:cxn>
                  <a:cxn ang="0">
                    <a:pos x="108" y="75"/>
                  </a:cxn>
                  <a:cxn ang="0">
                    <a:pos x="112" y="57"/>
                  </a:cxn>
                  <a:cxn ang="0">
                    <a:pos x="122" y="41"/>
                  </a:cxn>
                  <a:cxn ang="0">
                    <a:pos x="114" y="32"/>
                  </a:cxn>
                  <a:cxn ang="0">
                    <a:pos x="95" y="26"/>
                  </a:cxn>
                  <a:cxn ang="0">
                    <a:pos x="90" y="22"/>
                  </a:cxn>
                  <a:cxn ang="0">
                    <a:pos x="75" y="15"/>
                  </a:cxn>
                  <a:cxn ang="0">
                    <a:pos x="71" y="3"/>
                  </a:cxn>
                  <a:cxn ang="0">
                    <a:pos x="66" y="9"/>
                  </a:cxn>
                  <a:cxn ang="0">
                    <a:pos x="61" y="10"/>
                  </a:cxn>
                  <a:cxn ang="0">
                    <a:pos x="56" y="10"/>
                  </a:cxn>
                  <a:cxn ang="0">
                    <a:pos x="53" y="11"/>
                  </a:cxn>
                  <a:cxn ang="0">
                    <a:pos x="48" y="12"/>
                  </a:cxn>
                  <a:cxn ang="0">
                    <a:pos x="42" y="10"/>
                  </a:cxn>
                  <a:cxn ang="0">
                    <a:pos x="41" y="1"/>
                  </a:cxn>
                  <a:cxn ang="0">
                    <a:pos x="40" y="2"/>
                  </a:cxn>
                  <a:cxn ang="0">
                    <a:pos x="27" y="4"/>
                  </a:cxn>
                  <a:cxn ang="0">
                    <a:pos x="31" y="12"/>
                  </a:cxn>
                  <a:cxn ang="0">
                    <a:pos x="19" y="12"/>
                  </a:cxn>
                  <a:cxn ang="0">
                    <a:pos x="12" y="19"/>
                  </a:cxn>
                  <a:cxn ang="0">
                    <a:pos x="8" y="28"/>
                  </a:cxn>
                  <a:cxn ang="0">
                    <a:pos x="4" y="33"/>
                  </a:cxn>
                  <a:cxn ang="0">
                    <a:pos x="0" y="45"/>
                  </a:cxn>
                  <a:cxn ang="0">
                    <a:pos x="9" y="46"/>
                  </a:cxn>
                  <a:cxn ang="0">
                    <a:pos x="12" y="52"/>
                  </a:cxn>
                  <a:cxn ang="0">
                    <a:pos x="16" y="52"/>
                  </a:cxn>
                  <a:cxn ang="0">
                    <a:pos x="26" y="50"/>
                  </a:cxn>
                  <a:cxn ang="0">
                    <a:pos x="33" y="59"/>
                  </a:cxn>
                  <a:cxn ang="0">
                    <a:pos x="40" y="66"/>
                  </a:cxn>
                  <a:cxn ang="0">
                    <a:pos x="48" y="70"/>
                  </a:cxn>
                  <a:cxn ang="0">
                    <a:pos x="48" y="81"/>
                  </a:cxn>
                </a:cxnLst>
                <a:rect l="0" t="0" r="r" b="b"/>
                <a:pathLst>
                  <a:path w="122" h="130">
                    <a:moveTo>
                      <a:pt x="61" y="101"/>
                    </a:moveTo>
                    <a:cubicBezTo>
                      <a:pt x="62" y="102"/>
                      <a:pt x="62" y="102"/>
                      <a:pt x="62" y="102"/>
                    </a:cubicBezTo>
                    <a:cubicBezTo>
                      <a:pt x="60" y="108"/>
                      <a:pt x="60" y="108"/>
                      <a:pt x="60" y="108"/>
                    </a:cubicBezTo>
                    <a:cubicBezTo>
                      <a:pt x="57" y="110"/>
                      <a:pt x="57" y="110"/>
                      <a:pt x="57" y="110"/>
                    </a:cubicBezTo>
                    <a:cubicBezTo>
                      <a:pt x="50" y="117"/>
                      <a:pt x="50" y="117"/>
                      <a:pt x="50" y="117"/>
                    </a:cubicBezTo>
                    <a:cubicBezTo>
                      <a:pt x="50" y="117"/>
                      <a:pt x="50" y="117"/>
                      <a:pt x="50" y="117"/>
                    </a:cubicBezTo>
                    <a:cubicBezTo>
                      <a:pt x="51" y="117"/>
                      <a:pt x="51" y="117"/>
                      <a:pt x="51" y="117"/>
                    </a:cubicBezTo>
                    <a:cubicBezTo>
                      <a:pt x="50" y="117"/>
                      <a:pt x="50" y="117"/>
                      <a:pt x="50" y="117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8" y="121"/>
                      <a:pt x="58" y="121"/>
                      <a:pt x="58" y="121"/>
                    </a:cubicBezTo>
                    <a:cubicBezTo>
                      <a:pt x="61" y="124"/>
                      <a:pt x="61" y="124"/>
                      <a:pt x="61" y="124"/>
                    </a:cubicBezTo>
                    <a:cubicBezTo>
                      <a:pt x="64" y="130"/>
                      <a:pt x="64" y="130"/>
                      <a:pt x="64" y="130"/>
                    </a:cubicBezTo>
                    <a:cubicBezTo>
                      <a:pt x="65" y="127"/>
                      <a:pt x="65" y="127"/>
                      <a:pt x="65" y="127"/>
                    </a:cubicBezTo>
                    <a:cubicBezTo>
                      <a:pt x="69" y="123"/>
                      <a:pt x="69" y="123"/>
                      <a:pt x="69" y="123"/>
                    </a:cubicBezTo>
                    <a:cubicBezTo>
                      <a:pt x="74" y="118"/>
                      <a:pt x="74" y="118"/>
                      <a:pt x="74" y="118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103" y="86"/>
                      <a:pt x="103" y="86"/>
                      <a:pt x="103" y="86"/>
                    </a:cubicBezTo>
                    <a:cubicBezTo>
                      <a:pt x="104" y="82"/>
                      <a:pt x="104" y="82"/>
                      <a:pt x="104" y="82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108" y="75"/>
                      <a:pt x="108" y="75"/>
                      <a:pt x="108" y="75"/>
                    </a:cubicBezTo>
                    <a:cubicBezTo>
                      <a:pt x="109" y="58"/>
                      <a:pt x="109" y="58"/>
                      <a:pt x="109" y="58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22" y="44"/>
                      <a:pt x="122" y="44"/>
                      <a:pt x="122" y="44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2" y="69"/>
                      <a:pt x="42" y="69"/>
                    </a:cubicBezTo>
                    <a:cubicBezTo>
                      <a:pt x="43" y="69"/>
                      <a:pt x="48" y="70"/>
                      <a:pt x="48" y="70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8" y="81"/>
                      <a:pt x="48" y="81"/>
                      <a:pt x="48" y="81"/>
                    </a:cubicBezTo>
                  </a:path>
                </a:pathLst>
              </a:custGeom>
              <a:solidFill>
                <a:srgbClr val="92D050"/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45" name="Freeform 1454"/>
              <p:cNvSpPr>
                <a:spLocks/>
              </p:cNvSpPr>
              <p:nvPr/>
            </p:nvSpPr>
            <p:spPr bwMode="auto">
              <a:xfrm>
                <a:off x="3116135" y="3451751"/>
                <a:ext cx="95250" cy="1178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8" y="36"/>
                  </a:cxn>
                  <a:cxn ang="0">
                    <a:pos x="30" y="48"/>
                  </a:cxn>
                  <a:cxn ang="0">
                    <a:pos x="54" y="78"/>
                  </a:cxn>
                  <a:cxn ang="0">
                    <a:pos x="66" y="96"/>
                  </a:cxn>
                  <a:cxn ang="0">
                    <a:pos x="72" y="108"/>
                  </a:cxn>
                  <a:cxn ang="0">
                    <a:pos x="78" y="120"/>
                  </a:cxn>
                  <a:cxn ang="0">
                    <a:pos x="0" y="0"/>
                  </a:cxn>
                </a:cxnLst>
                <a:rect l="0" t="0" r="r" b="b"/>
                <a:pathLst>
                  <a:path w="78" h="120">
                    <a:moveTo>
                      <a:pt x="0" y="0"/>
                    </a:moveTo>
                    <a:lnTo>
                      <a:pt x="0" y="6"/>
                    </a:lnTo>
                    <a:lnTo>
                      <a:pt x="18" y="36"/>
                    </a:lnTo>
                    <a:lnTo>
                      <a:pt x="30" y="48"/>
                    </a:lnTo>
                    <a:lnTo>
                      <a:pt x="54" y="78"/>
                    </a:lnTo>
                    <a:lnTo>
                      <a:pt x="66" y="96"/>
                    </a:lnTo>
                    <a:lnTo>
                      <a:pt x="72" y="108"/>
                    </a:lnTo>
                    <a:lnTo>
                      <a:pt x="78" y="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46" name="Freeform 1455"/>
              <p:cNvSpPr>
                <a:spLocks/>
              </p:cNvSpPr>
              <p:nvPr/>
            </p:nvSpPr>
            <p:spPr bwMode="auto">
              <a:xfrm>
                <a:off x="3116135" y="3451751"/>
                <a:ext cx="95250" cy="1178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8" y="36"/>
                  </a:cxn>
                  <a:cxn ang="0">
                    <a:pos x="30" y="48"/>
                  </a:cxn>
                  <a:cxn ang="0">
                    <a:pos x="54" y="78"/>
                  </a:cxn>
                  <a:cxn ang="0">
                    <a:pos x="66" y="96"/>
                  </a:cxn>
                  <a:cxn ang="0">
                    <a:pos x="72" y="108"/>
                  </a:cxn>
                  <a:cxn ang="0">
                    <a:pos x="78" y="120"/>
                  </a:cxn>
                </a:cxnLst>
                <a:rect l="0" t="0" r="r" b="b"/>
                <a:pathLst>
                  <a:path w="78" h="120">
                    <a:moveTo>
                      <a:pt x="0" y="0"/>
                    </a:moveTo>
                    <a:lnTo>
                      <a:pt x="0" y="6"/>
                    </a:lnTo>
                    <a:lnTo>
                      <a:pt x="18" y="36"/>
                    </a:lnTo>
                    <a:lnTo>
                      <a:pt x="30" y="48"/>
                    </a:lnTo>
                    <a:lnTo>
                      <a:pt x="54" y="78"/>
                    </a:lnTo>
                    <a:lnTo>
                      <a:pt x="66" y="96"/>
                    </a:lnTo>
                    <a:lnTo>
                      <a:pt x="72" y="108"/>
                    </a:lnTo>
                    <a:lnTo>
                      <a:pt x="78" y="120"/>
                    </a:lnTo>
                  </a:path>
                </a:pathLst>
              </a:custGeom>
              <a:solidFill>
                <a:srgbClr val="0070C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47" name="Freeform 1456"/>
              <p:cNvSpPr>
                <a:spLocks/>
              </p:cNvSpPr>
              <p:nvPr/>
            </p:nvSpPr>
            <p:spPr bwMode="auto">
              <a:xfrm>
                <a:off x="3121999" y="2960015"/>
                <a:ext cx="89389" cy="82153"/>
              </a:xfrm>
              <a:custGeom>
                <a:avLst/>
                <a:gdLst/>
                <a:ahLst/>
                <a:cxnLst>
                  <a:cxn ang="0">
                    <a:pos x="72" y="78"/>
                  </a:cxn>
                  <a:cxn ang="0">
                    <a:pos x="72" y="54"/>
                  </a:cxn>
                  <a:cxn ang="0">
                    <a:pos x="66" y="30"/>
                  </a:cxn>
                  <a:cxn ang="0">
                    <a:pos x="72" y="12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18" y="18"/>
                  </a:cxn>
                  <a:cxn ang="0">
                    <a:pos x="0" y="36"/>
                  </a:cxn>
                  <a:cxn ang="0">
                    <a:pos x="12" y="60"/>
                  </a:cxn>
                  <a:cxn ang="0">
                    <a:pos x="24" y="84"/>
                  </a:cxn>
                  <a:cxn ang="0">
                    <a:pos x="30" y="84"/>
                  </a:cxn>
                  <a:cxn ang="0">
                    <a:pos x="42" y="78"/>
                  </a:cxn>
                  <a:cxn ang="0">
                    <a:pos x="72" y="78"/>
                  </a:cxn>
                  <a:cxn ang="0">
                    <a:pos x="72" y="78"/>
                  </a:cxn>
                </a:cxnLst>
                <a:rect l="0" t="0" r="r" b="b"/>
                <a:pathLst>
                  <a:path w="72" h="84">
                    <a:moveTo>
                      <a:pt x="72" y="78"/>
                    </a:moveTo>
                    <a:lnTo>
                      <a:pt x="72" y="54"/>
                    </a:lnTo>
                    <a:lnTo>
                      <a:pt x="66" y="30"/>
                    </a:lnTo>
                    <a:lnTo>
                      <a:pt x="72" y="12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8" y="18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42" y="78"/>
                    </a:lnTo>
                    <a:lnTo>
                      <a:pt x="72" y="78"/>
                    </a:lnTo>
                    <a:lnTo>
                      <a:pt x="72" y="7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48" name="Freeform 1457"/>
              <p:cNvSpPr>
                <a:spLocks/>
              </p:cNvSpPr>
              <p:nvPr/>
            </p:nvSpPr>
            <p:spPr bwMode="auto">
              <a:xfrm>
                <a:off x="3121999" y="2960015"/>
                <a:ext cx="89389" cy="82153"/>
              </a:xfrm>
              <a:custGeom>
                <a:avLst/>
                <a:gdLst/>
                <a:ahLst/>
                <a:cxnLst>
                  <a:cxn ang="0">
                    <a:pos x="72" y="78"/>
                  </a:cxn>
                  <a:cxn ang="0">
                    <a:pos x="72" y="54"/>
                  </a:cxn>
                  <a:cxn ang="0">
                    <a:pos x="66" y="30"/>
                  </a:cxn>
                  <a:cxn ang="0">
                    <a:pos x="72" y="12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18" y="18"/>
                  </a:cxn>
                  <a:cxn ang="0">
                    <a:pos x="0" y="36"/>
                  </a:cxn>
                  <a:cxn ang="0">
                    <a:pos x="12" y="60"/>
                  </a:cxn>
                  <a:cxn ang="0">
                    <a:pos x="24" y="84"/>
                  </a:cxn>
                  <a:cxn ang="0">
                    <a:pos x="30" y="84"/>
                  </a:cxn>
                  <a:cxn ang="0">
                    <a:pos x="42" y="78"/>
                  </a:cxn>
                  <a:cxn ang="0">
                    <a:pos x="72" y="78"/>
                  </a:cxn>
                  <a:cxn ang="0">
                    <a:pos x="72" y="78"/>
                  </a:cxn>
                </a:cxnLst>
                <a:rect l="0" t="0" r="r" b="b"/>
                <a:pathLst>
                  <a:path w="72" h="84">
                    <a:moveTo>
                      <a:pt x="72" y="78"/>
                    </a:moveTo>
                    <a:lnTo>
                      <a:pt x="72" y="54"/>
                    </a:lnTo>
                    <a:lnTo>
                      <a:pt x="66" y="30"/>
                    </a:lnTo>
                    <a:lnTo>
                      <a:pt x="72" y="12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8" y="18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42" y="78"/>
                    </a:lnTo>
                    <a:lnTo>
                      <a:pt x="72" y="78"/>
                    </a:lnTo>
                    <a:lnTo>
                      <a:pt x="72" y="78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49" name="Freeform 1458"/>
              <p:cNvSpPr>
                <a:spLocks/>
              </p:cNvSpPr>
              <p:nvPr/>
            </p:nvSpPr>
            <p:spPr bwMode="auto">
              <a:xfrm>
                <a:off x="2777631" y="2854023"/>
                <a:ext cx="309196" cy="210741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7" y="18"/>
                  </a:cxn>
                  <a:cxn ang="0">
                    <a:pos x="39" y="15"/>
                  </a:cxn>
                  <a:cxn ang="0">
                    <a:pos x="43" y="11"/>
                  </a:cxn>
                  <a:cxn ang="0">
                    <a:pos x="42" y="11"/>
                  </a:cxn>
                  <a:cxn ang="0">
                    <a:pos x="39" y="10"/>
                  </a:cxn>
                  <a:cxn ang="0">
                    <a:pos x="38" y="8"/>
                  </a:cxn>
                  <a:cxn ang="0">
                    <a:pos x="32" y="5"/>
                  </a:cxn>
                  <a:cxn ang="0">
                    <a:pos x="22" y="6"/>
                  </a:cxn>
                  <a:cxn ang="0">
                    <a:pos x="17" y="5"/>
                  </a:cxn>
                  <a:cxn ang="0">
                    <a:pos x="16" y="3"/>
                  </a:cxn>
                  <a:cxn ang="0">
                    <a:pos x="11" y="2"/>
                  </a:cxn>
                  <a:cxn ang="0">
                    <a:pos x="6" y="3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10"/>
                  </a:cxn>
                  <a:cxn ang="0">
                    <a:pos x="2" y="15"/>
                  </a:cxn>
                  <a:cxn ang="0">
                    <a:pos x="12" y="19"/>
                  </a:cxn>
                  <a:cxn ang="0">
                    <a:pos x="17" y="20"/>
                  </a:cxn>
                  <a:cxn ang="0">
                    <a:pos x="16" y="22"/>
                  </a:cxn>
                  <a:cxn ang="0">
                    <a:pos x="18" y="26"/>
                  </a:cxn>
                  <a:cxn ang="0">
                    <a:pos x="18" y="33"/>
                  </a:cxn>
                  <a:cxn ang="0">
                    <a:pos x="18" y="33"/>
                  </a:cxn>
                  <a:cxn ang="0">
                    <a:pos x="21" y="36"/>
                  </a:cxn>
                  <a:cxn ang="0">
                    <a:pos x="30" y="33"/>
                  </a:cxn>
                  <a:cxn ang="0">
                    <a:pos x="29" y="30"/>
                  </a:cxn>
                  <a:cxn ang="0">
                    <a:pos x="26" y="25"/>
                  </a:cxn>
                  <a:cxn ang="0">
                    <a:pos x="34" y="25"/>
                  </a:cxn>
                  <a:cxn ang="0">
                    <a:pos x="39" y="23"/>
                  </a:cxn>
                  <a:cxn ang="0">
                    <a:pos x="38" y="21"/>
                  </a:cxn>
                </a:cxnLst>
                <a:rect l="0" t="0" r="r" b="b"/>
                <a:pathLst>
                  <a:path w="43" h="36">
                    <a:moveTo>
                      <a:pt x="38" y="21"/>
                    </a:moveTo>
                    <a:cubicBezTo>
                      <a:pt x="37" y="18"/>
                      <a:pt x="37" y="18"/>
                      <a:pt x="37" y="18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7" y="3"/>
                      <a:pt x="6" y="3"/>
                    </a:cubicBezTo>
                    <a:cubicBezTo>
                      <a:pt x="5" y="3"/>
                      <a:pt x="5" y="1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8" y="21"/>
                      <a:pt x="38" y="21"/>
                      <a:pt x="38" y="21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50" name="Freeform 1459"/>
              <p:cNvSpPr>
                <a:spLocks/>
              </p:cNvSpPr>
              <p:nvPr/>
            </p:nvSpPr>
            <p:spPr bwMode="auto">
              <a:xfrm>
                <a:off x="2579806" y="3088577"/>
                <a:ext cx="291612" cy="327422"/>
              </a:xfrm>
              <a:custGeom>
                <a:avLst/>
                <a:gdLst/>
                <a:ahLst/>
                <a:cxnLst>
                  <a:cxn ang="0">
                    <a:pos x="228" y="204"/>
                  </a:cxn>
                  <a:cxn ang="0">
                    <a:pos x="228" y="198"/>
                  </a:cxn>
                  <a:cxn ang="0">
                    <a:pos x="216" y="198"/>
                  </a:cxn>
                  <a:cxn ang="0">
                    <a:pos x="210" y="162"/>
                  </a:cxn>
                  <a:cxn ang="0">
                    <a:pos x="180" y="174"/>
                  </a:cxn>
                  <a:cxn ang="0">
                    <a:pos x="156" y="156"/>
                  </a:cxn>
                  <a:cxn ang="0">
                    <a:pos x="156" y="120"/>
                  </a:cxn>
                  <a:cxn ang="0">
                    <a:pos x="180" y="84"/>
                  </a:cxn>
                  <a:cxn ang="0">
                    <a:pos x="198" y="72"/>
                  </a:cxn>
                  <a:cxn ang="0">
                    <a:pos x="204" y="54"/>
                  </a:cxn>
                  <a:cxn ang="0">
                    <a:pos x="192" y="36"/>
                  </a:cxn>
                  <a:cxn ang="0">
                    <a:pos x="168" y="36"/>
                  </a:cxn>
                  <a:cxn ang="0">
                    <a:pos x="150" y="18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08" y="24"/>
                  </a:cxn>
                  <a:cxn ang="0">
                    <a:pos x="84" y="48"/>
                  </a:cxn>
                  <a:cxn ang="0">
                    <a:pos x="66" y="54"/>
                  </a:cxn>
                  <a:cxn ang="0">
                    <a:pos x="42" y="78"/>
                  </a:cxn>
                  <a:cxn ang="0">
                    <a:pos x="24" y="72"/>
                  </a:cxn>
                  <a:cxn ang="0">
                    <a:pos x="18" y="60"/>
                  </a:cxn>
                  <a:cxn ang="0">
                    <a:pos x="0" y="72"/>
                  </a:cxn>
                  <a:cxn ang="0">
                    <a:pos x="18" y="114"/>
                  </a:cxn>
                  <a:cxn ang="0">
                    <a:pos x="54" y="174"/>
                  </a:cxn>
                  <a:cxn ang="0">
                    <a:pos x="90" y="252"/>
                  </a:cxn>
                  <a:cxn ang="0">
                    <a:pos x="90" y="264"/>
                  </a:cxn>
                  <a:cxn ang="0">
                    <a:pos x="216" y="337"/>
                  </a:cxn>
                  <a:cxn ang="0">
                    <a:pos x="222" y="337"/>
                  </a:cxn>
                  <a:cxn ang="0">
                    <a:pos x="228" y="307"/>
                  </a:cxn>
                  <a:cxn ang="0">
                    <a:pos x="234" y="270"/>
                  </a:cxn>
                  <a:cxn ang="0">
                    <a:pos x="240" y="222"/>
                  </a:cxn>
                  <a:cxn ang="0">
                    <a:pos x="228" y="204"/>
                  </a:cxn>
                </a:cxnLst>
                <a:rect l="0" t="0" r="r" b="b"/>
                <a:pathLst>
                  <a:path w="240" h="337">
                    <a:moveTo>
                      <a:pt x="228" y="204"/>
                    </a:moveTo>
                    <a:lnTo>
                      <a:pt x="228" y="198"/>
                    </a:lnTo>
                    <a:lnTo>
                      <a:pt x="216" y="198"/>
                    </a:lnTo>
                    <a:lnTo>
                      <a:pt x="210" y="162"/>
                    </a:lnTo>
                    <a:lnTo>
                      <a:pt x="180" y="174"/>
                    </a:lnTo>
                    <a:lnTo>
                      <a:pt x="156" y="156"/>
                    </a:lnTo>
                    <a:lnTo>
                      <a:pt x="156" y="120"/>
                    </a:lnTo>
                    <a:lnTo>
                      <a:pt x="180" y="84"/>
                    </a:lnTo>
                    <a:lnTo>
                      <a:pt x="198" y="72"/>
                    </a:lnTo>
                    <a:lnTo>
                      <a:pt x="204" y="54"/>
                    </a:lnTo>
                    <a:lnTo>
                      <a:pt x="192" y="36"/>
                    </a:lnTo>
                    <a:lnTo>
                      <a:pt x="168" y="36"/>
                    </a:lnTo>
                    <a:lnTo>
                      <a:pt x="150" y="18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8" y="24"/>
                    </a:lnTo>
                    <a:lnTo>
                      <a:pt x="84" y="48"/>
                    </a:lnTo>
                    <a:lnTo>
                      <a:pt x="66" y="54"/>
                    </a:lnTo>
                    <a:lnTo>
                      <a:pt x="42" y="78"/>
                    </a:lnTo>
                    <a:lnTo>
                      <a:pt x="24" y="72"/>
                    </a:lnTo>
                    <a:lnTo>
                      <a:pt x="18" y="60"/>
                    </a:lnTo>
                    <a:lnTo>
                      <a:pt x="0" y="72"/>
                    </a:lnTo>
                    <a:lnTo>
                      <a:pt x="18" y="114"/>
                    </a:lnTo>
                    <a:lnTo>
                      <a:pt x="54" y="174"/>
                    </a:lnTo>
                    <a:lnTo>
                      <a:pt x="90" y="252"/>
                    </a:lnTo>
                    <a:lnTo>
                      <a:pt x="90" y="264"/>
                    </a:lnTo>
                    <a:lnTo>
                      <a:pt x="216" y="337"/>
                    </a:lnTo>
                    <a:lnTo>
                      <a:pt x="222" y="337"/>
                    </a:lnTo>
                    <a:lnTo>
                      <a:pt x="228" y="307"/>
                    </a:lnTo>
                    <a:lnTo>
                      <a:pt x="234" y="270"/>
                    </a:lnTo>
                    <a:lnTo>
                      <a:pt x="240" y="222"/>
                    </a:lnTo>
                    <a:lnTo>
                      <a:pt x="228" y="204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51" name="Freeform 1460"/>
              <p:cNvSpPr>
                <a:spLocks/>
              </p:cNvSpPr>
              <p:nvPr/>
            </p:nvSpPr>
            <p:spPr bwMode="auto">
              <a:xfrm>
                <a:off x="2579806" y="3088577"/>
                <a:ext cx="291612" cy="327422"/>
              </a:xfrm>
              <a:custGeom>
                <a:avLst/>
                <a:gdLst/>
                <a:ahLst/>
                <a:cxnLst>
                  <a:cxn ang="0">
                    <a:pos x="228" y="204"/>
                  </a:cxn>
                  <a:cxn ang="0">
                    <a:pos x="228" y="198"/>
                  </a:cxn>
                  <a:cxn ang="0">
                    <a:pos x="216" y="198"/>
                  </a:cxn>
                  <a:cxn ang="0">
                    <a:pos x="210" y="162"/>
                  </a:cxn>
                  <a:cxn ang="0">
                    <a:pos x="180" y="174"/>
                  </a:cxn>
                  <a:cxn ang="0">
                    <a:pos x="156" y="156"/>
                  </a:cxn>
                  <a:cxn ang="0">
                    <a:pos x="156" y="120"/>
                  </a:cxn>
                  <a:cxn ang="0">
                    <a:pos x="180" y="84"/>
                  </a:cxn>
                  <a:cxn ang="0">
                    <a:pos x="198" y="72"/>
                  </a:cxn>
                  <a:cxn ang="0">
                    <a:pos x="204" y="54"/>
                  </a:cxn>
                  <a:cxn ang="0">
                    <a:pos x="192" y="36"/>
                  </a:cxn>
                  <a:cxn ang="0">
                    <a:pos x="168" y="36"/>
                  </a:cxn>
                  <a:cxn ang="0">
                    <a:pos x="150" y="18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08" y="24"/>
                  </a:cxn>
                  <a:cxn ang="0">
                    <a:pos x="84" y="48"/>
                  </a:cxn>
                  <a:cxn ang="0">
                    <a:pos x="66" y="54"/>
                  </a:cxn>
                  <a:cxn ang="0">
                    <a:pos x="42" y="78"/>
                  </a:cxn>
                  <a:cxn ang="0">
                    <a:pos x="24" y="72"/>
                  </a:cxn>
                  <a:cxn ang="0">
                    <a:pos x="18" y="60"/>
                  </a:cxn>
                  <a:cxn ang="0">
                    <a:pos x="0" y="72"/>
                  </a:cxn>
                  <a:cxn ang="0">
                    <a:pos x="18" y="114"/>
                  </a:cxn>
                  <a:cxn ang="0">
                    <a:pos x="54" y="174"/>
                  </a:cxn>
                  <a:cxn ang="0">
                    <a:pos x="90" y="252"/>
                  </a:cxn>
                  <a:cxn ang="0">
                    <a:pos x="90" y="264"/>
                  </a:cxn>
                  <a:cxn ang="0">
                    <a:pos x="216" y="337"/>
                  </a:cxn>
                  <a:cxn ang="0">
                    <a:pos x="222" y="337"/>
                  </a:cxn>
                  <a:cxn ang="0">
                    <a:pos x="228" y="307"/>
                  </a:cxn>
                  <a:cxn ang="0">
                    <a:pos x="234" y="270"/>
                  </a:cxn>
                  <a:cxn ang="0">
                    <a:pos x="240" y="222"/>
                  </a:cxn>
                  <a:cxn ang="0">
                    <a:pos x="228" y="204"/>
                  </a:cxn>
                </a:cxnLst>
                <a:rect l="0" t="0" r="r" b="b"/>
                <a:pathLst>
                  <a:path w="240" h="337">
                    <a:moveTo>
                      <a:pt x="228" y="204"/>
                    </a:moveTo>
                    <a:lnTo>
                      <a:pt x="228" y="198"/>
                    </a:lnTo>
                    <a:lnTo>
                      <a:pt x="216" y="198"/>
                    </a:lnTo>
                    <a:lnTo>
                      <a:pt x="210" y="162"/>
                    </a:lnTo>
                    <a:lnTo>
                      <a:pt x="180" y="174"/>
                    </a:lnTo>
                    <a:lnTo>
                      <a:pt x="156" y="156"/>
                    </a:lnTo>
                    <a:lnTo>
                      <a:pt x="156" y="120"/>
                    </a:lnTo>
                    <a:lnTo>
                      <a:pt x="180" y="84"/>
                    </a:lnTo>
                    <a:lnTo>
                      <a:pt x="198" y="72"/>
                    </a:lnTo>
                    <a:lnTo>
                      <a:pt x="204" y="54"/>
                    </a:lnTo>
                    <a:lnTo>
                      <a:pt x="192" y="36"/>
                    </a:lnTo>
                    <a:lnTo>
                      <a:pt x="168" y="36"/>
                    </a:lnTo>
                    <a:lnTo>
                      <a:pt x="150" y="18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8" y="24"/>
                    </a:lnTo>
                    <a:lnTo>
                      <a:pt x="84" y="48"/>
                    </a:lnTo>
                    <a:lnTo>
                      <a:pt x="66" y="54"/>
                    </a:lnTo>
                    <a:lnTo>
                      <a:pt x="42" y="78"/>
                    </a:lnTo>
                    <a:lnTo>
                      <a:pt x="24" y="72"/>
                    </a:lnTo>
                    <a:lnTo>
                      <a:pt x="18" y="60"/>
                    </a:lnTo>
                    <a:lnTo>
                      <a:pt x="0" y="72"/>
                    </a:lnTo>
                    <a:lnTo>
                      <a:pt x="18" y="114"/>
                    </a:lnTo>
                    <a:lnTo>
                      <a:pt x="54" y="174"/>
                    </a:lnTo>
                    <a:lnTo>
                      <a:pt x="90" y="252"/>
                    </a:lnTo>
                    <a:lnTo>
                      <a:pt x="90" y="264"/>
                    </a:lnTo>
                    <a:lnTo>
                      <a:pt x="216" y="337"/>
                    </a:lnTo>
                    <a:lnTo>
                      <a:pt x="222" y="337"/>
                    </a:lnTo>
                    <a:lnTo>
                      <a:pt x="228" y="307"/>
                    </a:lnTo>
                    <a:lnTo>
                      <a:pt x="234" y="270"/>
                    </a:lnTo>
                    <a:lnTo>
                      <a:pt x="240" y="222"/>
                    </a:lnTo>
                    <a:lnTo>
                      <a:pt x="228" y="204"/>
                    </a:lnTo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52" name="Freeform 1461"/>
              <p:cNvSpPr>
                <a:spLocks/>
              </p:cNvSpPr>
              <p:nvPr/>
            </p:nvSpPr>
            <p:spPr bwMode="auto">
              <a:xfrm>
                <a:off x="2600320" y="3052894"/>
                <a:ext cx="124559" cy="111919"/>
              </a:xfrm>
              <a:custGeom>
                <a:avLst/>
                <a:gdLst/>
                <a:ahLst/>
                <a:cxnLst>
                  <a:cxn ang="0">
                    <a:pos x="24" y="114"/>
                  </a:cxn>
                  <a:cxn ang="0">
                    <a:pos x="48" y="90"/>
                  </a:cxn>
                  <a:cxn ang="0">
                    <a:pos x="66" y="84"/>
                  </a:cxn>
                  <a:cxn ang="0">
                    <a:pos x="90" y="60"/>
                  </a:cxn>
                  <a:cxn ang="0">
                    <a:pos x="102" y="36"/>
                  </a:cxn>
                  <a:cxn ang="0">
                    <a:pos x="78" y="18"/>
                  </a:cxn>
                  <a:cxn ang="0">
                    <a:pos x="30" y="0"/>
                  </a:cxn>
                  <a:cxn ang="0">
                    <a:pos x="24" y="12"/>
                  </a:cxn>
                  <a:cxn ang="0">
                    <a:pos x="0" y="66"/>
                  </a:cxn>
                  <a:cxn ang="0">
                    <a:pos x="12" y="90"/>
                  </a:cxn>
                  <a:cxn ang="0">
                    <a:pos x="0" y="96"/>
                  </a:cxn>
                  <a:cxn ang="0">
                    <a:pos x="6" y="108"/>
                  </a:cxn>
                  <a:cxn ang="0">
                    <a:pos x="24" y="114"/>
                  </a:cxn>
                </a:cxnLst>
                <a:rect l="0" t="0" r="r" b="b"/>
                <a:pathLst>
                  <a:path w="102" h="114">
                    <a:moveTo>
                      <a:pt x="24" y="114"/>
                    </a:moveTo>
                    <a:lnTo>
                      <a:pt x="48" y="90"/>
                    </a:lnTo>
                    <a:lnTo>
                      <a:pt x="66" y="84"/>
                    </a:lnTo>
                    <a:lnTo>
                      <a:pt x="90" y="60"/>
                    </a:lnTo>
                    <a:lnTo>
                      <a:pt x="102" y="36"/>
                    </a:lnTo>
                    <a:lnTo>
                      <a:pt x="78" y="18"/>
                    </a:lnTo>
                    <a:lnTo>
                      <a:pt x="30" y="0"/>
                    </a:lnTo>
                    <a:lnTo>
                      <a:pt x="24" y="12"/>
                    </a:lnTo>
                    <a:lnTo>
                      <a:pt x="0" y="66"/>
                    </a:lnTo>
                    <a:lnTo>
                      <a:pt x="12" y="90"/>
                    </a:lnTo>
                    <a:lnTo>
                      <a:pt x="0" y="96"/>
                    </a:lnTo>
                    <a:lnTo>
                      <a:pt x="6" y="108"/>
                    </a:lnTo>
                    <a:lnTo>
                      <a:pt x="24" y="114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53" name="Freeform 1462"/>
              <p:cNvSpPr>
                <a:spLocks/>
              </p:cNvSpPr>
              <p:nvPr/>
            </p:nvSpPr>
            <p:spPr bwMode="auto">
              <a:xfrm>
                <a:off x="2396639" y="2777822"/>
                <a:ext cx="139211" cy="52388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8" y="1"/>
                  </a:cxn>
                  <a:cxn ang="0">
                    <a:pos x="5" y="0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5" y="9"/>
                  </a:cxn>
                  <a:cxn ang="0">
                    <a:pos x="12" y="6"/>
                  </a:cxn>
                  <a:cxn ang="0">
                    <a:pos x="19" y="3"/>
                  </a:cxn>
                </a:cxnLst>
                <a:rect l="0" t="0" r="r" b="b"/>
                <a:pathLst>
                  <a:path w="19" h="9">
                    <a:moveTo>
                      <a:pt x="19" y="3"/>
                    </a:moveTo>
                    <a:cubicBezTo>
                      <a:pt x="19" y="3"/>
                      <a:pt x="10" y="1"/>
                      <a:pt x="8" y="1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54" name="Freeform 1463"/>
              <p:cNvSpPr>
                <a:spLocks/>
              </p:cNvSpPr>
              <p:nvPr/>
            </p:nvSpPr>
            <p:spPr bwMode="auto">
              <a:xfrm>
                <a:off x="2323368" y="2746877"/>
                <a:ext cx="109903" cy="73819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1" y="4"/>
                  </a:cxn>
                  <a:cxn ang="0">
                    <a:pos x="11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6" y="5"/>
                  </a:cxn>
                  <a:cxn ang="0">
                    <a:pos x="3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7" y="12"/>
                  </a:cxn>
                  <a:cxn ang="0">
                    <a:pos x="10" y="11"/>
                  </a:cxn>
                  <a:cxn ang="0">
                    <a:pos x="11" y="8"/>
                  </a:cxn>
                  <a:cxn ang="0">
                    <a:pos x="15" y="5"/>
                  </a:cxn>
                </a:cxnLst>
                <a:rect l="0" t="0" r="r" b="b"/>
                <a:pathLst>
                  <a:path w="15" h="12">
                    <a:moveTo>
                      <a:pt x="15" y="5"/>
                    </a:moveTo>
                    <a:cubicBezTo>
                      <a:pt x="13" y="5"/>
                      <a:pt x="11" y="4"/>
                      <a:pt x="11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8"/>
                      <a:pt x="11" y="8"/>
                      <a:pt x="11" y="8"/>
                    </a:cubicBez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55" name="Freeform 1464"/>
              <p:cNvSpPr>
                <a:spLocks/>
              </p:cNvSpPr>
              <p:nvPr/>
            </p:nvSpPr>
            <p:spPr bwMode="auto">
              <a:xfrm>
                <a:off x="1760658" y="2437313"/>
                <a:ext cx="696057" cy="370285"/>
              </a:xfrm>
              <a:custGeom>
                <a:avLst/>
                <a:gdLst/>
                <a:ahLst/>
                <a:cxnLst>
                  <a:cxn ang="0">
                    <a:pos x="486" y="348"/>
                  </a:cxn>
                  <a:cxn ang="0">
                    <a:pos x="504" y="348"/>
                  </a:cxn>
                  <a:cxn ang="0">
                    <a:pos x="492" y="324"/>
                  </a:cxn>
                  <a:cxn ang="0">
                    <a:pos x="504" y="318"/>
                  </a:cxn>
                  <a:cxn ang="0">
                    <a:pos x="534" y="318"/>
                  </a:cxn>
                  <a:cxn ang="0">
                    <a:pos x="528" y="312"/>
                  </a:cxn>
                  <a:cxn ang="0">
                    <a:pos x="546" y="300"/>
                  </a:cxn>
                  <a:cxn ang="0">
                    <a:pos x="564" y="288"/>
                  </a:cxn>
                  <a:cxn ang="0">
                    <a:pos x="576" y="240"/>
                  </a:cxn>
                  <a:cxn ang="0">
                    <a:pos x="504" y="252"/>
                  </a:cxn>
                  <a:cxn ang="0">
                    <a:pos x="474" y="294"/>
                  </a:cxn>
                  <a:cxn ang="0">
                    <a:pos x="426" y="300"/>
                  </a:cxn>
                  <a:cxn ang="0">
                    <a:pos x="378" y="240"/>
                  </a:cxn>
                  <a:cxn ang="0">
                    <a:pos x="372" y="162"/>
                  </a:cxn>
                  <a:cxn ang="0">
                    <a:pos x="384" y="144"/>
                  </a:cxn>
                  <a:cxn ang="0">
                    <a:pos x="354" y="138"/>
                  </a:cxn>
                  <a:cxn ang="0">
                    <a:pos x="330" y="114"/>
                  </a:cxn>
                  <a:cxn ang="0">
                    <a:pos x="312" y="84"/>
                  </a:cxn>
                  <a:cxn ang="0">
                    <a:pos x="288" y="66"/>
                  </a:cxn>
                  <a:cxn ang="0">
                    <a:pos x="252" y="78"/>
                  </a:cxn>
                  <a:cxn ang="0">
                    <a:pos x="204" y="24"/>
                  </a:cxn>
                  <a:cxn ang="0">
                    <a:pos x="174" y="18"/>
                  </a:cxn>
                  <a:cxn ang="0">
                    <a:pos x="156" y="30"/>
                  </a:cxn>
                  <a:cxn ang="0">
                    <a:pos x="108" y="30"/>
                  </a:cxn>
                  <a:cxn ang="0">
                    <a:pos x="48" y="0"/>
                  </a:cxn>
                  <a:cxn ang="0">
                    <a:pos x="0" y="6"/>
                  </a:cxn>
                  <a:cxn ang="0">
                    <a:pos x="36" y="72"/>
                  </a:cxn>
                  <a:cxn ang="0">
                    <a:pos x="60" y="108"/>
                  </a:cxn>
                  <a:cxn ang="0">
                    <a:pos x="54" y="120"/>
                  </a:cxn>
                  <a:cxn ang="0">
                    <a:pos x="96" y="150"/>
                  </a:cxn>
                  <a:cxn ang="0">
                    <a:pos x="102" y="180"/>
                  </a:cxn>
                  <a:cxn ang="0">
                    <a:pos x="120" y="192"/>
                  </a:cxn>
                  <a:cxn ang="0">
                    <a:pos x="144" y="216"/>
                  </a:cxn>
                  <a:cxn ang="0">
                    <a:pos x="150" y="198"/>
                  </a:cxn>
                  <a:cxn ang="0">
                    <a:pos x="126" y="180"/>
                  </a:cxn>
                  <a:cxn ang="0">
                    <a:pos x="102" y="126"/>
                  </a:cxn>
                  <a:cxn ang="0">
                    <a:pos x="60" y="66"/>
                  </a:cxn>
                  <a:cxn ang="0">
                    <a:pos x="48" y="30"/>
                  </a:cxn>
                  <a:cxn ang="0">
                    <a:pos x="78" y="42"/>
                  </a:cxn>
                  <a:cxn ang="0">
                    <a:pos x="108" y="102"/>
                  </a:cxn>
                  <a:cxn ang="0">
                    <a:pos x="120" y="120"/>
                  </a:cxn>
                  <a:cxn ang="0">
                    <a:pos x="150" y="138"/>
                  </a:cxn>
                  <a:cxn ang="0">
                    <a:pos x="150" y="156"/>
                  </a:cxn>
                  <a:cxn ang="0">
                    <a:pos x="174" y="168"/>
                  </a:cxn>
                  <a:cxn ang="0">
                    <a:pos x="186" y="186"/>
                  </a:cxn>
                  <a:cxn ang="0">
                    <a:pos x="216" y="216"/>
                  </a:cxn>
                  <a:cxn ang="0">
                    <a:pos x="222" y="258"/>
                  </a:cxn>
                  <a:cxn ang="0">
                    <a:pos x="222" y="276"/>
                  </a:cxn>
                  <a:cxn ang="0">
                    <a:pos x="300" y="324"/>
                  </a:cxn>
                  <a:cxn ang="0">
                    <a:pos x="336" y="342"/>
                  </a:cxn>
                  <a:cxn ang="0">
                    <a:pos x="402" y="360"/>
                  </a:cxn>
                  <a:cxn ang="0">
                    <a:pos x="420" y="354"/>
                  </a:cxn>
                  <a:cxn ang="0">
                    <a:pos x="438" y="354"/>
                  </a:cxn>
                  <a:cxn ang="0">
                    <a:pos x="468" y="379"/>
                  </a:cxn>
                  <a:cxn ang="0">
                    <a:pos x="474" y="366"/>
                  </a:cxn>
                  <a:cxn ang="0">
                    <a:pos x="486" y="348"/>
                  </a:cxn>
                </a:cxnLst>
                <a:rect l="0" t="0" r="r" b="b"/>
                <a:pathLst>
                  <a:path w="576" h="379">
                    <a:moveTo>
                      <a:pt x="486" y="348"/>
                    </a:moveTo>
                    <a:lnTo>
                      <a:pt x="504" y="348"/>
                    </a:lnTo>
                    <a:lnTo>
                      <a:pt x="492" y="324"/>
                    </a:lnTo>
                    <a:lnTo>
                      <a:pt x="504" y="318"/>
                    </a:lnTo>
                    <a:lnTo>
                      <a:pt x="534" y="318"/>
                    </a:lnTo>
                    <a:lnTo>
                      <a:pt x="528" y="312"/>
                    </a:lnTo>
                    <a:lnTo>
                      <a:pt x="546" y="300"/>
                    </a:lnTo>
                    <a:lnTo>
                      <a:pt x="564" y="288"/>
                    </a:lnTo>
                    <a:lnTo>
                      <a:pt x="576" y="240"/>
                    </a:lnTo>
                    <a:lnTo>
                      <a:pt x="504" y="252"/>
                    </a:lnTo>
                    <a:lnTo>
                      <a:pt x="474" y="294"/>
                    </a:lnTo>
                    <a:lnTo>
                      <a:pt x="426" y="300"/>
                    </a:lnTo>
                    <a:lnTo>
                      <a:pt x="378" y="240"/>
                    </a:lnTo>
                    <a:lnTo>
                      <a:pt x="372" y="162"/>
                    </a:lnTo>
                    <a:lnTo>
                      <a:pt x="384" y="144"/>
                    </a:lnTo>
                    <a:lnTo>
                      <a:pt x="354" y="138"/>
                    </a:lnTo>
                    <a:lnTo>
                      <a:pt x="330" y="114"/>
                    </a:lnTo>
                    <a:lnTo>
                      <a:pt x="312" y="84"/>
                    </a:lnTo>
                    <a:lnTo>
                      <a:pt x="288" y="66"/>
                    </a:lnTo>
                    <a:lnTo>
                      <a:pt x="252" y="78"/>
                    </a:lnTo>
                    <a:lnTo>
                      <a:pt x="204" y="24"/>
                    </a:lnTo>
                    <a:lnTo>
                      <a:pt x="174" y="18"/>
                    </a:lnTo>
                    <a:lnTo>
                      <a:pt x="156" y="30"/>
                    </a:lnTo>
                    <a:lnTo>
                      <a:pt x="108" y="30"/>
                    </a:lnTo>
                    <a:lnTo>
                      <a:pt x="48" y="0"/>
                    </a:lnTo>
                    <a:lnTo>
                      <a:pt x="0" y="6"/>
                    </a:lnTo>
                    <a:lnTo>
                      <a:pt x="36" y="72"/>
                    </a:lnTo>
                    <a:lnTo>
                      <a:pt x="60" y="108"/>
                    </a:lnTo>
                    <a:lnTo>
                      <a:pt x="54" y="120"/>
                    </a:lnTo>
                    <a:lnTo>
                      <a:pt x="96" y="150"/>
                    </a:lnTo>
                    <a:lnTo>
                      <a:pt x="102" y="180"/>
                    </a:lnTo>
                    <a:lnTo>
                      <a:pt x="120" y="192"/>
                    </a:lnTo>
                    <a:lnTo>
                      <a:pt x="144" y="216"/>
                    </a:lnTo>
                    <a:lnTo>
                      <a:pt x="150" y="198"/>
                    </a:lnTo>
                    <a:lnTo>
                      <a:pt x="126" y="180"/>
                    </a:lnTo>
                    <a:lnTo>
                      <a:pt x="102" y="126"/>
                    </a:lnTo>
                    <a:lnTo>
                      <a:pt x="60" y="66"/>
                    </a:lnTo>
                    <a:lnTo>
                      <a:pt x="48" y="30"/>
                    </a:lnTo>
                    <a:lnTo>
                      <a:pt x="78" y="42"/>
                    </a:lnTo>
                    <a:lnTo>
                      <a:pt x="108" y="102"/>
                    </a:lnTo>
                    <a:lnTo>
                      <a:pt x="120" y="120"/>
                    </a:lnTo>
                    <a:lnTo>
                      <a:pt x="150" y="138"/>
                    </a:lnTo>
                    <a:lnTo>
                      <a:pt x="150" y="156"/>
                    </a:lnTo>
                    <a:lnTo>
                      <a:pt x="174" y="168"/>
                    </a:lnTo>
                    <a:lnTo>
                      <a:pt x="186" y="186"/>
                    </a:lnTo>
                    <a:lnTo>
                      <a:pt x="216" y="216"/>
                    </a:lnTo>
                    <a:lnTo>
                      <a:pt x="222" y="258"/>
                    </a:lnTo>
                    <a:lnTo>
                      <a:pt x="222" y="276"/>
                    </a:lnTo>
                    <a:lnTo>
                      <a:pt x="300" y="324"/>
                    </a:lnTo>
                    <a:lnTo>
                      <a:pt x="336" y="342"/>
                    </a:lnTo>
                    <a:lnTo>
                      <a:pt x="402" y="360"/>
                    </a:lnTo>
                    <a:lnTo>
                      <a:pt x="420" y="354"/>
                    </a:lnTo>
                    <a:lnTo>
                      <a:pt x="438" y="354"/>
                    </a:lnTo>
                    <a:lnTo>
                      <a:pt x="468" y="379"/>
                    </a:lnTo>
                    <a:lnTo>
                      <a:pt x="474" y="366"/>
                    </a:lnTo>
                    <a:lnTo>
                      <a:pt x="486" y="348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56" name="Freeform 1465"/>
              <p:cNvSpPr>
                <a:spLocks/>
              </p:cNvSpPr>
              <p:nvPr/>
            </p:nvSpPr>
            <p:spPr bwMode="auto">
              <a:xfrm rot="20747712">
                <a:off x="2899273" y="953786"/>
                <a:ext cx="750277" cy="672704"/>
              </a:xfrm>
              <a:custGeom>
                <a:avLst/>
                <a:gdLst/>
                <a:ahLst/>
                <a:cxnLst>
                  <a:cxn ang="0">
                    <a:pos x="764" y="46"/>
                  </a:cxn>
                  <a:cxn ang="0">
                    <a:pos x="700" y="13"/>
                  </a:cxn>
                  <a:cxn ang="0">
                    <a:pos x="651" y="2"/>
                  </a:cxn>
                  <a:cxn ang="0">
                    <a:pos x="496" y="52"/>
                  </a:cxn>
                  <a:cxn ang="0">
                    <a:pos x="452" y="110"/>
                  </a:cxn>
                  <a:cxn ang="0">
                    <a:pos x="334" y="112"/>
                  </a:cxn>
                  <a:cxn ang="0">
                    <a:pos x="241" y="182"/>
                  </a:cxn>
                  <a:cxn ang="0">
                    <a:pos x="160" y="289"/>
                  </a:cxn>
                  <a:cxn ang="0">
                    <a:pos x="44" y="319"/>
                  </a:cxn>
                  <a:cxn ang="0">
                    <a:pos x="17" y="402"/>
                  </a:cxn>
                  <a:cxn ang="0">
                    <a:pos x="2" y="482"/>
                  </a:cxn>
                  <a:cxn ang="0">
                    <a:pos x="59" y="568"/>
                  </a:cxn>
                  <a:cxn ang="0">
                    <a:pos x="169" y="621"/>
                  </a:cxn>
                  <a:cxn ang="0">
                    <a:pos x="203" y="785"/>
                  </a:cxn>
                  <a:cxn ang="0">
                    <a:pos x="181" y="986"/>
                  </a:cxn>
                  <a:cxn ang="0">
                    <a:pos x="218" y="1042"/>
                  </a:cxn>
                  <a:cxn ang="0">
                    <a:pos x="183" y="1075"/>
                  </a:cxn>
                  <a:cxn ang="0">
                    <a:pos x="206" y="1111"/>
                  </a:cxn>
                  <a:cxn ang="0">
                    <a:pos x="154" y="1135"/>
                  </a:cxn>
                  <a:cxn ang="0">
                    <a:pos x="219" y="1201"/>
                  </a:cxn>
                  <a:cxn ang="0">
                    <a:pos x="258" y="1158"/>
                  </a:cxn>
                  <a:cxn ang="0">
                    <a:pos x="252" y="1261"/>
                  </a:cxn>
                  <a:cxn ang="0">
                    <a:pos x="184" y="1302"/>
                  </a:cxn>
                  <a:cxn ang="0">
                    <a:pos x="142" y="1483"/>
                  </a:cxn>
                  <a:cxn ang="0">
                    <a:pos x="180" y="1606"/>
                  </a:cxn>
                  <a:cxn ang="0">
                    <a:pos x="200" y="1754"/>
                  </a:cxn>
                  <a:cxn ang="0">
                    <a:pos x="270" y="1897"/>
                  </a:cxn>
                  <a:cxn ang="0">
                    <a:pos x="370" y="1959"/>
                  </a:cxn>
                  <a:cxn ang="0">
                    <a:pos x="401" y="2022"/>
                  </a:cxn>
                  <a:cxn ang="0">
                    <a:pos x="460" y="2047"/>
                  </a:cxn>
                  <a:cxn ang="0">
                    <a:pos x="512" y="1998"/>
                  </a:cxn>
                  <a:cxn ang="0">
                    <a:pos x="539" y="1891"/>
                  </a:cxn>
                  <a:cxn ang="0">
                    <a:pos x="570" y="1779"/>
                  </a:cxn>
                  <a:cxn ang="0">
                    <a:pos x="622" y="1629"/>
                  </a:cxn>
                  <a:cxn ang="0">
                    <a:pos x="718" y="1524"/>
                  </a:cxn>
                  <a:cxn ang="0">
                    <a:pos x="831" y="1436"/>
                  </a:cxn>
                  <a:cxn ang="0">
                    <a:pos x="893" y="1316"/>
                  </a:cxn>
                  <a:cxn ang="0">
                    <a:pos x="974" y="1265"/>
                  </a:cxn>
                  <a:cxn ang="0">
                    <a:pos x="1092" y="1158"/>
                  </a:cxn>
                  <a:cxn ang="0">
                    <a:pos x="1088" y="1080"/>
                  </a:cxn>
                  <a:cxn ang="0">
                    <a:pos x="983" y="1102"/>
                  </a:cxn>
                  <a:cxn ang="0">
                    <a:pos x="958" y="1038"/>
                  </a:cxn>
                  <a:cxn ang="0">
                    <a:pos x="1058" y="1028"/>
                  </a:cxn>
                  <a:cxn ang="0">
                    <a:pos x="1123" y="1019"/>
                  </a:cxn>
                  <a:cxn ang="0">
                    <a:pos x="1085" y="937"/>
                  </a:cxn>
                  <a:cxn ang="0">
                    <a:pos x="1003" y="908"/>
                  </a:cxn>
                  <a:cxn ang="0">
                    <a:pos x="1042" y="896"/>
                  </a:cxn>
                  <a:cxn ang="0">
                    <a:pos x="1021" y="838"/>
                  </a:cxn>
                  <a:cxn ang="0">
                    <a:pos x="1043" y="801"/>
                  </a:cxn>
                  <a:cxn ang="0">
                    <a:pos x="1062" y="725"/>
                  </a:cxn>
                  <a:cxn ang="0">
                    <a:pos x="1064" y="663"/>
                  </a:cxn>
                  <a:cxn ang="0">
                    <a:pos x="1052" y="610"/>
                  </a:cxn>
                  <a:cxn ang="0">
                    <a:pos x="974" y="535"/>
                  </a:cxn>
                  <a:cxn ang="0">
                    <a:pos x="1006" y="468"/>
                  </a:cxn>
                  <a:cxn ang="0">
                    <a:pos x="958" y="436"/>
                  </a:cxn>
                  <a:cxn ang="0">
                    <a:pos x="912" y="328"/>
                  </a:cxn>
                  <a:cxn ang="0">
                    <a:pos x="924" y="146"/>
                  </a:cxn>
                  <a:cxn ang="0">
                    <a:pos x="917" y="60"/>
                  </a:cxn>
                  <a:cxn ang="0">
                    <a:pos x="863" y="84"/>
                  </a:cxn>
                  <a:cxn ang="0">
                    <a:pos x="821" y="143"/>
                  </a:cxn>
                  <a:cxn ang="0">
                    <a:pos x="795" y="110"/>
                  </a:cxn>
                  <a:cxn ang="0">
                    <a:pos x="750" y="151"/>
                  </a:cxn>
                  <a:cxn ang="0">
                    <a:pos x="718" y="105"/>
                  </a:cxn>
                </a:cxnLst>
                <a:rect l="0" t="0" r="r" b="b"/>
                <a:pathLst>
                  <a:path w="1125" h="2047">
                    <a:moveTo>
                      <a:pt x="718" y="105"/>
                    </a:moveTo>
                    <a:lnTo>
                      <a:pt x="722" y="102"/>
                    </a:lnTo>
                    <a:lnTo>
                      <a:pt x="730" y="95"/>
                    </a:lnTo>
                    <a:lnTo>
                      <a:pt x="740" y="83"/>
                    </a:lnTo>
                    <a:lnTo>
                      <a:pt x="751" y="70"/>
                    </a:lnTo>
                    <a:lnTo>
                      <a:pt x="760" y="58"/>
                    </a:lnTo>
                    <a:lnTo>
                      <a:pt x="764" y="46"/>
                    </a:lnTo>
                    <a:lnTo>
                      <a:pt x="761" y="37"/>
                    </a:lnTo>
                    <a:lnTo>
                      <a:pt x="748" y="32"/>
                    </a:lnTo>
                    <a:lnTo>
                      <a:pt x="735" y="30"/>
                    </a:lnTo>
                    <a:lnTo>
                      <a:pt x="725" y="27"/>
                    </a:lnTo>
                    <a:lnTo>
                      <a:pt x="716" y="22"/>
                    </a:lnTo>
                    <a:lnTo>
                      <a:pt x="708" y="17"/>
                    </a:lnTo>
                    <a:lnTo>
                      <a:pt x="700" y="13"/>
                    </a:lnTo>
                    <a:lnTo>
                      <a:pt x="693" y="8"/>
                    </a:lnTo>
                    <a:lnTo>
                      <a:pt x="686" y="4"/>
                    </a:lnTo>
                    <a:lnTo>
                      <a:pt x="678" y="1"/>
                    </a:lnTo>
                    <a:lnTo>
                      <a:pt x="672" y="0"/>
                    </a:lnTo>
                    <a:lnTo>
                      <a:pt x="665" y="0"/>
                    </a:lnTo>
                    <a:lnTo>
                      <a:pt x="658" y="0"/>
                    </a:lnTo>
                    <a:lnTo>
                      <a:pt x="651" y="2"/>
                    </a:lnTo>
                    <a:lnTo>
                      <a:pt x="633" y="7"/>
                    </a:lnTo>
                    <a:lnTo>
                      <a:pt x="610" y="13"/>
                    </a:lnTo>
                    <a:lnTo>
                      <a:pt x="583" y="19"/>
                    </a:lnTo>
                    <a:lnTo>
                      <a:pt x="558" y="25"/>
                    </a:lnTo>
                    <a:lnTo>
                      <a:pt x="534" y="34"/>
                    </a:lnTo>
                    <a:lnTo>
                      <a:pt x="512" y="42"/>
                    </a:lnTo>
                    <a:lnTo>
                      <a:pt x="496" y="52"/>
                    </a:lnTo>
                    <a:lnTo>
                      <a:pt x="487" y="62"/>
                    </a:lnTo>
                    <a:lnTo>
                      <a:pt x="483" y="74"/>
                    </a:lnTo>
                    <a:lnTo>
                      <a:pt x="478" y="84"/>
                    </a:lnTo>
                    <a:lnTo>
                      <a:pt x="474" y="93"/>
                    </a:lnTo>
                    <a:lnTo>
                      <a:pt x="468" y="102"/>
                    </a:lnTo>
                    <a:lnTo>
                      <a:pt x="461" y="107"/>
                    </a:lnTo>
                    <a:lnTo>
                      <a:pt x="452" y="110"/>
                    </a:lnTo>
                    <a:lnTo>
                      <a:pt x="440" y="110"/>
                    </a:lnTo>
                    <a:lnTo>
                      <a:pt x="426" y="105"/>
                    </a:lnTo>
                    <a:lnTo>
                      <a:pt x="409" y="100"/>
                    </a:lnTo>
                    <a:lnTo>
                      <a:pt x="391" y="98"/>
                    </a:lnTo>
                    <a:lnTo>
                      <a:pt x="371" y="100"/>
                    </a:lnTo>
                    <a:lnTo>
                      <a:pt x="351" y="105"/>
                    </a:lnTo>
                    <a:lnTo>
                      <a:pt x="334" y="112"/>
                    </a:lnTo>
                    <a:lnTo>
                      <a:pt x="319" y="120"/>
                    </a:lnTo>
                    <a:lnTo>
                      <a:pt x="306" y="130"/>
                    </a:lnTo>
                    <a:lnTo>
                      <a:pt x="300" y="141"/>
                    </a:lnTo>
                    <a:lnTo>
                      <a:pt x="291" y="151"/>
                    </a:lnTo>
                    <a:lnTo>
                      <a:pt x="278" y="161"/>
                    </a:lnTo>
                    <a:lnTo>
                      <a:pt x="260" y="172"/>
                    </a:lnTo>
                    <a:lnTo>
                      <a:pt x="241" y="182"/>
                    </a:lnTo>
                    <a:lnTo>
                      <a:pt x="221" y="194"/>
                    </a:lnTo>
                    <a:lnTo>
                      <a:pt x="204" y="208"/>
                    </a:lnTo>
                    <a:lnTo>
                      <a:pt x="191" y="224"/>
                    </a:lnTo>
                    <a:lnTo>
                      <a:pt x="184" y="242"/>
                    </a:lnTo>
                    <a:lnTo>
                      <a:pt x="180" y="261"/>
                    </a:lnTo>
                    <a:lnTo>
                      <a:pt x="172" y="277"/>
                    </a:lnTo>
                    <a:lnTo>
                      <a:pt x="160" y="289"/>
                    </a:lnTo>
                    <a:lnTo>
                      <a:pt x="146" y="299"/>
                    </a:lnTo>
                    <a:lnTo>
                      <a:pt x="130" y="305"/>
                    </a:lnTo>
                    <a:lnTo>
                      <a:pt x="113" y="311"/>
                    </a:lnTo>
                    <a:lnTo>
                      <a:pt x="94" y="314"/>
                    </a:lnTo>
                    <a:lnTo>
                      <a:pt x="76" y="315"/>
                    </a:lnTo>
                    <a:lnTo>
                      <a:pt x="59" y="316"/>
                    </a:lnTo>
                    <a:lnTo>
                      <a:pt x="44" y="319"/>
                    </a:lnTo>
                    <a:lnTo>
                      <a:pt x="31" y="325"/>
                    </a:lnTo>
                    <a:lnTo>
                      <a:pt x="22" y="332"/>
                    </a:lnTo>
                    <a:lnTo>
                      <a:pt x="16" y="342"/>
                    </a:lnTo>
                    <a:lnTo>
                      <a:pt x="13" y="355"/>
                    </a:lnTo>
                    <a:lnTo>
                      <a:pt x="11" y="369"/>
                    </a:lnTo>
                    <a:lnTo>
                      <a:pt x="15" y="386"/>
                    </a:lnTo>
                    <a:lnTo>
                      <a:pt x="17" y="402"/>
                    </a:lnTo>
                    <a:lnTo>
                      <a:pt x="16" y="415"/>
                    </a:lnTo>
                    <a:lnTo>
                      <a:pt x="13" y="425"/>
                    </a:lnTo>
                    <a:lnTo>
                      <a:pt x="9" y="434"/>
                    </a:lnTo>
                    <a:lnTo>
                      <a:pt x="4" y="444"/>
                    </a:lnTo>
                    <a:lnTo>
                      <a:pt x="1" y="454"/>
                    </a:lnTo>
                    <a:lnTo>
                      <a:pt x="0" y="466"/>
                    </a:lnTo>
                    <a:lnTo>
                      <a:pt x="2" y="482"/>
                    </a:lnTo>
                    <a:lnTo>
                      <a:pt x="7" y="499"/>
                    </a:lnTo>
                    <a:lnTo>
                      <a:pt x="13" y="515"/>
                    </a:lnTo>
                    <a:lnTo>
                      <a:pt x="18" y="530"/>
                    </a:lnTo>
                    <a:lnTo>
                      <a:pt x="25" y="543"/>
                    </a:lnTo>
                    <a:lnTo>
                      <a:pt x="34" y="553"/>
                    </a:lnTo>
                    <a:lnTo>
                      <a:pt x="45" y="562"/>
                    </a:lnTo>
                    <a:lnTo>
                      <a:pt x="59" y="568"/>
                    </a:lnTo>
                    <a:lnTo>
                      <a:pt x="76" y="572"/>
                    </a:lnTo>
                    <a:lnTo>
                      <a:pt x="94" y="575"/>
                    </a:lnTo>
                    <a:lnTo>
                      <a:pt x="113" y="579"/>
                    </a:lnTo>
                    <a:lnTo>
                      <a:pt x="130" y="584"/>
                    </a:lnTo>
                    <a:lnTo>
                      <a:pt x="145" y="593"/>
                    </a:lnTo>
                    <a:lnTo>
                      <a:pt x="159" y="605"/>
                    </a:lnTo>
                    <a:lnTo>
                      <a:pt x="169" y="621"/>
                    </a:lnTo>
                    <a:lnTo>
                      <a:pt x="176" y="642"/>
                    </a:lnTo>
                    <a:lnTo>
                      <a:pt x="179" y="668"/>
                    </a:lnTo>
                    <a:lnTo>
                      <a:pt x="181" y="695"/>
                    </a:lnTo>
                    <a:lnTo>
                      <a:pt x="185" y="718"/>
                    </a:lnTo>
                    <a:lnTo>
                      <a:pt x="191" y="740"/>
                    </a:lnTo>
                    <a:lnTo>
                      <a:pt x="198" y="762"/>
                    </a:lnTo>
                    <a:lnTo>
                      <a:pt x="203" y="785"/>
                    </a:lnTo>
                    <a:lnTo>
                      <a:pt x="206" y="810"/>
                    </a:lnTo>
                    <a:lnTo>
                      <a:pt x="207" y="841"/>
                    </a:lnTo>
                    <a:lnTo>
                      <a:pt x="203" y="878"/>
                    </a:lnTo>
                    <a:lnTo>
                      <a:pt x="196" y="915"/>
                    </a:lnTo>
                    <a:lnTo>
                      <a:pt x="190" y="945"/>
                    </a:lnTo>
                    <a:lnTo>
                      <a:pt x="184" y="968"/>
                    </a:lnTo>
                    <a:lnTo>
                      <a:pt x="181" y="986"/>
                    </a:lnTo>
                    <a:lnTo>
                      <a:pt x="180" y="999"/>
                    </a:lnTo>
                    <a:lnTo>
                      <a:pt x="180" y="1009"/>
                    </a:lnTo>
                    <a:lnTo>
                      <a:pt x="184" y="1016"/>
                    </a:lnTo>
                    <a:lnTo>
                      <a:pt x="191" y="1022"/>
                    </a:lnTo>
                    <a:lnTo>
                      <a:pt x="200" y="1028"/>
                    </a:lnTo>
                    <a:lnTo>
                      <a:pt x="210" y="1034"/>
                    </a:lnTo>
                    <a:lnTo>
                      <a:pt x="218" y="1042"/>
                    </a:lnTo>
                    <a:lnTo>
                      <a:pt x="225" y="1050"/>
                    </a:lnTo>
                    <a:lnTo>
                      <a:pt x="227" y="1057"/>
                    </a:lnTo>
                    <a:lnTo>
                      <a:pt x="225" y="1062"/>
                    </a:lnTo>
                    <a:lnTo>
                      <a:pt x="217" y="1067"/>
                    </a:lnTo>
                    <a:lnTo>
                      <a:pt x="203" y="1068"/>
                    </a:lnTo>
                    <a:lnTo>
                      <a:pt x="189" y="1070"/>
                    </a:lnTo>
                    <a:lnTo>
                      <a:pt x="183" y="1075"/>
                    </a:lnTo>
                    <a:lnTo>
                      <a:pt x="183" y="1082"/>
                    </a:lnTo>
                    <a:lnTo>
                      <a:pt x="188" y="1089"/>
                    </a:lnTo>
                    <a:lnTo>
                      <a:pt x="194" y="1097"/>
                    </a:lnTo>
                    <a:lnTo>
                      <a:pt x="200" y="1104"/>
                    </a:lnTo>
                    <a:lnTo>
                      <a:pt x="206" y="1108"/>
                    </a:lnTo>
                    <a:lnTo>
                      <a:pt x="208" y="1111"/>
                    </a:lnTo>
                    <a:lnTo>
                      <a:pt x="206" y="1111"/>
                    </a:lnTo>
                    <a:lnTo>
                      <a:pt x="200" y="1110"/>
                    </a:lnTo>
                    <a:lnTo>
                      <a:pt x="191" y="1108"/>
                    </a:lnTo>
                    <a:lnTo>
                      <a:pt x="182" y="1108"/>
                    </a:lnTo>
                    <a:lnTo>
                      <a:pt x="172" y="1111"/>
                    </a:lnTo>
                    <a:lnTo>
                      <a:pt x="162" y="1115"/>
                    </a:lnTo>
                    <a:lnTo>
                      <a:pt x="157" y="1123"/>
                    </a:lnTo>
                    <a:lnTo>
                      <a:pt x="154" y="1135"/>
                    </a:lnTo>
                    <a:lnTo>
                      <a:pt x="157" y="1149"/>
                    </a:lnTo>
                    <a:lnTo>
                      <a:pt x="164" y="1163"/>
                    </a:lnTo>
                    <a:lnTo>
                      <a:pt x="173" y="1176"/>
                    </a:lnTo>
                    <a:lnTo>
                      <a:pt x="184" y="1187"/>
                    </a:lnTo>
                    <a:lnTo>
                      <a:pt x="196" y="1196"/>
                    </a:lnTo>
                    <a:lnTo>
                      <a:pt x="207" y="1201"/>
                    </a:lnTo>
                    <a:lnTo>
                      <a:pt x="219" y="1201"/>
                    </a:lnTo>
                    <a:lnTo>
                      <a:pt x="227" y="1195"/>
                    </a:lnTo>
                    <a:lnTo>
                      <a:pt x="234" y="1186"/>
                    </a:lnTo>
                    <a:lnTo>
                      <a:pt x="238" y="1178"/>
                    </a:lnTo>
                    <a:lnTo>
                      <a:pt x="244" y="1171"/>
                    </a:lnTo>
                    <a:lnTo>
                      <a:pt x="249" y="1165"/>
                    </a:lnTo>
                    <a:lnTo>
                      <a:pt x="252" y="1161"/>
                    </a:lnTo>
                    <a:lnTo>
                      <a:pt x="258" y="1158"/>
                    </a:lnTo>
                    <a:lnTo>
                      <a:pt x="263" y="1158"/>
                    </a:lnTo>
                    <a:lnTo>
                      <a:pt x="270" y="1159"/>
                    </a:lnTo>
                    <a:lnTo>
                      <a:pt x="278" y="1174"/>
                    </a:lnTo>
                    <a:lnTo>
                      <a:pt x="275" y="1202"/>
                    </a:lnTo>
                    <a:lnTo>
                      <a:pt x="267" y="1233"/>
                    </a:lnTo>
                    <a:lnTo>
                      <a:pt x="258" y="1255"/>
                    </a:lnTo>
                    <a:lnTo>
                      <a:pt x="252" y="1261"/>
                    </a:lnTo>
                    <a:lnTo>
                      <a:pt x="244" y="1265"/>
                    </a:lnTo>
                    <a:lnTo>
                      <a:pt x="234" y="1270"/>
                    </a:lnTo>
                    <a:lnTo>
                      <a:pt x="223" y="1273"/>
                    </a:lnTo>
                    <a:lnTo>
                      <a:pt x="212" y="1279"/>
                    </a:lnTo>
                    <a:lnTo>
                      <a:pt x="202" y="1285"/>
                    </a:lnTo>
                    <a:lnTo>
                      <a:pt x="192" y="1292"/>
                    </a:lnTo>
                    <a:lnTo>
                      <a:pt x="184" y="1302"/>
                    </a:lnTo>
                    <a:lnTo>
                      <a:pt x="177" y="1318"/>
                    </a:lnTo>
                    <a:lnTo>
                      <a:pt x="169" y="1340"/>
                    </a:lnTo>
                    <a:lnTo>
                      <a:pt x="161" y="1369"/>
                    </a:lnTo>
                    <a:lnTo>
                      <a:pt x="154" y="1399"/>
                    </a:lnTo>
                    <a:lnTo>
                      <a:pt x="149" y="1430"/>
                    </a:lnTo>
                    <a:lnTo>
                      <a:pt x="144" y="1459"/>
                    </a:lnTo>
                    <a:lnTo>
                      <a:pt x="142" y="1483"/>
                    </a:lnTo>
                    <a:lnTo>
                      <a:pt x="143" y="1500"/>
                    </a:lnTo>
                    <a:lnTo>
                      <a:pt x="146" y="1514"/>
                    </a:lnTo>
                    <a:lnTo>
                      <a:pt x="153" y="1530"/>
                    </a:lnTo>
                    <a:lnTo>
                      <a:pt x="160" y="1547"/>
                    </a:lnTo>
                    <a:lnTo>
                      <a:pt x="168" y="1566"/>
                    </a:lnTo>
                    <a:lnTo>
                      <a:pt x="174" y="1585"/>
                    </a:lnTo>
                    <a:lnTo>
                      <a:pt x="180" y="1606"/>
                    </a:lnTo>
                    <a:lnTo>
                      <a:pt x="181" y="1628"/>
                    </a:lnTo>
                    <a:lnTo>
                      <a:pt x="179" y="1650"/>
                    </a:lnTo>
                    <a:lnTo>
                      <a:pt x="176" y="1672"/>
                    </a:lnTo>
                    <a:lnTo>
                      <a:pt x="179" y="1694"/>
                    </a:lnTo>
                    <a:lnTo>
                      <a:pt x="184" y="1714"/>
                    </a:lnTo>
                    <a:lnTo>
                      <a:pt x="191" y="1735"/>
                    </a:lnTo>
                    <a:lnTo>
                      <a:pt x="200" y="1754"/>
                    </a:lnTo>
                    <a:lnTo>
                      <a:pt x="210" y="1772"/>
                    </a:lnTo>
                    <a:lnTo>
                      <a:pt x="219" y="1791"/>
                    </a:lnTo>
                    <a:lnTo>
                      <a:pt x="227" y="1807"/>
                    </a:lnTo>
                    <a:lnTo>
                      <a:pt x="235" y="1825"/>
                    </a:lnTo>
                    <a:lnTo>
                      <a:pt x="245" y="1847"/>
                    </a:lnTo>
                    <a:lnTo>
                      <a:pt x="257" y="1872"/>
                    </a:lnTo>
                    <a:lnTo>
                      <a:pt x="270" y="1897"/>
                    </a:lnTo>
                    <a:lnTo>
                      <a:pt x="283" y="1918"/>
                    </a:lnTo>
                    <a:lnTo>
                      <a:pt x="300" y="1937"/>
                    </a:lnTo>
                    <a:lnTo>
                      <a:pt x="315" y="1948"/>
                    </a:lnTo>
                    <a:lnTo>
                      <a:pt x="331" y="1951"/>
                    </a:lnTo>
                    <a:lnTo>
                      <a:pt x="346" y="1950"/>
                    </a:lnTo>
                    <a:lnTo>
                      <a:pt x="358" y="1953"/>
                    </a:lnTo>
                    <a:lnTo>
                      <a:pt x="370" y="1959"/>
                    </a:lnTo>
                    <a:lnTo>
                      <a:pt x="379" y="1967"/>
                    </a:lnTo>
                    <a:lnTo>
                      <a:pt x="386" y="1977"/>
                    </a:lnTo>
                    <a:lnTo>
                      <a:pt x="392" y="1988"/>
                    </a:lnTo>
                    <a:lnTo>
                      <a:pt x="395" y="1999"/>
                    </a:lnTo>
                    <a:lnTo>
                      <a:pt x="396" y="2011"/>
                    </a:lnTo>
                    <a:lnTo>
                      <a:pt x="398" y="2016"/>
                    </a:lnTo>
                    <a:lnTo>
                      <a:pt x="401" y="2022"/>
                    </a:lnTo>
                    <a:lnTo>
                      <a:pt x="406" y="2028"/>
                    </a:lnTo>
                    <a:lnTo>
                      <a:pt x="413" y="2032"/>
                    </a:lnTo>
                    <a:lnTo>
                      <a:pt x="421" y="2037"/>
                    </a:lnTo>
                    <a:lnTo>
                      <a:pt x="430" y="2042"/>
                    </a:lnTo>
                    <a:lnTo>
                      <a:pt x="439" y="2044"/>
                    </a:lnTo>
                    <a:lnTo>
                      <a:pt x="449" y="2046"/>
                    </a:lnTo>
                    <a:lnTo>
                      <a:pt x="460" y="2047"/>
                    </a:lnTo>
                    <a:lnTo>
                      <a:pt x="470" y="2046"/>
                    </a:lnTo>
                    <a:lnTo>
                      <a:pt x="479" y="2044"/>
                    </a:lnTo>
                    <a:lnTo>
                      <a:pt x="489" y="2039"/>
                    </a:lnTo>
                    <a:lnTo>
                      <a:pt x="497" y="2034"/>
                    </a:lnTo>
                    <a:lnTo>
                      <a:pt x="504" y="2024"/>
                    </a:lnTo>
                    <a:lnTo>
                      <a:pt x="508" y="2013"/>
                    </a:lnTo>
                    <a:lnTo>
                      <a:pt x="512" y="1998"/>
                    </a:lnTo>
                    <a:lnTo>
                      <a:pt x="515" y="1969"/>
                    </a:lnTo>
                    <a:lnTo>
                      <a:pt x="519" y="1947"/>
                    </a:lnTo>
                    <a:lnTo>
                      <a:pt x="522" y="1930"/>
                    </a:lnTo>
                    <a:lnTo>
                      <a:pt x="524" y="1916"/>
                    </a:lnTo>
                    <a:lnTo>
                      <a:pt x="529" y="1906"/>
                    </a:lnTo>
                    <a:lnTo>
                      <a:pt x="534" y="1898"/>
                    </a:lnTo>
                    <a:lnTo>
                      <a:pt x="539" y="1891"/>
                    </a:lnTo>
                    <a:lnTo>
                      <a:pt x="547" y="1884"/>
                    </a:lnTo>
                    <a:lnTo>
                      <a:pt x="557" y="1865"/>
                    </a:lnTo>
                    <a:lnTo>
                      <a:pt x="555" y="1840"/>
                    </a:lnTo>
                    <a:lnTo>
                      <a:pt x="551" y="1816"/>
                    </a:lnTo>
                    <a:lnTo>
                      <a:pt x="554" y="1800"/>
                    </a:lnTo>
                    <a:lnTo>
                      <a:pt x="561" y="1792"/>
                    </a:lnTo>
                    <a:lnTo>
                      <a:pt x="570" y="1779"/>
                    </a:lnTo>
                    <a:lnTo>
                      <a:pt x="582" y="1762"/>
                    </a:lnTo>
                    <a:lnTo>
                      <a:pt x="595" y="1741"/>
                    </a:lnTo>
                    <a:lnTo>
                      <a:pt x="605" y="1718"/>
                    </a:lnTo>
                    <a:lnTo>
                      <a:pt x="614" y="1695"/>
                    </a:lnTo>
                    <a:lnTo>
                      <a:pt x="620" y="1672"/>
                    </a:lnTo>
                    <a:lnTo>
                      <a:pt x="621" y="1650"/>
                    </a:lnTo>
                    <a:lnTo>
                      <a:pt x="622" y="1629"/>
                    </a:lnTo>
                    <a:lnTo>
                      <a:pt x="630" y="1607"/>
                    </a:lnTo>
                    <a:lnTo>
                      <a:pt x="642" y="1587"/>
                    </a:lnTo>
                    <a:lnTo>
                      <a:pt x="658" y="1567"/>
                    </a:lnTo>
                    <a:lnTo>
                      <a:pt x="675" y="1550"/>
                    </a:lnTo>
                    <a:lnTo>
                      <a:pt x="692" y="1536"/>
                    </a:lnTo>
                    <a:lnTo>
                      <a:pt x="707" y="1528"/>
                    </a:lnTo>
                    <a:lnTo>
                      <a:pt x="718" y="1524"/>
                    </a:lnTo>
                    <a:lnTo>
                      <a:pt x="728" y="1523"/>
                    </a:lnTo>
                    <a:lnTo>
                      <a:pt x="743" y="1519"/>
                    </a:lnTo>
                    <a:lnTo>
                      <a:pt x="760" y="1511"/>
                    </a:lnTo>
                    <a:lnTo>
                      <a:pt x="777" y="1498"/>
                    </a:lnTo>
                    <a:lnTo>
                      <a:pt x="795" y="1482"/>
                    </a:lnTo>
                    <a:lnTo>
                      <a:pt x="814" y="1461"/>
                    </a:lnTo>
                    <a:lnTo>
                      <a:pt x="831" y="1436"/>
                    </a:lnTo>
                    <a:lnTo>
                      <a:pt x="846" y="1405"/>
                    </a:lnTo>
                    <a:lnTo>
                      <a:pt x="858" y="1375"/>
                    </a:lnTo>
                    <a:lnTo>
                      <a:pt x="867" y="1354"/>
                    </a:lnTo>
                    <a:lnTo>
                      <a:pt x="875" y="1338"/>
                    </a:lnTo>
                    <a:lnTo>
                      <a:pt x="881" y="1327"/>
                    </a:lnTo>
                    <a:lnTo>
                      <a:pt x="888" y="1320"/>
                    </a:lnTo>
                    <a:lnTo>
                      <a:pt x="893" y="1316"/>
                    </a:lnTo>
                    <a:lnTo>
                      <a:pt x="901" y="1312"/>
                    </a:lnTo>
                    <a:lnTo>
                      <a:pt x="912" y="1309"/>
                    </a:lnTo>
                    <a:lnTo>
                      <a:pt x="919" y="1305"/>
                    </a:lnTo>
                    <a:lnTo>
                      <a:pt x="929" y="1299"/>
                    </a:lnTo>
                    <a:lnTo>
                      <a:pt x="943" y="1289"/>
                    </a:lnTo>
                    <a:lnTo>
                      <a:pt x="958" y="1279"/>
                    </a:lnTo>
                    <a:lnTo>
                      <a:pt x="974" y="1265"/>
                    </a:lnTo>
                    <a:lnTo>
                      <a:pt x="991" y="1251"/>
                    </a:lnTo>
                    <a:lnTo>
                      <a:pt x="1009" y="1236"/>
                    </a:lnTo>
                    <a:lnTo>
                      <a:pt x="1027" y="1220"/>
                    </a:lnTo>
                    <a:lnTo>
                      <a:pt x="1045" y="1204"/>
                    </a:lnTo>
                    <a:lnTo>
                      <a:pt x="1062" y="1188"/>
                    </a:lnTo>
                    <a:lnTo>
                      <a:pt x="1078" y="1173"/>
                    </a:lnTo>
                    <a:lnTo>
                      <a:pt x="1092" y="1158"/>
                    </a:lnTo>
                    <a:lnTo>
                      <a:pt x="1103" y="1143"/>
                    </a:lnTo>
                    <a:lnTo>
                      <a:pt x="1111" y="1130"/>
                    </a:lnTo>
                    <a:lnTo>
                      <a:pt x="1117" y="1120"/>
                    </a:lnTo>
                    <a:lnTo>
                      <a:pt x="1119" y="1111"/>
                    </a:lnTo>
                    <a:lnTo>
                      <a:pt x="1116" y="1097"/>
                    </a:lnTo>
                    <a:lnTo>
                      <a:pt x="1104" y="1087"/>
                    </a:lnTo>
                    <a:lnTo>
                      <a:pt x="1088" y="1080"/>
                    </a:lnTo>
                    <a:lnTo>
                      <a:pt x="1070" y="1077"/>
                    </a:lnTo>
                    <a:lnTo>
                      <a:pt x="1048" y="1077"/>
                    </a:lnTo>
                    <a:lnTo>
                      <a:pt x="1027" y="1082"/>
                    </a:lnTo>
                    <a:lnTo>
                      <a:pt x="1007" y="1088"/>
                    </a:lnTo>
                    <a:lnTo>
                      <a:pt x="991" y="1098"/>
                    </a:lnTo>
                    <a:lnTo>
                      <a:pt x="983" y="1105"/>
                    </a:lnTo>
                    <a:lnTo>
                      <a:pt x="983" y="1102"/>
                    </a:lnTo>
                    <a:lnTo>
                      <a:pt x="988" y="1093"/>
                    </a:lnTo>
                    <a:lnTo>
                      <a:pt x="995" y="1081"/>
                    </a:lnTo>
                    <a:lnTo>
                      <a:pt x="999" y="1066"/>
                    </a:lnTo>
                    <a:lnTo>
                      <a:pt x="998" y="1053"/>
                    </a:lnTo>
                    <a:lnTo>
                      <a:pt x="989" y="1043"/>
                    </a:lnTo>
                    <a:lnTo>
                      <a:pt x="967" y="1039"/>
                    </a:lnTo>
                    <a:lnTo>
                      <a:pt x="958" y="1038"/>
                    </a:lnTo>
                    <a:lnTo>
                      <a:pt x="961" y="1034"/>
                    </a:lnTo>
                    <a:lnTo>
                      <a:pt x="975" y="1028"/>
                    </a:lnTo>
                    <a:lnTo>
                      <a:pt x="994" y="1022"/>
                    </a:lnTo>
                    <a:lnTo>
                      <a:pt x="1015" y="1019"/>
                    </a:lnTo>
                    <a:lnTo>
                      <a:pt x="1035" y="1017"/>
                    </a:lnTo>
                    <a:lnTo>
                      <a:pt x="1051" y="1020"/>
                    </a:lnTo>
                    <a:lnTo>
                      <a:pt x="1058" y="1028"/>
                    </a:lnTo>
                    <a:lnTo>
                      <a:pt x="1063" y="1037"/>
                    </a:lnTo>
                    <a:lnTo>
                      <a:pt x="1071" y="1043"/>
                    </a:lnTo>
                    <a:lnTo>
                      <a:pt x="1082" y="1045"/>
                    </a:lnTo>
                    <a:lnTo>
                      <a:pt x="1094" y="1043"/>
                    </a:lnTo>
                    <a:lnTo>
                      <a:pt x="1105" y="1038"/>
                    </a:lnTo>
                    <a:lnTo>
                      <a:pt x="1116" y="1030"/>
                    </a:lnTo>
                    <a:lnTo>
                      <a:pt x="1123" y="1019"/>
                    </a:lnTo>
                    <a:lnTo>
                      <a:pt x="1125" y="1004"/>
                    </a:lnTo>
                    <a:lnTo>
                      <a:pt x="1124" y="989"/>
                    </a:lnTo>
                    <a:lnTo>
                      <a:pt x="1120" y="976"/>
                    </a:lnTo>
                    <a:lnTo>
                      <a:pt x="1115" y="966"/>
                    </a:lnTo>
                    <a:lnTo>
                      <a:pt x="1107" y="955"/>
                    </a:lnTo>
                    <a:lnTo>
                      <a:pt x="1096" y="946"/>
                    </a:lnTo>
                    <a:lnTo>
                      <a:pt x="1085" y="937"/>
                    </a:lnTo>
                    <a:lnTo>
                      <a:pt x="1070" y="929"/>
                    </a:lnTo>
                    <a:lnTo>
                      <a:pt x="1052" y="920"/>
                    </a:lnTo>
                    <a:lnTo>
                      <a:pt x="1036" y="913"/>
                    </a:lnTo>
                    <a:lnTo>
                      <a:pt x="1022" y="909"/>
                    </a:lnTo>
                    <a:lnTo>
                      <a:pt x="1013" y="908"/>
                    </a:lnTo>
                    <a:lnTo>
                      <a:pt x="1007" y="908"/>
                    </a:lnTo>
                    <a:lnTo>
                      <a:pt x="1003" y="908"/>
                    </a:lnTo>
                    <a:lnTo>
                      <a:pt x="1002" y="907"/>
                    </a:lnTo>
                    <a:lnTo>
                      <a:pt x="1002" y="903"/>
                    </a:lnTo>
                    <a:lnTo>
                      <a:pt x="1003" y="896"/>
                    </a:lnTo>
                    <a:lnTo>
                      <a:pt x="1009" y="891"/>
                    </a:lnTo>
                    <a:lnTo>
                      <a:pt x="1018" y="891"/>
                    </a:lnTo>
                    <a:lnTo>
                      <a:pt x="1029" y="893"/>
                    </a:lnTo>
                    <a:lnTo>
                      <a:pt x="1042" y="896"/>
                    </a:lnTo>
                    <a:lnTo>
                      <a:pt x="1051" y="899"/>
                    </a:lnTo>
                    <a:lnTo>
                      <a:pt x="1058" y="898"/>
                    </a:lnTo>
                    <a:lnTo>
                      <a:pt x="1059" y="892"/>
                    </a:lnTo>
                    <a:lnTo>
                      <a:pt x="1052" y="878"/>
                    </a:lnTo>
                    <a:lnTo>
                      <a:pt x="1041" y="862"/>
                    </a:lnTo>
                    <a:lnTo>
                      <a:pt x="1030" y="848"/>
                    </a:lnTo>
                    <a:lnTo>
                      <a:pt x="1021" y="838"/>
                    </a:lnTo>
                    <a:lnTo>
                      <a:pt x="1014" y="830"/>
                    </a:lnTo>
                    <a:lnTo>
                      <a:pt x="1010" y="823"/>
                    </a:lnTo>
                    <a:lnTo>
                      <a:pt x="1009" y="818"/>
                    </a:lnTo>
                    <a:lnTo>
                      <a:pt x="1013" y="815"/>
                    </a:lnTo>
                    <a:lnTo>
                      <a:pt x="1021" y="812"/>
                    </a:lnTo>
                    <a:lnTo>
                      <a:pt x="1033" y="808"/>
                    </a:lnTo>
                    <a:lnTo>
                      <a:pt x="1043" y="801"/>
                    </a:lnTo>
                    <a:lnTo>
                      <a:pt x="1051" y="790"/>
                    </a:lnTo>
                    <a:lnTo>
                      <a:pt x="1059" y="780"/>
                    </a:lnTo>
                    <a:lnTo>
                      <a:pt x="1064" y="767"/>
                    </a:lnTo>
                    <a:lnTo>
                      <a:pt x="1067" y="756"/>
                    </a:lnTo>
                    <a:lnTo>
                      <a:pt x="1067" y="744"/>
                    </a:lnTo>
                    <a:lnTo>
                      <a:pt x="1064" y="734"/>
                    </a:lnTo>
                    <a:lnTo>
                      <a:pt x="1062" y="725"/>
                    </a:lnTo>
                    <a:lnTo>
                      <a:pt x="1063" y="716"/>
                    </a:lnTo>
                    <a:lnTo>
                      <a:pt x="1066" y="706"/>
                    </a:lnTo>
                    <a:lnTo>
                      <a:pt x="1071" y="698"/>
                    </a:lnTo>
                    <a:lnTo>
                      <a:pt x="1074" y="689"/>
                    </a:lnTo>
                    <a:lnTo>
                      <a:pt x="1075" y="680"/>
                    </a:lnTo>
                    <a:lnTo>
                      <a:pt x="1072" y="672"/>
                    </a:lnTo>
                    <a:lnTo>
                      <a:pt x="1064" y="663"/>
                    </a:lnTo>
                    <a:lnTo>
                      <a:pt x="1056" y="655"/>
                    </a:lnTo>
                    <a:lnTo>
                      <a:pt x="1051" y="646"/>
                    </a:lnTo>
                    <a:lnTo>
                      <a:pt x="1051" y="640"/>
                    </a:lnTo>
                    <a:lnTo>
                      <a:pt x="1052" y="632"/>
                    </a:lnTo>
                    <a:lnTo>
                      <a:pt x="1054" y="625"/>
                    </a:lnTo>
                    <a:lnTo>
                      <a:pt x="1055" y="618"/>
                    </a:lnTo>
                    <a:lnTo>
                      <a:pt x="1052" y="610"/>
                    </a:lnTo>
                    <a:lnTo>
                      <a:pt x="1045" y="602"/>
                    </a:lnTo>
                    <a:lnTo>
                      <a:pt x="1034" y="592"/>
                    </a:lnTo>
                    <a:lnTo>
                      <a:pt x="1020" y="582"/>
                    </a:lnTo>
                    <a:lnTo>
                      <a:pt x="1005" y="570"/>
                    </a:lnTo>
                    <a:lnTo>
                      <a:pt x="990" y="559"/>
                    </a:lnTo>
                    <a:lnTo>
                      <a:pt x="980" y="547"/>
                    </a:lnTo>
                    <a:lnTo>
                      <a:pt x="974" y="535"/>
                    </a:lnTo>
                    <a:lnTo>
                      <a:pt x="975" y="523"/>
                    </a:lnTo>
                    <a:lnTo>
                      <a:pt x="986" y="512"/>
                    </a:lnTo>
                    <a:lnTo>
                      <a:pt x="998" y="501"/>
                    </a:lnTo>
                    <a:lnTo>
                      <a:pt x="1006" y="491"/>
                    </a:lnTo>
                    <a:lnTo>
                      <a:pt x="1010" y="482"/>
                    </a:lnTo>
                    <a:lnTo>
                      <a:pt x="1010" y="474"/>
                    </a:lnTo>
                    <a:lnTo>
                      <a:pt x="1006" y="468"/>
                    </a:lnTo>
                    <a:lnTo>
                      <a:pt x="999" y="463"/>
                    </a:lnTo>
                    <a:lnTo>
                      <a:pt x="990" y="460"/>
                    </a:lnTo>
                    <a:lnTo>
                      <a:pt x="979" y="459"/>
                    </a:lnTo>
                    <a:lnTo>
                      <a:pt x="969" y="456"/>
                    </a:lnTo>
                    <a:lnTo>
                      <a:pt x="964" y="452"/>
                    </a:lnTo>
                    <a:lnTo>
                      <a:pt x="960" y="444"/>
                    </a:lnTo>
                    <a:lnTo>
                      <a:pt x="958" y="436"/>
                    </a:lnTo>
                    <a:lnTo>
                      <a:pt x="956" y="428"/>
                    </a:lnTo>
                    <a:lnTo>
                      <a:pt x="952" y="421"/>
                    </a:lnTo>
                    <a:lnTo>
                      <a:pt x="946" y="416"/>
                    </a:lnTo>
                    <a:lnTo>
                      <a:pt x="937" y="416"/>
                    </a:lnTo>
                    <a:lnTo>
                      <a:pt x="920" y="405"/>
                    </a:lnTo>
                    <a:lnTo>
                      <a:pt x="913" y="371"/>
                    </a:lnTo>
                    <a:lnTo>
                      <a:pt x="912" y="328"/>
                    </a:lnTo>
                    <a:lnTo>
                      <a:pt x="912" y="290"/>
                    </a:lnTo>
                    <a:lnTo>
                      <a:pt x="914" y="263"/>
                    </a:lnTo>
                    <a:lnTo>
                      <a:pt x="920" y="240"/>
                    </a:lnTo>
                    <a:lnTo>
                      <a:pt x="922" y="219"/>
                    </a:lnTo>
                    <a:lnTo>
                      <a:pt x="919" y="195"/>
                    </a:lnTo>
                    <a:lnTo>
                      <a:pt x="917" y="173"/>
                    </a:lnTo>
                    <a:lnTo>
                      <a:pt x="924" y="146"/>
                    </a:lnTo>
                    <a:lnTo>
                      <a:pt x="934" y="120"/>
                    </a:lnTo>
                    <a:lnTo>
                      <a:pt x="939" y="95"/>
                    </a:lnTo>
                    <a:lnTo>
                      <a:pt x="939" y="84"/>
                    </a:lnTo>
                    <a:lnTo>
                      <a:pt x="937" y="75"/>
                    </a:lnTo>
                    <a:lnTo>
                      <a:pt x="932" y="68"/>
                    </a:lnTo>
                    <a:lnTo>
                      <a:pt x="924" y="62"/>
                    </a:lnTo>
                    <a:lnTo>
                      <a:pt x="917" y="60"/>
                    </a:lnTo>
                    <a:lnTo>
                      <a:pt x="911" y="59"/>
                    </a:lnTo>
                    <a:lnTo>
                      <a:pt x="904" y="59"/>
                    </a:lnTo>
                    <a:lnTo>
                      <a:pt x="898" y="59"/>
                    </a:lnTo>
                    <a:lnTo>
                      <a:pt x="889" y="62"/>
                    </a:lnTo>
                    <a:lnTo>
                      <a:pt x="879" y="68"/>
                    </a:lnTo>
                    <a:lnTo>
                      <a:pt x="871" y="76"/>
                    </a:lnTo>
                    <a:lnTo>
                      <a:pt x="863" y="84"/>
                    </a:lnTo>
                    <a:lnTo>
                      <a:pt x="856" y="93"/>
                    </a:lnTo>
                    <a:lnTo>
                      <a:pt x="851" y="104"/>
                    </a:lnTo>
                    <a:lnTo>
                      <a:pt x="845" y="113"/>
                    </a:lnTo>
                    <a:lnTo>
                      <a:pt x="839" y="122"/>
                    </a:lnTo>
                    <a:lnTo>
                      <a:pt x="832" y="133"/>
                    </a:lnTo>
                    <a:lnTo>
                      <a:pt x="826" y="140"/>
                    </a:lnTo>
                    <a:lnTo>
                      <a:pt x="821" y="143"/>
                    </a:lnTo>
                    <a:lnTo>
                      <a:pt x="816" y="144"/>
                    </a:lnTo>
                    <a:lnTo>
                      <a:pt x="813" y="143"/>
                    </a:lnTo>
                    <a:lnTo>
                      <a:pt x="809" y="140"/>
                    </a:lnTo>
                    <a:lnTo>
                      <a:pt x="806" y="133"/>
                    </a:lnTo>
                    <a:lnTo>
                      <a:pt x="803" y="122"/>
                    </a:lnTo>
                    <a:lnTo>
                      <a:pt x="800" y="114"/>
                    </a:lnTo>
                    <a:lnTo>
                      <a:pt x="795" y="110"/>
                    </a:lnTo>
                    <a:lnTo>
                      <a:pt x="790" y="111"/>
                    </a:lnTo>
                    <a:lnTo>
                      <a:pt x="783" y="114"/>
                    </a:lnTo>
                    <a:lnTo>
                      <a:pt x="776" y="120"/>
                    </a:lnTo>
                    <a:lnTo>
                      <a:pt x="769" y="128"/>
                    </a:lnTo>
                    <a:lnTo>
                      <a:pt x="761" y="137"/>
                    </a:lnTo>
                    <a:lnTo>
                      <a:pt x="754" y="146"/>
                    </a:lnTo>
                    <a:lnTo>
                      <a:pt x="750" y="151"/>
                    </a:lnTo>
                    <a:lnTo>
                      <a:pt x="750" y="149"/>
                    </a:lnTo>
                    <a:lnTo>
                      <a:pt x="753" y="142"/>
                    </a:lnTo>
                    <a:lnTo>
                      <a:pt x="755" y="133"/>
                    </a:lnTo>
                    <a:lnTo>
                      <a:pt x="754" y="121"/>
                    </a:lnTo>
                    <a:lnTo>
                      <a:pt x="749" y="112"/>
                    </a:lnTo>
                    <a:lnTo>
                      <a:pt x="738" y="106"/>
                    </a:lnTo>
                    <a:lnTo>
                      <a:pt x="718" y="10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57" name="Freeform 1466"/>
              <p:cNvSpPr>
                <a:spLocks/>
              </p:cNvSpPr>
              <p:nvPr/>
            </p:nvSpPr>
            <p:spPr bwMode="auto">
              <a:xfrm>
                <a:off x="2006842" y="1134762"/>
                <a:ext cx="38101" cy="27385"/>
              </a:xfrm>
              <a:custGeom>
                <a:avLst/>
                <a:gdLst/>
                <a:ahLst/>
                <a:cxnLst>
                  <a:cxn ang="0">
                    <a:pos x="39" y="19"/>
                  </a:cxn>
                  <a:cxn ang="0">
                    <a:pos x="38" y="21"/>
                  </a:cxn>
                  <a:cxn ang="0">
                    <a:pos x="35" y="25"/>
                  </a:cxn>
                  <a:cxn ang="0">
                    <a:pos x="31" y="29"/>
                  </a:cxn>
                  <a:cxn ang="0">
                    <a:pos x="27" y="33"/>
                  </a:cxn>
                  <a:cxn ang="0">
                    <a:pos x="23" y="35"/>
                  </a:cxn>
                  <a:cxn ang="0">
                    <a:pos x="18" y="36"/>
                  </a:cxn>
                  <a:cxn ang="0">
                    <a:pos x="13" y="36"/>
                  </a:cxn>
                  <a:cxn ang="0">
                    <a:pos x="12" y="36"/>
                  </a:cxn>
                  <a:cxn ang="0">
                    <a:pos x="11" y="35"/>
                  </a:cxn>
                  <a:cxn ang="0">
                    <a:pos x="10" y="33"/>
                  </a:cxn>
                  <a:cxn ang="0">
                    <a:pos x="8" y="31"/>
                  </a:cxn>
                  <a:cxn ang="0">
                    <a:pos x="4" y="27"/>
                  </a:cxn>
                  <a:cxn ang="0">
                    <a:pos x="1" y="24"/>
                  </a:cxn>
                  <a:cxn ang="0">
                    <a:pos x="0" y="19"/>
                  </a:cxn>
                  <a:cxn ang="0">
                    <a:pos x="1" y="16"/>
                  </a:cxn>
                  <a:cxn ang="0">
                    <a:pos x="7" y="11"/>
                  </a:cxn>
                  <a:cxn ang="0">
                    <a:pos x="12" y="6"/>
                  </a:cxn>
                  <a:cxn ang="0">
                    <a:pos x="16" y="2"/>
                  </a:cxn>
                  <a:cxn ang="0">
                    <a:pos x="19" y="0"/>
                  </a:cxn>
                  <a:cxn ang="0">
                    <a:pos x="24" y="1"/>
                  </a:cxn>
                  <a:cxn ang="0">
                    <a:pos x="31" y="3"/>
                  </a:cxn>
                  <a:cxn ang="0">
                    <a:pos x="37" y="6"/>
                  </a:cxn>
                  <a:cxn ang="0">
                    <a:pos x="40" y="11"/>
                  </a:cxn>
                  <a:cxn ang="0">
                    <a:pos x="39" y="19"/>
                  </a:cxn>
                </a:cxnLst>
                <a:rect l="0" t="0" r="r" b="b"/>
                <a:pathLst>
                  <a:path w="40" h="36">
                    <a:moveTo>
                      <a:pt x="39" y="19"/>
                    </a:moveTo>
                    <a:lnTo>
                      <a:pt x="38" y="21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7" y="33"/>
                    </a:lnTo>
                    <a:lnTo>
                      <a:pt x="23" y="35"/>
                    </a:lnTo>
                    <a:lnTo>
                      <a:pt x="18" y="36"/>
                    </a:lnTo>
                    <a:lnTo>
                      <a:pt x="13" y="36"/>
                    </a:lnTo>
                    <a:lnTo>
                      <a:pt x="12" y="36"/>
                    </a:lnTo>
                    <a:lnTo>
                      <a:pt x="11" y="35"/>
                    </a:lnTo>
                    <a:lnTo>
                      <a:pt x="10" y="33"/>
                    </a:lnTo>
                    <a:lnTo>
                      <a:pt x="8" y="31"/>
                    </a:lnTo>
                    <a:lnTo>
                      <a:pt x="4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1" y="16"/>
                    </a:lnTo>
                    <a:lnTo>
                      <a:pt x="7" y="11"/>
                    </a:lnTo>
                    <a:lnTo>
                      <a:pt x="12" y="6"/>
                    </a:lnTo>
                    <a:lnTo>
                      <a:pt x="16" y="2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1" y="3"/>
                    </a:lnTo>
                    <a:lnTo>
                      <a:pt x="37" y="6"/>
                    </a:lnTo>
                    <a:lnTo>
                      <a:pt x="40" y="11"/>
                    </a:lnTo>
                    <a:lnTo>
                      <a:pt x="39" y="1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58" name="Freeform 1467"/>
              <p:cNvSpPr>
                <a:spLocks/>
              </p:cNvSpPr>
              <p:nvPr/>
            </p:nvSpPr>
            <p:spPr bwMode="auto">
              <a:xfrm>
                <a:off x="2332155" y="1356224"/>
                <a:ext cx="0" cy="357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2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59" name="Freeform 1468"/>
              <p:cNvSpPr>
                <a:spLocks/>
              </p:cNvSpPr>
              <p:nvPr/>
            </p:nvSpPr>
            <p:spPr bwMode="auto">
              <a:xfrm>
                <a:off x="2661888" y="1381223"/>
                <a:ext cx="2932" cy="476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5"/>
                  </a:cxn>
                  <a:cxn ang="0">
                    <a:pos x="5" y="8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lnTo>
                      <a:pt x="5" y="6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60" name="Freeform 1469"/>
              <p:cNvSpPr>
                <a:spLocks/>
              </p:cNvSpPr>
              <p:nvPr/>
            </p:nvSpPr>
            <p:spPr bwMode="auto">
              <a:xfrm>
                <a:off x="2338018" y="1068085"/>
                <a:ext cx="13188" cy="10716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9" y="13"/>
                  </a:cxn>
                  <a:cxn ang="0">
                    <a:pos x="14" y="15"/>
                  </a:cxn>
                  <a:cxn ang="0">
                    <a:pos x="14" y="14"/>
                  </a:cxn>
                  <a:cxn ang="0">
                    <a:pos x="10" y="7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3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2" y="7"/>
                  </a:cxn>
                </a:cxnLst>
                <a:rect l="0" t="0" r="r" b="b"/>
                <a:pathLst>
                  <a:path w="14" h="15">
                    <a:moveTo>
                      <a:pt x="2" y="7"/>
                    </a:moveTo>
                    <a:lnTo>
                      <a:pt x="9" y="13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61" name="Freeform 1470"/>
              <p:cNvSpPr>
                <a:spLocks/>
              </p:cNvSpPr>
              <p:nvPr/>
            </p:nvSpPr>
            <p:spPr bwMode="auto">
              <a:xfrm>
                <a:off x="2510931" y="1419320"/>
                <a:ext cx="133350" cy="90488"/>
              </a:xfrm>
              <a:custGeom>
                <a:avLst/>
                <a:gdLst/>
                <a:ahLst/>
                <a:cxnLst>
                  <a:cxn ang="0">
                    <a:pos x="124" y="60"/>
                  </a:cxn>
                  <a:cxn ang="0">
                    <a:pos x="135" y="67"/>
                  </a:cxn>
                  <a:cxn ang="0">
                    <a:pos x="129" y="76"/>
                  </a:cxn>
                  <a:cxn ang="0">
                    <a:pos x="124" y="81"/>
                  </a:cxn>
                  <a:cxn ang="0">
                    <a:pos x="118" y="83"/>
                  </a:cxn>
                  <a:cxn ang="0">
                    <a:pos x="114" y="82"/>
                  </a:cxn>
                  <a:cxn ang="0">
                    <a:pos x="101" y="77"/>
                  </a:cxn>
                  <a:cxn ang="0">
                    <a:pos x="91" y="74"/>
                  </a:cxn>
                  <a:cxn ang="0">
                    <a:pos x="82" y="68"/>
                  </a:cxn>
                  <a:cxn ang="0">
                    <a:pos x="72" y="66"/>
                  </a:cxn>
                  <a:cxn ang="0">
                    <a:pos x="71" y="78"/>
                  </a:cxn>
                  <a:cxn ang="0">
                    <a:pos x="72" y="92"/>
                  </a:cxn>
                  <a:cxn ang="0">
                    <a:pos x="61" y="99"/>
                  </a:cxn>
                  <a:cxn ang="0">
                    <a:pos x="57" y="107"/>
                  </a:cxn>
                  <a:cxn ang="0">
                    <a:pos x="53" y="114"/>
                  </a:cxn>
                  <a:cxn ang="0">
                    <a:pos x="44" y="119"/>
                  </a:cxn>
                  <a:cxn ang="0">
                    <a:pos x="39" y="111"/>
                  </a:cxn>
                  <a:cxn ang="0">
                    <a:pos x="34" y="100"/>
                  </a:cxn>
                  <a:cxn ang="0">
                    <a:pos x="23" y="99"/>
                  </a:cxn>
                  <a:cxn ang="0">
                    <a:pos x="17" y="101"/>
                  </a:cxn>
                  <a:cxn ang="0">
                    <a:pos x="3" y="105"/>
                  </a:cxn>
                  <a:cxn ang="0">
                    <a:pos x="1" y="97"/>
                  </a:cxn>
                  <a:cxn ang="0">
                    <a:pos x="9" y="84"/>
                  </a:cxn>
                  <a:cxn ang="0">
                    <a:pos x="16" y="79"/>
                  </a:cxn>
                  <a:cxn ang="0">
                    <a:pos x="14" y="68"/>
                  </a:cxn>
                  <a:cxn ang="0">
                    <a:pos x="11" y="55"/>
                  </a:cxn>
                  <a:cxn ang="0">
                    <a:pos x="12" y="44"/>
                  </a:cxn>
                  <a:cxn ang="0">
                    <a:pos x="8" y="35"/>
                  </a:cxn>
                  <a:cxn ang="0">
                    <a:pos x="8" y="16"/>
                  </a:cxn>
                  <a:cxn ang="0">
                    <a:pos x="9" y="2"/>
                  </a:cxn>
                  <a:cxn ang="0">
                    <a:pos x="18" y="1"/>
                  </a:cxn>
                  <a:cxn ang="0">
                    <a:pos x="27" y="9"/>
                  </a:cxn>
                  <a:cxn ang="0">
                    <a:pos x="32" y="26"/>
                  </a:cxn>
                  <a:cxn ang="0">
                    <a:pos x="37" y="30"/>
                  </a:cxn>
                  <a:cxn ang="0">
                    <a:pos x="44" y="25"/>
                  </a:cxn>
                  <a:cxn ang="0">
                    <a:pos x="54" y="23"/>
                  </a:cxn>
                  <a:cxn ang="0">
                    <a:pos x="70" y="26"/>
                  </a:cxn>
                  <a:cxn ang="0">
                    <a:pos x="85" y="33"/>
                  </a:cxn>
                  <a:cxn ang="0">
                    <a:pos x="93" y="48"/>
                  </a:cxn>
                  <a:cxn ang="0">
                    <a:pos x="100" y="58"/>
                  </a:cxn>
                  <a:cxn ang="0">
                    <a:pos x="122" y="59"/>
                  </a:cxn>
                </a:cxnLst>
                <a:rect l="0" t="0" r="r" b="b"/>
                <a:pathLst>
                  <a:path w="135" h="119">
                    <a:moveTo>
                      <a:pt x="122" y="59"/>
                    </a:moveTo>
                    <a:lnTo>
                      <a:pt x="124" y="60"/>
                    </a:lnTo>
                    <a:lnTo>
                      <a:pt x="130" y="62"/>
                    </a:lnTo>
                    <a:lnTo>
                      <a:pt x="135" y="67"/>
                    </a:lnTo>
                    <a:lnTo>
                      <a:pt x="133" y="71"/>
                    </a:lnTo>
                    <a:lnTo>
                      <a:pt x="129" y="76"/>
                    </a:lnTo>
                    <a:lnTo>
                      <a:pt x="126" y="78"/>
                    </a:lnTo>
                    <a:lnTo>
                      <a:pt x="124" y="81"/>
                    </a:lnTo>
                    <a:lnTo>
                      <a:pt x="121" y="83"/>
                    </a:lnTo>
                    <a:lnTo>
                      <a:pt x="118" y="83"/>
                    </a:lnTo>
                    <a:lnTo>
                      <a:pt x="116" y="83"/>
                    </a:lnTo>
                    <a:lnTo>
                      <a:pt x="114" y="82"/>
                    </a:lnTo>
                    <a:lnTo>
                      <a:pt x="108" y="79"/>
                    </a:lnTo>
                    <a:lnTo>
                      <a:pt x="101" y="77"/>
                    </a:lnTo>
                    <a:lnTo>
                      <a:pt x="95" y="75"/>
                    </a:lnTo>
                    <a:lnTo>
                      <a:pt x="91" y="74"/>
                    </a:lnTo>
                    <a:lnTo>
                      <a:pt x="86" y="71"/>
                    </a:lnTo>
                    <a:lnTo>
                      <a:pt x="82" y="68"/>
                    </a:lnTo>
                    <a:lnTo>
                      <a:pt x="77" y="66"/>
                    </a:lnTo>
                    <a:lnTo>
                      <a:pt x="72" y="66"/>
                    </a:lnTo>
                    <a:lnTo>
                      <a:pt x="70" y="70"/>
                    </a:lnTo>
                    <a:lnTo>
                      <a:pt x="71" y="78"/>
                    </a:lnTo>
                    <a:lnTo>
                      <a:pt x="72" y="85"/>
                    </a:lnTo>
                    <a:lnTo>
                      <a:pt x="72" y="92"/>
                    </a:lnTo>
                    <a:lnTo>
                      <a:pt x="68" y="96"/>
                    </a:lnTo>
                    <a:lnTo>
                      <a:pt x="61" y="99"/>
                    </a:lnTo>
                    <a:lnTo>
                      <a:pt x="58" y="102"/>
                    </a:lnTo>
                    <a:lnTo>
                      <a:pt x="57" y="107"/>
                    </a:lnTo>
                    <a:lnTo>
                      <a:pt x="56" y="111"/>
                    </a:lnTo>
                    <a:lnTo>
                      <a:pt x="53" y="114"/>
                    </a:lnTo>
                    <a:lnTo>
                      <a:pt x="48" y="117"/>
                    </a:lnTo>
                    <a:lnTo>
                      <a:pt x="44" y="119"/>
                    </a:lnTo>
                    <a:lnTo>
                      <a:pt x="40" y="116"/>
                    </a:lnTo>
                    <a:lnTo>
                      <a:pt x="39" y="111"/>
                    </a:lnTo>
                    <a:lnTo>
                      <a:pt x="38" y="105"/>
                    </a:lnTo>
                    <a:lnTo>
                      <a:pt x="34" y="100"/>
                    </a:lnTo>
                    <a:lnTo>
                      <a:pt x="29" y="99"/>
                    </a:lnTo>
                    <a:lnTo>
                      <a:pt x="23" y="99"/>
                    </a:lnTo>
                    <a:lnTo>
                      <a:pt x="20" y="100"/>
                    </a:lnTo>
                    <a:lnTo>
                      <a:pt x="17" y="101"/>
                    </a:lnTo>
                    <a:lnTo>
                      <a:pt x="10" y="104"/>
                    </a:lnTo>
                    <a:lnTo>
                      <a:pt x="3" y="105"/>
                    </a:lnTo>
                    <a:lnTo>
                      <a:pt x="0" y="101"/>
                    </a:lnTo>
                    <a:lnTo>
                      <a:pt x="1" y="97"/>
                    </a:lnTo>
                    <a:lnTo>
                      <a:pt x="4" y="90"/>
                    </a:lnTo>
                    <a:lnTo>
                      <a:pt x="9" y="84"/>
                    </a:lnTo>
                    <a:lnTo>
                      <a:pt x="12" y="82"/>
                    </a:lnTo>
                    <a:lnTo>
                      <a:pt x="16" y="79"/>
                    </a:lnTo>
                    <a:lnTo>
                      <a:pt x="16" y="75"/>
                    </a:lnTo>
                    <a:lnTo>
                      <a:pt x="14" y="68"/>
                    </a:lnTo>
                    <a:lnTo>
                      <a:pt x="12" y="61"/>
                    </a:lnTo>
                    <a:lnTo>
                      <a:pt x="11" y="55"/>
                    </a:lnTo>
                    <a:lnTo>
                      <a:pt x="12" y="48"/>
                    </a:lnTo>
                    <a:lnTo>
                      <a:pt x="12" y="44"/>
                    </a:lnTo>
                    <a:lnTo>
                      <a:pt x="10" y="39"/>
                    </a:lnTo>
                    <a:lnTo>
                      <a:pt x="8" y="35"/>
                    </a:lnTo>
                    <a:lnTo>
                      <a:pt x="8" y="2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8" y="1"/>
                    </a:lnTo>
                    <a:lnTo>
                      <a:pt x="24" y="3"/>
                    </a:lnTo>
                    <a:lnTo>
                      <a:pt x="27" y="9"/>
                    </a:lnTo>
                    <a:lnTo>
                      <a:pt x="30" y="18"/>
                    </a:lnTo>
                    <a:lnTo>
                      <a:pt x="32" y="26"/>
                    </a:lnTo>
                    <a:lnTo>
                      <a:pt x="33" y="30"/>
                    </a:lnTo>
                    <a:lnTo>
                      <a:pt x="37" y="30"/>
                    </a:lnTo>
                    <a:lnTo>
                      <a:pt x="40" y="28"/>
                    </a:lnTo>
                    <a:lnTo>
                      <a:pt x="44" y="25"/>
                    </a:lnTo>
                    <a:lnTo>
                      <a:pt x="48" y="23"/>
                    </a:lnTo>
                    <a:lnTo>
                      <a:pt x="54" y="23"/>
                    </a:lnTo>
                    <a:lnTo>
                      <a:pt x="61" y="24"/>
                    </a:lnTo>
                    <a:lnTo>
                      <a:pt x="70" y="26"/>
                    </a:lnTo>
                    <a:lnTo>
                      <a:pt x="78" y="30"/>
                    </a:lnTo>
                    <a:lnTo>
                      <a:pt x="85" y="33"/>
                    </a:lnTo>
                    <a:lnTo>
                      <a:pt x="90" y="40"/>
                    </a:lnTo>
                    <a:lnTo>
                      <a:pt x="93" y="48"/>
                    </a:lnTo>
                    <a:lnTo>
                      <a:pt x="98" y="54"/>
                    </a:lnTo>
                    <a:lnTo>
                      <a:pt x="100" y="58"/>
                    </a:lnTo>
                    <a:lnTo>
                      <a:pt x="101" y="59"/>
                    </a:lnTo>
                    <a:lnTo>
                      <a:pt x="122" y="5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62" name="Freeform 1471"/>
              <p:cNvSpPr>
                <a:spLocks/>
              </p:cNvSpPr>
              <p:nvPr/>
            </p:nvSpPr>
            <p:spPr bwMode="auto">
              <a:xfrm>
                <a:off x="2403958" y="1147857"/>
                <a:ext cx="552450" cy="300038"/>
              </a:xfrm>
              <a:custGeom>
                <a:avLst/>
                <a:gdLst/>
                <a:ahLst/>
                <a:cxnLst>
                  <a:cxn ang="0">
                    <a:pos x="527" y="388"/>
                  </a:cxn>
                  <a:cxn ang="0">
                    <a:pos x="501" y="390"/>
                  </a:cxn>
                  <a:cxn ang="0">
                    <a:pos x="468" y="395"/>
                  </a:cxn>
                  <a:cxn ang="0">
                    <a:pos x="440" y="394"/>
                  </a:cxn>
                  <a:cxn ang="0">
                    <a:pos x="414" y="386"/>
                  </a:cxn>
                  <a:cxn ang="0">
                    <a:pos x="376" y="366"/>
                  </a:cxn>
                  <a:cxn ang="0">
                    <a:pos x="354" y="352"/>
                  </a:cxn>
                  <a:cxn ang="0">
                    <a:pos x="309" y="365"/>
                  </a:cxn>
                  <a:cxn ang="0">
                    <a:pos x="271" y="373"/>
                  </a:cxn>
                  <a:cxn ang="0">
                    <a:pos x="260" y="350"/>
                  </a:cxn>
                  <a:cxn ang="0">
                    <a:pos x="293" y="337"/>
                  </a:cxn>
                  <a:cxn ang="0">
                    <a:pos x="330" y="307"/>
                  </a:cxn>
                  <a:cxn ang="0">
                    <a:pos x="320" y="258"/>
                  </a:cxn>
                  <a:cxn ang="0">
                    <a:pos x="289" y="193"/>
                  </a:cxn>
                  <a:cxn ang="0">
                    <a:pos x="244" y="169"/>
                  </a:cxn>
                  <a:cxn ang="0">
                    <a:pos x="202" y="145"/>
                  </a:cxn>
                  <a:cxn ang="0">
                    <a:pos x="185" y="146"/>
                  </a:cxn>
                  <a:cxn ang="0">
                    <a:pos x="154" y="156"/>
                  </a:cxn>
                  <a:cxn ang="0">
                    <a:pos x="124" y="166"/>
                  </a:cxn>
                  <a:cxn ang="0">
                    <a:pos x="95" y="170"/>
                  </a:cxn>
                  <a:cxn ang="0">
                    <a:pos x="51" y="166"/>
                  </a:cxn>
                  <a:cxn ang="0">
                    <a:pos x="18" y="153"/>
                  </a:cxn>
                  <a:cxn ang="0">
                    <a:pos x="23" y="138"/>
                  </a:cxn>
                  <a:cxn ang="0">
                    <a:pos x="42" y="130"/>
                  </a:cxn>
                  <a:cxn ang="0">
                    <a:pos x="4" y="118"/>
                  </a:cxn>
                  <a:cxn ang="0">
                    <a:pos x="0" y="76"/>
                  </a:cxn>
                  <a:cxn ang="0">
                    <a:pos x="39" y="3"/>
                  </a:cxn>
                  <a:cxn ang="0">
                    <a:pos x="45" y="70"/>
                  </a:cxn>
                  <a:cxn ang="0">
                    <a:pos x="70" y="107"/>
                  </a:cxn>
                  <a:cxn ang="0">
                    <a:pos x="69" y="3"/>
                  </a:cxn>
                  <a:cxn ang="0">
                    <a:pos x="111" y="26"/>
                  </a:cxn>
                  <a:cxn ang="0">
                    <a:pos x="132" y="52"/>
                  </a:cxn>
                  <a:cxn ang="0">
                    <a:pos x="164" y="23"/>
                  </a:cxn>
                  <a:cxn ang="0">
                    <a:pos x="206" y="44"/>
                  </a:cxn>
                  <a:cxn ang="0">
                    <a:pos x="237" y="49"/>
                  </a:cxn>
                  <a:cxn ang="0">
                    <a:pos x="271" y="59"/>
                  </a:cxn>
                  <a:cxn ang="0">
                    <a:pos x="318" y="63"/>
                  </a:cxn>
                  <a:cxn ang="0">
                    <a:pos x="329" y="72"/>
                  </a:cxn>
                  <a:cxn ang="0">
                    <a:pos x="350" y="87"/>
                  </a:cxn>
                  <a:cxn ang="0">
                    <a:pos x="361" y="102"/>
                  </a:cxn>
                  <a:cxn ang="0">
                    <a:pos x="350" y="118"/>
                  </a:cxn>
                  <a:cxn ang="0">
                    <a:pos x="377" y="133"/>
                  </a:cxn>
                  <a:cxn ang="0">
                    <a:pos x="406" y="144"/>
                  </a:cxn>
                  <a:cxn ang="0">
                    <a:pos x="429" y="143"/>
                  </a:cxn>
                  <a:cxn ang="0">
                    <a:pos x="450" y="152"/>
                  </a:cxn>
                  <a:cxn ang="0">
                    <a:pos x="472" y="152"/>
                  </a:cxn>
                  <a:cxn ang="0">
                    <a:pos x="508" y="169"/>
                  </a:cxn>
                  <a:cxn ang="0">
                    <a:pos x="510" y="191"/>
                  </a:cxn>
                  <a:cxn ang="0">
                    <a:pos x="497" y="212"/>
                  </a:cxn>
                  <a:cxn ang="0">
                    <a:pos x="514" y="239"/>
                  </a:cxn>
                  <a:cxn ang="0">
                    <a:pos x="487" y="242"/>
                  </a:cxn>
                  <a:cxn ang="0">
                    <a:pos x="456" y="226"/>
                  </a:cxn>
                  <a:cxn ang="0">
                    <a:pos x="421" y="230"/>
                  </a:cxn>
                  <a:cxn ang="0">
                    <a:pos x="449" y="262"/>
                  </a:cxn>
                  <a:cxn ang="0">
                    <a:pos x="487" y="275"/>
                  </a:cxn>
                  <a:cxn ang="0">
                    <a:pos x="528" y="294"/>
                  </a:cxn>
                  <a:cxn ang="0">
                    <a:pos x="541" y="332"/>
                  </a:cxn>
                  <a:cxn ang="0">
                    <a:pos x="555" y="357"/>
                  </a:cxn>
                  <a:cxn ang="0">
                    <a:pos x="513" y="348"/>
                  </a:cxn>
                  <a:cxn ang="0">
                    <a:pos x="478" y="340"/>
                  </a:cxn>
                  <a:cxn ang="0">
                    <a:pos x="451" y="340"/>
                  </a:cxn>
                  <a:cxn ang="0">
                    <a:pos x="496" y="358"/>
                  </a:cxn>
                  <a:cxn ang="0">
                    <a:pos x="517" y="367"/>
                  </a:cxn>
                </a:cxnLst>
                <a:rect l="0" t="0" r="r" b="b"/>
                <a:pathLst>
                  <a:path w="556" h="395">
                    <a:moveTo>
                      <a:pt x="539" y="379"/>
                    </a:moveTo>
                    <a:lnTo>
                      <a:pt x="540" y="380"/>
                    </a:lnTo>
                    <a:lnTo>
                      <a:pt x="542" y="383"/>
                    </a:lnTo>
                    <a:lnTo>
                      <a:pt x="541" y="387"/>
                    </a:lnTo>
                    <a:lnTo>
                      <a:pt x="533" y="388"/>
                    </a:lnTo>
                    <a:lnTo>
                      <a:pt x="527" y="388"/>
                    </a:lnTo>
                    <a:lnTo>
                      <a:pt x="523" y="387"/>
                    </a:lnTo>
                    <a:lnTo>
                      <a:pt x="518" y="387"/>
                    </a:lnTo>
                    <a:lnTo>
                      <a:pt x="514" y="388"/>
                    </a:lnTo>
                    <a:lnTo>
                      <a:pt x="510" y="388"/>
                    </a:lnTo>
                    <a:lnTo>
                      <a:pt x="506" y="389"/>
                    </a:lnTo>
                    <a:lnTo>
                      <a:pt x="501" y="390"/>
                    </a:lnTo>
                    <a:lnTo>
                      <a:pt x="495" y="392"/>
                    </a:lnTo>
                    <a:lnTo>
                      <a:pt x="488" y="393"/>
                    </a:lnTo>
                    <a:lnTo>
                      <a:pt x="482" y="394"/>
                    </a:lnTo>
                    <a:lnTo>
                      <a:pt x="478" y="395"/>
                    </a:lnTo>
                    <a:lnTo>
                      <a:pt x="473" y="395"/>
                    </a:lnTo>
                    <a:lnTo>
                      <a:pt x="468" y="395"/>
                    </a:lnTo>
                    <a:lnTo>
                      <a:pt x="464" y="394"/>
                    </a:lnTo>
                    <a:lnTo>
                      <a:pt x="459" y="394"/>
                    </a:lnTo>
                    <a:lnTo>
                      <a:pt x="453" y="393"/>
                    </a:lnTo>
                    <a:lnTo>
                      <a:pt x="449" y="393"/>
                    </a:lnTo>
                    <a:lnTo>
                      <a:pt x="444" y="393"/>
                    </a:lnTo>
                    <a:lnTo>
                      <a:pt x="440" y="394"/>
                    </a:lnTo>
                    <a:lnTo>
                      <a:pt x="435" y="395"/>
                    </a:lnTo>
                    <a:lnTo>
                      <a:pt x="430" y="395"/>
                    </a:lnTo>
                    <a:lnTo>
                      <a:pt x="427" y="395"/>
                    </a:lnTo>
                    <a:lnTo>
                      <a:pt x="422" y="394"/>
                    </a:lnTo>
                    <a:lnTo>
                      <a:pt x="419" y="392"/>
                    </a:lnTo>
                    <a:lnTo>
                      <a:pt x="414" y="386"/>
                    </a:lnTo>
                    <a:lnTo>
                      <a:pt x="413" y="380"/>
                    </a:lnTo>
                    <a:lnTo>
                      <a:pt x="409" y="375"/>
                    </a:lnTo>
                    <a:lnTo>
                      <a:pt x="397" y="372"/>
                    </a:lnTo>
                    <a:lnTo>
                      <a:pt x="389" y="371"/>
                    </a:lnTo>
                    <a:lnTo>
                      <a:pt x="382" y="368"/>
                    </a:lnTo>
                    <a:lnTo>
                      <a:pt x="376" y="366"/>
                    </a:lnTo>
                    <a:lnTo>
                      <a:pt x="372" y="364"/>
                    </a:lnTo>
                    <a:lnTo>
                      <a:pt x="368" y="362"/>
                    </a:lnTo>
                    <a:lnTo>
                      <a:pt x="365" y="359"/>
                    </a:lnTo>
                    <a:lnTo>
                      <a:pt x="362" y="358"/>
                    </a:lnTo>
                    <a:lnTo>
                      <a:pt x="359" y="356"/>
                    </a:lnTo>
                    <a:lnTo>
                      <a:pt x="354" y="352"/>
                    </a:lnTo>
                    <a:lnTo>
                      <a:pt x="350" y="351"/>
                    </a:lnTo>
                    <a:lnTo>
                      <a:pt x="344" y="352"/>
                    </a:lnTo>
                    <a:lnTo>
                      <a:pt x="335" y="357"/>
                    </a:lnTo>
                    <a:lnTo>
                      <a:pt x="324" y="362"/>
                    </a:lnTo>
                    <a:lnTo>
                      <a:pt x="316" y="363"/>
                    </a:lnTo>
                    <a:lnTo>
                      <a:pt x="309" y="365"/>
                    </a:lnTo>
                    <a:lnTo>
                      <a:pt x="304" y="370"/>
                    </a:lnTo>
                    <a:lnTo>
                      <a:pt x="297" y="377"/>
                    </a:lnTo>
                    <a:lnTo>
                      <a:pt x="290" y="381"/>
                    </a:lnTo>
                    <a:lnTo>
                      <a:pt x="283" y="381"/>
                    </a:lnTo>
                    <a:lnTo>
                      <a:pt x="276" y="377"/>
                    </a:lnTo>
                    <a:lnTo>
                      <a:pt x="271" y="373"/>
                    </a:lnTo>
                    <a:lnTo>
                      <a:pt x="267" y="370"/>
                    </a:lnTo>
                    <a:lnTo>
                      <a:pt x="262" y="366"/>
                    </a:lnTo>
                    <a:lnTo>
                      <a:pt x="259" y="363"/>
                    </a:lnTo>
                    <a:lnTo>
                      <a:pt x="256" y="358"/>
                    </a:lnTo>
                    <a:lnTo>
                      <a:pt x="256" y="355"/>
                    </a:lnTo>
                    <a:lnTo>
                      <a:pt x="260" y="350"/>
                    </a:lnTo>
                    <a:lnTo>
                      <a:pt x="268" y="344"/>
                    </a:lnTo>
                    <a:lnTo>
                      <a:pt x="277" y="340"/>
                    </a:lnTo>
                    <a:lnTo>
                      <a:pt x="283" y="337"/>
                    </a:lnTo>
                    <a:lnTo>
                      <a:pt x="288" y="337"/>
                    </a:lnTo>
                    <a:lnTo>
                      <a:pt x="291" y="337"/>
                    </a:lnTo>
                    <a:lnTo>
                      <a:pt x="293" y="337"/>
                    </a:lnTo>
                    <a:lnTo>
                      <a:pt x="296" y="336"/>
                    </a:lnTo>
                    <a:lnTo>
                      <a:pt x="300" y="334"/>
                    </a:lnTo>
                    <a:lnTo>
                      <a:pt x="305" y="329"/>
                    </a:lnTo>
                    <a:lnTo>
                      <a:pt x="316" y="320"/>
                    </a:lnTo>
                    <a:lnTo>
                      <a:pt x="326" y="313"/>
                    </a:lnTo>
                    <a:lnTo>
                      <a:pt x="330" y="307"/>
                    </a:lnTo>
                    <a:lnTo>
                      <a:pt x="327" y="301"/>
                    </a:lnTo>
                    <a:lnTo>
                      <a:pt x="318" y="295"/>
                    </a:lnTo>
                    <a:lnTo>
                      <a:pt x="308" y="292"/>
                    </a:lnTo>
                    <a:lnTo>
                      <a:pt x="305" y="287"/>
                    </a:lnTo>
                    <a:lnTo>
                      <a:pt x="309" y="273"/>
                    </a:lnTo>
                    <a:lnTo>
                      <a:pt x="320" y="258"/>
                    </a:lnTo>
                    <a:lnTo>
                      <a:pt x="328" y="246"/>
                    </a:lnTo>
                    <a:lnTo>
                      <a:pt x="327" y="235"/>
                    </a:lnTo>
                    <a:lnTo>
                      <a:pt x="315" y="218"/>
                    </a:lnTo>
                    <a:lnTo>
                      <a:pt x="306" y="208"/>
                    </a:lnTo>
                    <a:lnTo>
                      <a:pt x="297" y="200"/>
                    </a:lnTo>
                    <a:lnTo>
                      <a:pt x="289" y="193"/>
                    </a:lnTo>
                    <a:lnTo>
                      <a:pt x="282" y="188"/>
                    </a:lnTo>
                    <a:lnTo>
                      <a:pt x="274" y="183"/>
                    </a:lnTo>
                    <a:lnTo>
                      <a:pt x="267" y="180"/>
                    </a:lnTo>
                    <a:lnTo>
                      <a:pt x="260" y="176"/>
                    </a:lnTo>
                    <a:lnTo>
                      <a:pt x="252" y="173"/>
                    </a:lnTo>
                    <a:lnTo>
                      <a:pt x="244" y="169"/>
                    </a:lnTo>
                    <a:lnTo>
                      <a:pt x="236" y="166"/>
                    </a:lnTo>
                    <a:lnTo>
                      <a:pt x="228" y="161"/>
                    </a:lnTo>
                    <a:lnTo>
                      <a:pt x="221" y="156"/>
                    </a:lnTo>
                    <a:lnTo>
                      <a:pt x="214" y="152"/>
                    </a:lnTo>
                    <a:lnTo>
                      <a:pt x="208" y="148"/>
                    </a:lnTo>
                    <a:lnTo>
                      <a:pt x="202" y="145"/>
                    </a:lnTo>
                    <a:lnTo>
                      <a:pt x="199" y="142"/>
                    </a:lnTo>
                    <a:lnTo>
                      <a:pt x="191" y="137"/>
                    </a:lnTo>
                    <a:lnTo>
                      <a:pt x="183" y="132"/>
                    </a:lnTo>
                    <a:lnTo>
                      <a:pt x="178" y="131"/>
                    </a:lnTo>
                    <a:lnTo>
                      <a:pt x="179" y="137"/>
                    </a:lnTo>
                    <a:lnTo>
                      <a:pt x="185" y="146"/>
                    </a:lnTo>
                    <a:lnTo>
                      <a:pt x="186" y="152"/>
                    </a:lnTo>
                    <a:lnTo>
                      <a:pt x="183" y="155"/>
                    </a:lnTo>
                    <a:lnTo>
                      <a:pt x="171" y="155"/>
                    </a:lnTo>
                    <a:lnTo>
                      <a:pt x="163" y="155"/>
                    </a:lnTo>
                    <a:lnTo>
                      <a:pt x="159" y="155"/>
                    </a:lnTo>
                    <a:lnTo>
                      <a:pt x="154" y="156"/>
                    </a:lnTo>
                    <a:lnTo>
                      <a:pt x="151" y="159"/>
                    </a:lnTo>
                    <a:lnTo>
                      <a:pt x="147" y="161"/>
                    </a:lnTo>
                    <a:lnTo>
                      <a:pt x="142" y="162"/>
                    </a:lnTo>
                    <a:lnTo>
                      <a:pt x="138" y="163"/>
                    </a:lnTo>
                    <a:lnTo>
                      <a:pt x="131" y="165"/>
                    </a:lnTo>
                    <a:lnTo>
                      <a:pt x="124" y="166"/>
                    </a:lnTo>
                    <a:lnTo>
                      <a:pt x="118" y="167"/>
                    </a:lnTo>
                    <a:lnTo>
                      <a:pt x="114" y="168"/>
                    </a:lnTo>
                    <a:lnTo>
                      <a:pt x="110" y="169"/>
                    </a:lnTo>
                    <a:lnTo>
                      <a:pt x="106" y="170"/>
                    </a:lnTo>
                    <a:lnTo>
                      <a:pt x="101" y="170"/>
                    </a:lnTo>
                    <a:lnTo>
                      <a:pt x="95" y="170"/>
                    </a:lnTo>
                    <a:lnTo>
                      <a:pt x="87" y="169"/>
                    </a:lnTo>
                    <a:lnTo>
                      <a:pt x="74" y="166"/>
                    </a:lnTo>
                    <a:lnTo>
                      <a:pt x="70" y="162"/>
                    </a:lnTo>
                    <a:lnTo>
                      <a:pt x="66" y="160"/>
                    </a:lnTo>
                    <a:lnTo>
                      <a:pt x="60" y="161"/>
                    </a:lnTo>
                    <a:lnTo>
                      <a:pt x="51" y="166"/>
                    </a:lnTo>
                    <a:lnTo>
                      <a:pt x="47" y="168"/>
                    </a:lnTo>
                    <a:lnTo>
                      <a:pt x="43" y="168"/>
                    </a:lnTo>
                    <a:lnTo>
                      <a:pt x="35" y="163"/>
                    </a:lnTo>
                    <a:lnTo>
                      <a:pt x="30" y="160"/>
                    </a:lnTo>
                    <a:lnTo>
                      <a:pt x="24" y="156"/>
                    </a:lnTo>
                    <a:lnTo>
                      <a:pt x="18" y="153"/>
                    </a:lnTo>
                    <a:lnTo>
                      <a:pt x="13" y="151"/>
                    </a:lnTo>
                    <a:lnTo>
                      <a:pt x="10" y="148"/>
                    </a:lnTo>
                    <a:lnTo>
                      <a:pt x="9" y="145"/>
                    </a:lnTo>
                    <a:lnTo>
                      <a:pt x="11" y="143"/>
                    </a:lnTo>
                    <a:lnTo>
                      <a:pt x="16" y="140"/>
                    </a:lnTo>
                    <a:lnTo>
                      <a:pt x="23" y="138"/>
                    </a:lnTo>
                    <a:lnTo>
                      <a:pt x="30" y="137"/>
                    </a:lnTo>
                    <a:lnTo>
                      <a:pt x="36" y="136"/>
                    </a:lnTo>
                    <a:lnTo>
                      <a:pt x="41" y="135"/>
                    </a:lnTo>
                    <a:lnTo>
                      <a:pt x="45" y="133"/>
                    </a:lnTo>
                    <a:lnTo>
                      <a:pt x="45" y="132"/>
                    </a:lnTo>
                    <a:lnTo>
                      <a:pt x="42" y="130"/>
                    </a:lnTo>
                    <a:lnTo>
                      <a:pt x="35" y="128"/>
                    </a:lnTo>
                    <a:lnTo>
                      <a:pt x="27" y="125"/>
                    </a:lnTo>
                    <a:lnTo>
                      <a:pt x="19" y="123"/>
                    </a:lnTo>
                    <a:lnTo>
                      <a:pt x="13" y="122"/>
                    </a:lnTo>
                    <a:lnTo>
                      <a:pt x="9" y="121"/>
                    </a:lnTo>
                    <a:lnTo>
                      <a:pt x="4" y="118"/>
                    </a:lnTo>
                    <a:lnTo>
                      <a:pt x="2" y="116"/>
                    </a:lnTo>
                    <a:lnTo>
                      <a:pt x="0" y="112"/>
                    </a:lnTo>
                    <a:lnTo>
                      <a:pt x="0" y="105"/>
                    </a:lnTo>
                    <a:lnTo>
                      <a:pt x="0" y="93"/>
                    </a:lnTo>
                    <a:lnTo>
                      <a:pt x="0" y="85"/>
                    </a:lnTo>
                    <a:lnTo>
                      <a:pt x="0" y="76"/>
                    </a:lnTo>
                    <a:lnTo>
                      <a:pt x="1" y="60"/>
                    </a:lnTo>
                    <a:lnTo>
                      <a:pt x="5" y="39"/>
                    </a:lnTo>
                    <a:lnTo>
                      <a:pt x="12" y="21"/>
                    </a:lnTo>
                    <a:lnTo>
                      <a:pt x="22" y="9"/>
                    </a:lnTo>
                    <a:lnTo>
                      <a:pt x="31" y="3"/>
                    </a:lnTo>
                    <a:lnTo>
                      <a:pt x="39" y="3"/>
                    </a:lnTo>
                    <a:lnTo>
                      <a:pt x="46" y="6"/>
                    </a:lnTo>
                    <a:lnTo>
                      <a:pt x="50" y="10"/>
                    </a:lnTo>
                    <a:lnTo>
                      <a:pt x="49" y="19"/>
                    </a:lnTo>
                    <a:lnTo>
                      <a:pt x="43" y="40"/>
                    </a:lnTo>
                    <a:lnTo>
                      <a:pt x="42" y="56"/>
                    </a:lnTo>
                    <a:lnTo>
                      <a:pt x="45" y="70"/>
                    </a:lnTo>
                    <a:lnTo>
                      <a:pt x="50" y="80"/>
                    </a:lnTo>
                    <a:lnTo>
                      <a:pt x="56" y="90"/>
                    </a:lnTo>
                    <a:lnTo>
                      <a:pt x="62" y="97"/>
                    </a:lnTo>
                    <a:lnTo>
                      <a:pt x="68" y="102"/>
                    </a:lnTo>
                    <a:lnTo>
                      <a:pt x="71" y="108"/>
                    </a:lnTo>
                    <a:lnTo>
                      <a:pt x="70" y="107"/>
                    </a:lnTo>
                    <a:lnTo>
                      <a:pt x="63" y="87"/>
                    </a:lnTo>
                    <a:lnTo>
                      <a:pt x="56" y="62"/>
                    </a:lnTo>
                    <a:lnTo>
                      <a:pt x="55" y="41"/>
                    </a:lnTo>
                    <a:lnTo>
                      <a:pt x="58" y="26"/>
                    </a:lnTo>
                    <a:lnTo>
                      <a:pt x="62" y="12"/>
                    </a:lnTo>
                    <a:lnTo>
                      <a:pt x="69" y="3"/>
                    </a:lnTo>
                    <a:lnTo>
                      <a:pt x="79" y="0"/>
                    </a:lnTo>
                    <a:lnTo>
                      <a:pt x="91" y="2"/>
                    </a:lnTo>
                    <a:lnTo>
                      <a:pt x="100" y="7"/>
                    </a:lnTo>
                    <a:lnTo>
                      <a:pt x="106" y="14"/>
                    </a:lnTo>
                    <a:lnTo>
                      <a:pt x="109" y="21"/>
                    </a:lnTo>
                    <a:lnTo>
                      <a:pt x="111" y="26"/>
                    </a:lnTo>
                    <a:lnTo>
                      <a:pt x="114" y="32"/>
                    </a:lnTo>
                    <a:lnTo>
                      <a:pt x="115" y="39"/>
                    </a:lnTo>
                    <a:lnTo>
                      <a:pt x="116" y="47"/>
                    </a:lnTo>
                    <a:lnTo>
                      <a:pt x="118" y="53"/>
                    </a:lnTo>
                    <a:lnTo>
                      <a:pt x="124" y="54"/>
                    </a:lnTo>
                    <a:lnTo>
                      <a:pt x="132" y="52"/>
                    </a:lnTo>
                    <a:lnTo>
                      <a:pt x="140" y="47"/>
                    </a:lnTo>
                    <a:lnTo>
                      <a:pt x="146" y="41"/>
                    </a:lnTo>
                    <a:lnTo>
                      <a:pt x="147" y="36"/>
                    </a:lnTo>
                    <a:lnTo>
                      <a:pt x="149" y="31"/>
                    </a:lnTo>
                    <a:lnTo>
                      <a:pt x="156" y="27"/>
                    </a:lnTo>
                    <a:lnTo>
                      <a:pt x="164" y="23"/>
                    </a:lnTo>
                    <a:lnTo>
                      <a:pt x="169" y="19"/>
                    </a:lnTo>
                    <a:lnTo>
                      <a:pt x="175" y="19"/>
                    </a:lnTo>
                    <a:lnTo>
                      <a:pt x="185" y="24"/>
                    </a:lnTo>
                    <a:lnTo>
                      <a:pt x="197" y="32"/>
                    </a:lnTo>
                    <a:lnTo>
                      <a:pt x="202" y="38"/>
                    </a:lnTo>
                    <a:lnTo>
                      <a:pt x="206" y="44"/>
                    </a:lnTo>
                    <a:lnTo>
                      <a:pt x="209" y="49"/>
                    </a:lnTo>
                    <a:lnTo>
                      <a:pt x="214" y="55"/>
                    </a:lnTo>
                    <a:lnTo>
                      <a:pt x="221" y="60"/>
                    </a:lnTo>
                    <a:lnTo>
                      <a:pt x="227" y="61"/>
                    </a:lnTo>
                    <a:lnTo>
                      <a:pt x="231" y="56"/>
                    </a:lnTo>
                    <a:lnTo>
                      <a:pt x="237" y="49"/>
                    </a:lnTo>
                    <a:lnTo>
                      <a:pt x="246" y="46"/>
                    </a:lnTo>
                    <a:lnTo>
                      <a:pt x="256" y="46"/>
                    </a:lnTo>
                    <a:lnTo>
                      <a:pt x="263" y="49"/>
                    </a:lnTo>
                    <a:lnTo>
                      <a:pt x="266" y="54"/>
                    </a:lnTo>
                    <a:lnTo>
                      <a:pt x="268" y="56"/>
                    </a:lnTo>
                    <a:lnTo>
                      <a:pt x="271" y="59"/>
                    </a:lnTo>
                    <a:lnTo>
                      <a:pt x="281" y="61"/>
                    </a:lnTo>
                    <a:lnTo>
                      <a:pt x="288" y="62"/>
                    </a:lnTo>
                    <a:lnTo>
                      <a:pt x="296" y="62"/>
                    </a:lnTo>
                    <a:lnTo>
                      <a:pt x="304" y="63"/>
                    </a:lnTo>
                    <a:lnTo>
                      <a:pt x="311" y="63"/>
                    </a:lnTo>
                    <a:lnTo>
                      <a:pt x="318" y="63"/>
                    </a:lnTo>
                    <a:lnTo>
                      <a:pt x="321" y="64"/>
                    </a:lnTo>
                    <a:lnTo>
                      <a:pt x="323" y="67"/>
                    </a:lnTo>
                    <a:lnTo>
                      <a:pt x="321" y="69"/>
                    </a:lnTo>
                    <a:lnTo>
                      <a:pt x="319" y="72"/>
                    </a:lnTo>
                    <a:lnTo>
                      <a:pt x="322" y="72"/>
                    </a:lnTo>
                    <a:lnTo>
                      <a:pt x="329" y="72"/>
                    </a:lnTo>
                    <a:lnTo>
                      <a:pt x="335" y="74"/>
                    </a:lnTo>
                    <a:lnTo>
                      <a:pt x="339" y="78"/>
                    </a:lnTo>
                    <a:lnTo>
                      <a:pt x="345" y="83"/>
                    </a:lnTo>
                    <a:lnTo>
                      <a:pt x="349" y="86"/>
                    </a:lnTo>
                    <a:lnTo>
                      <a:pt x="351" y="87"/>
                    </a:lnTo>
                    <a:lnTo>
                      <a:pt x="350" y="87"/>
                    </a:lnTo>
                    <a:lnTo>
                      <a:pt x="345" y="89"/>
                    </a:lnTo>
                    <a:lnTo>
                      <a:pt x="342" y="91"/>
                    </a:lnTo>
                    <a:lnTo>
                      <a:pt x="339" y="93"/>
                    </a:lnTo>
                    <a:lnTo>
                      <a:pt x="343" y="97"/>
                    </a:lnTo>
                    <a:lnTo>
                      <a:pt x="352" y="100"/>
                    </a:lnTo>
                    <a:lnTo>
                      <a:pt x="361" y="102"/>
                    </a:lnTo>
                    <a:lnTo>
                      <a:pt x="361" y="105"/>
                    </a:lnTo>
                    <a:lnTo>
                      <a:pt x="357" y="107"/>
                    </a:lnTo>
                    <a:lnTo>
                      <a:pt x="353" y="108"/>
                    </a:lnTo>
                    <a:lnTo>
                      <a:pt x="351" y="110"/>
                    </a:lnTo>
                    <a:lnTo>
                      <a:pt x="351" y="115"/>
                    </a:lnTo>
                    <a:lnTo>
                      <a:pt x="350" y="118"/>
                    </a:lnTo>
                    <a:lnTo>
                      <a:pt x="349" y="123"/>
                    </a:lnTo>
                    <a:lnTo>
                      <a:pt x="349" y="127"/>
                    </a:lnTo>
                    <a:lnTo>
                      <a:pt x="353" y="132"/>
                    </a:lnTo>
                    <a:lnTo>
                      <a:pt x="361" y="135"/>
                    </a:lnTo>
                    <a:lnTo>
                      <a:pt x="371" y="133"/>
                    </a:lnTo>
                    <a:lnTo>
                      <a:pt x="377" y="133"/>
                    </a:lnTo>
                    <a:lnTo>
                      <a:pt x="384" y="136"/>
                    </a:lnTo>
                    <a:lnTo>
                      <a:pt x="392" y="143"/>
                    </a:lnTo>
                    <a:lnTo>
                      <a:pt x="400" y="150"/>
                    </a:lnTo>
                    <a:lnTo>
                      <a:pt x="407" y="152"/>
                    </a:lnTo>
                    <a:lnTo>
                      <a:pt x="409" y="150"/>
                    </a:lnTo>
                    <a:lnTo>
                      <a:pt x="406" y="144"/>
                    </a:lnTo>
                    <a:lnTo>
                      <a:pt x="403" y="139"/>
                    </a:lnTo>
                    <a:lnTo>
                      <a:pt x="403" y="137"/>
                    </a:lnTo>
                    <a:lnTo>
                      <a:pt x="409" y="139"/>
                    </a:lnTo>
                    <a:lnTo>
                      <a:pt x="414" y="140"/>
                    </a:lnTo>
                    <a:lnTo>
                      <a:pt x="421" y="142"/>
                    </a:lnTo>
                    <a:lnTo>
                      <a:pt x="429" y="143"/>
                    </a:lnTo>
                    <a:lnTo>
                      <a:pt x="436" y="143"/>
                    </a:lnTo>
                    <a:lnTo>
                      <a:pt x="442" y="144"/>
                    </a:lnTo>
                    <a:lnTo>
                      <a:pt x="447" y="145"/>
                    </a:lnTo>
                    <a:lnTo>
                      <a:pt x="450" y="146"/>
                    </a:lnTo>
                    <a:lnTo>
                      <a:pt x="451" y="148"/>
                    </a:lnTo>
                    <a:lnTo>
                      <a:pt x="450" y="152"/>
                    </a:lnTo>
                    <a:lnTo>
                      <a:pt x="451" y="154"/>
                    </a:lnTo>
                    <a:lnTo>
                      <a:pt x="453" y="155"/>
                    </a:lnTo>
                    <a:lnTo>
                      <a:pt x="457" y="155"/>
                    </a:lnTo>
                    <a:lnTo>
                      <a:pt x="461" y="155"/>
                    </a:lnTo>
                    <a:lnTo>
                      <a:pt x="466" y="153"/>
                    </a:lnTo>
                    <a:lnTo>
                      <a:pt x="472" y="152"/>
                    </a:lnTo>
                    <a:lnTo>
                      <a:pt x="480" y="152"/>
                    </a:lnTo>
                    <a:lnTo>
                      <a:pt x="490" y="153"/>
                    </a:lnTo>
                    <a:lnTo>
                      <a:pt x="501" y="154"/>
                    </a:lnTo>
                    <a:lnTo>
                      <a:pt x="509" y="158"/>
                    </a:lnTo>
                    <a:lnTo>
                      <a:pt x="511" y="163"/>
                    </a:lnTo>
                    <a:lnTo>
                      <a:pt x="508" y="169"/>
                    </a:lnTo>
                    <a:lnTo>
                      <a:pt x="501" y="173"/>
                    </a:lnTo>
                    <a:lnTo>
                      <a:pt x="496" y="176"/>
                    </a:lnTo>
                    <a:lnTo>
                      <a:pt x="496" y="180"/>
                    </a:lnTo>
                    <a:lnTo>
                      <a:pt x="501" y="183"/>
                    </a:lnTo>
                    <a:lnTo>
                      <a:pt x="505" y="186"/>
                    </a:lnTo>
                    <a:lnTo>
                      <a:pt x="510" y="191"/>
                    </a:lnTo>
                    <a:lnTo>
                      <a:pt x="511" y="196"/>
                    </a:lnTo>
                    <a:lnTo>
                      <a:pt x="511" y="200"/>
                    </a:lnTo>
                    <a:lnTo>
                      <a:pt x="509" y="204"/>
                    </a:lnTo>
                    <a:lnTo>
                      <a:pt x="505" y="207"/>
                    </a:lnTo>
                    <a:lnTo>
                      <a:pt x="501" y="209"/>
                    </a:lnTo>
                    <a:lnTo>
                      <a:pt x="497" y="212"/>
                    </a:lnTo>
                    <a:lnTo>
                      <a:pt x="497" y="214"/>
                    </a:lnTo>
                    <a:lnTo>
                      <a:pt x="499" y="219"/>
                    </a:lnTo>
                    <a:lnTo>
                      <a:pt x="505" y="223"/>
                    </a:lnTo>
                    <a:lnTo>
                      <a:pt x="511" y="228"/>
                    </a:lnTo>
                    <a:lnTo>
                      <a:pt x="514" y="234"/>
                    </a:lnTo>
                    <a:lnTo>
                      <a:pt x="514" y="239"/>
                    </a:lnTo>
                    <a:lnTo>
                      <a:pt x="511" y="244"/>
                    </a:lnTo>
                    <a:lnTo>
                      <a:pt x="506" y="248"/>
                    </a:lnTo>
                    <a:lnTo>
                      <a:pt x="503" y="249"/>
                    </a:lnTo>
                    <a:lnTo>
                      <a:pt x="501" y="249"/>
                    </a:lnTo>
                    <a:lnTo>
                      <a:pt x="495" y="245"/>
                    </a:lnTo>
                    <a:lnTo>
                      <a:pt x="487" y="242"/>
                    </a:lnTo>
                    <a:lnTo>
                      <a:pt x="480" y="238"/>
                    </a:lnTo>
                    <a:lnTo>
                      <a:pt x="474" y="235"/>
                    </a:lnTo>
                    <a:lnTo>
                      <a:pt x="468" y="231"/>
                    </a:lnTo>
                    <a:lnTo>
                      <a:pt x="465" y="229"/>
                    </a:lnTo>
                    <a:lnTo>
                      <a:pt x="460" y="228"/>
                    </a:lnTo>
                    <a:lnTo>
                      <a:pt x="456" y="226"/>
                    </a:lnTo>
                    <a:lnTo>
                      <a:pt x="449" y="223"/>
                    </a:lnTo>
                    <a:lnTo>
                      <a:pt x="440" y="220"/>
                    </a:lnTo>
                    <a:lnTo>
                      <a:pt x="432" y="219"/>
                    </a:lnTo>
                    <a:lnTo>
                      <a:pt x="425" y="220"/>
                    </a:lnTo>
                    <a:lnTo>
                      <a:pt x="421" y="224"/>
                    </a:lnTo>
                    <a:lnTo>
                      <a:pt x="421" y="230"/>
                    </a:lnTo>
                    <a:lnTo>
                      <a:pt x="423" y="236"/>
                    </a:lnTo>
                    <a:lnTo>
                      <a:pt x="428" y="243"/>
                    </a:lnTo>
                    <a:lnTo>
                      <a:pt x="435" y="251"/>
                    </a:lnTo>
                    <a:lnTo>
                      <a:pt x="440" y="254"/>
                    </a:lnTo>
                    <a:lnTo>
                      <a:pt x="443" y="259"/>
                    </a:lnTo>
                    <a:lnTo>
                      <a:pt x="449" y="262"/>
                    </a:lnTo>
                    <a:lnTo>
                      <a:pt x="453" y="265"/>
                    </a:lnTo>
                    <a:lnTo>
                      <a:pt x="459" y="268"/>
                    </a:lnTo>
                    <a:lnTo>
                      <a:pt x="465" y="271"/>
                    </a:lnTo>
                    <a:lnTo>
                      <a:pt x="471" y="272"/>
                    </a:lnTo>
                    <a:lnTo>
                      <a:pt x="476" y="273"/>
                    </a:lnTo>
                    <a:lnTo>
                      <a:pt x="487" y="275"/>
                    </a:lnTo>
                    <a:lnTo>
                      <a:pt x="495" y="277"/>
                    </a:lnTo>
                    <a:lnTo>
                      <a:pt x="501" y="281"/>
                    </a:lnTo>
                    <a:lnTo>
                      <a:pt x="505" y="286"/>
                    </a:lnTo>
                    <a:lnTo>
                      <a:pt x="512" y="289"/>
                    </a:lnTo>
                    <a:lnTo>
                      <a:pt x="520" y="291"/>
                    </a:lnTo>
                    <a:lnTo>
                      <a:pt x="528" y="294"/>
                    </a:lnTo>
                    <a:lnTo>
                      <a:pt x="533" y="301"/>
                    </a:lnTo>
                    <a:lnTo>
                      <a:pt x="534" y="307"/>
                    </a:lnTo>
                    <a:lnTo>
                      <a:pt x="533" y="311"/>
                    </a:lnTo>
                    <a:lnTo>
                      <a:pt x="533" y="315"/>
                    </a:lnTo>
                    <a:lnTo>
                      <a:pt x="536" y="324"/>
                    </a:lnTo>
                    <a:lnTo>
                      <a:pt x="541" y="332"/>
                    </a:lnTo>
                    <a:lnTo>
                      <a:pt x="543" y="337"/>
                    </a:lnTo>
                    <a:lnTo>
                      <a:pt x="544" y="342"/>
                    </a:lnTo>
                    <a:lnTo>
                      <a:pt x="548" y="345"/>
                    </a:lnTo>
                    <a:lnTo>
                      <a:pt x="552" y="350"/>
                    </a:lnTo>
                    <a:lnTo>
                      <a:pt x="556" y="354"/>
                    </a:lnTo>
                    <a:lnTo>
                      <a:pt x="555" y="357"/>
                    </a:lnTo>
                    <a:lnTo>
                      <a:pt x="549" y="356"/>
                    </a:lnTo>
                    <a:lnTo>
                      <a:pt x="544" y="352"/>
                    </a:lnTo>
                    <a:lnTo>
                      <a:pt x="541" y="349"/>
                    </a:lnTo>
                    <a:lnTo>
                      <a:pt x="535" y="345"/>
                    </a:lnTo>
                    <a:lnTo>
                      <a:pt x="525" y="345"/>
                    </a:lnTo>
                    <a:lnTo>
                      <a:pt x="513" y="348"/>
                    </a:lnTo>
                    <a:lnTo>
                      <a:pt x="505" y="349"/>
                    </a:lnTo>
                    <a:lnTo>
                      <a:pt x="499" y="349"/>
                    </a:lnTo>
                    <a:lnTo>
                      <a:pt x="493" y="345"/>
                    </a:lnTo>
                    <a:lnTo>
                      <a:pt x="488" y="343"/>
                    </a:lnTo>
                    <a:lnTo>
                      <a:pt x="483" y="342"/>
                    </a:lnTo>
                    <a:lnTo>
                      <a:pt x="478" y="340"/>
                    </a:lnTo>
                    <a:lnTo>
                      <a:pt x="472" y="339"/>
                    </a:lnTo>
                    <a:lnTo>
                      <a:pt x="466" y="337"/>
                    </a:lnTo>
                    <a:lnTo>
                      <a:pt x="461" y="337"/>
                    </a:lnTo>
                    <a:lnTo>
                      <a:pt x="457" y="337"/>
                    </a:lnTo>
                    <a:lnTo>
                      <a:pt x="453" y="337"/>
                    </a:lnTo>
                    <a:lnTo>
                      <a:pt x="451" y="340"/>
                    </a:lnTo>
                    <a:lnTo>
                      <a:pt x="455" y="343"/>
                    </a:lnTo>
                    <a:lnTo>
                      <a:pt x="463" y="347"/>
                    </a:lnTo>
                    <a:lnTo>
                      <a:pt x="476" y="352"/>
                    </a:lnTo>
                    <a:lnTo>
                      <a:pt x="485" y="355"/>
                    </a:lnTo>
                    <a:lnTo>
                      <a:pt x="490" y="357"/>
                    </a:lnTo>
                    <a:lnTo>
                      <a:pt x="496" y="358"/>
                    </a:lnTo>
                    <a:lnTo>
                      <a:pt x="499" y="358"/>
                    </a:lnTo>
                    <a:lnTo>
                      <a:pt x="503" y="359"/>
                    </a:lnTo>
                    <a:lnTo>
                      <a:pt x="506" y="360"/>
                    </a:lnTo>
                    <a:lnTo>
                      <a:pt x="509" y="362"/>
                    </a:lnTo>
                    <a:lnTo>
                      <a:pt x="511" y="364"/>
                    </a:lnTo>
                    <a:lnTo>
                      <a:pt x="517" y="367"/>
                    </a:lnTo>
                    <a:lnTo>
                      <a:pt x="525" y="371"/>
                    </a:lnTo>
                    <a:lnTo>
                      <a:pt x="533" y="374"/>
                    </a:lnTo>
                    <a:lnTo>
                      <a:pt x="539" y="37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63" name="Freeform 1472"/>
              <p:cNvSpPr>
                <a:spLocks/>
              </p:cNvSpPr>
              <p:nvPr/>
            </p:nvSpPr>
            <p:spPr bwMode="auto">
              <a:xfrm>
                <a:off x="1926243" y="1097851"/>
                <a:ext cx="146538" cy="109538"/>
              </a:xfrm>
              <a:custGeom>
                <a:avLst/>
                <a:gdLst/>
                <a:ahLst/>
                <a:cxnLst>
                  <a:cxn ang="0">
                    <a:pos x="146" y="67"/>
                  </a:cxn>
                  <a:cxn ang="0">
                    <a:pos x="141" y="44"/>
                  </a:cxn>
                  <a:cxn ang="0">
                    <a:pos x="129" y="33"/>
                  </a:cxn>
                  <a:cxn ang="0">
                    <a:pos x="120" y="35"/>
                  </a:cxn>
                  <a:cxn ang="0">
                    <a:pos x="111" y="26"/>
                  </a:cxn>
                  <a:cxn ang="0">
                    <a:pos x="104" y="14"/>
                  </a:cxn>
                  <a:cxn ang="0">
                    <a:pos x="88" y="10"/>
                  </a:cxn>
                  <a:cxn ang="0">
                    <a:pos x="77" y="7"/>
                  </a:cxn>
                  <a:cxn ang="0">
                    <a:pos x="68" y="1"/>
                  </a:cxn>
                  <a:cxn ang="0">
                    <a:pos x="62" y="0"/>
                  </a:cxn>
                  <a:cxn ang="0">
                    <a:pos x="58" y="8"/>
                  </a:cxn>
                  <a:cxn ang="0">
                    <a:pos x="57" y="20"/>
                  </a:cxn>
                  <a:cxn ang="0">
                    <a:pos x="50" y="31"/>
                  </a:cxn>
                  <a:cxn ang="0">
                    <a:pos x="32" y="50"/>
                  </a:cxn>
                  <a:cxn ang="0">
                    <a:pos x="20" y="62"/>
                  </a:cxn>
                  <a:cxn ang="0">
                    <a:pos x="3" y="82"/>
                  </a:cxn>
                  <a:cxn ang="0">
                    <a:pos x="3" y="91"/>
                  </a:cxn>
                  <a:cxn ang="0">
                    <a:pos x="6" y="94"/>
                  </a:cxn>
                  <a:cxn ang="0">
                    <a:pos x="14" y="123"/>
                  </a:cxn>
                  <a:cxn ang="0">
                    <a:pos x="15" y="144"/>
                  </a:cxn>
                  <a:cxn ang="0">
                    <a:pos x="27" y="143"/>
                  </a:cxn>
                  <a:cxn ang="0">
                    <a:pos x="36" y="137"/>
                  </a:cxn>
                  <a:cxn ang="0">
                    <a:pos x="44" y="143"/>
                  </a:cxn>
                  <a:cxn ang="0">
                    <a:pos x="55" y="145"/>
                  </a:cxn>
                  <a:cxn ang="0">
                    <a:pos x="66" y="124"/>
                  </a:cxn>
                  <a:cxn ang="0">
                    <a:pos x="83" y="116"/>
                  </a:cxn>
                  <a:cxn ang="0">
                    <a:pos x="87" y="104"/>
                  </a:cxn>
                  <a:cxn ang="0">
                    <a:pos x="91" y="96"/>
                  </a:cxn>
                  <a:cxn ang="0">
                    <a:pos x="112" y="90"/>
                  </a:cxn>
                  <a:cxn ang="0">
                    <a:pos x="128" y="86"/>
                  </a:cxn>
                  <a:cxn ang="0">
                    <a:pos x="140" y="82"/>
                  </a:cxn>
                  <a:cxn ang="0">
                    <a:pos x="146" y="75"/>
                  </a:cxn>
                </a:cxnLst>
                <a:rect l="0" t="0" r="r" b="b"/>
                <a:pathLst>
                  <a:path w="148" h="146">
                    <a:moveTo>
                      <a:pt x="148" y="71"/>
                    </a:moveTo>
                    <a:lnTo>
                      <a:pt x="146" y="67"/>
                    </a:lnTo>
                    <a:lnTo>
                      <a:pt x="145" y="56"/>
                    </a:lnTo>
                    <a:lnTo>
                      <a:pt x="141" y="44"/>
                    </a:lnTo>
                    <a:lnTo>
                      <a:pt x="135" y="36"/>
                    </a:lnTo>
                    <a:lnTo>
                      <a:pt x="129" y="33"/>
                    </a:lnTo>
                    <a:lnTo>
                      <a:pt x="125" y="33"/>
                    </a:lnTo>
                    <a:lnTo>
                      <a:pt x="120" y="35"/>
                    </a:lnTo>
                    <a:lnTo>
                      <a:pt x="115" y="32"/>
                    </a:lnTo>
                    <a:lnTo>
                      <a:pt x="111" y="26"/>
                    </a:lnTo>
                    <a:lnTo>
                      <a:pt x="108" y="20"/>
                    </a:lnTo>
                    <a:lnTo>
                      <a:pt x="104" y="14"/>
                    </a:lnTo>
                    <a:lnTo>
                      <a:pt x="95" y="12"/>
                    </a:lnTo>
                    <a:lnTo>
                      <a:pt x="88" y="10"/>
                    </a:lnTo>
                    <a:lnTo>
                      <a:pt x="82" y="9"/>
                    </a:lnTo>
                    <a:lnTo>
                      <a:pt x="77" y="7"/>
                    </a:lnTo>
                    <a:lnTo>
                      <a:pt x="73" y="3"/>
                    </a:lnTo>
                    <a:lnTo>
                      <a:pt x="68" y="1"/>
                    </a:lnTo>
                    <a:lnTo>
                      <a:pt x="65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8"/>
                    </a:lnTo>
                    <a:lnTo>
                      <a:pt x="58" y="15"/>
                    </a:lnTo>
                    <a:lnTo>
                      <a:pt x="57" y="20"/>
                    </a:lnTo>
                    <a:lnTo>
                      <a:pt x="55" y="24"/>
                    </a:lnTo>
                    <a:lnTo>
                      <a:pt x="50" y="31"/>
                    </a:lnTo>
                    <a:lnTo>
                      <a:pt x="42" y="40"/>
                    </a:lnTo>
                    <a:lnTo>
                      <a:pt x="32" y="50"/>
                    </a:lnTo>
                    <a:lnTo>
                      <a:pt x="27" y="55"/>
                    </a:lnTo>
                    <a:lnTo>
                      <a:pt x="20" y="62"/>
                    </a:lnTo>
                    <a:lnTo>
                      <a:pt x="11" y="71"/>
                    </a:lnTo>
                    <a:lnTo>
                      <a:pt x="3" y="82"/>
                    </a:lnTo>
                    <a:lnTo>
                      <a:pt x="0" y="90"/>
                    </a:lnTo>
                    <a:lnTo>
                      <a:pt x="3" y="91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11" y="107"/>
                    </a:lnTo>
                    <a:lnTo>
                      <a:pt x="14" y="123"/>
                    </a:lnTo>
                    <a:lnTo>
                      <a:pt x="14" y="136"/>
                    </a:lnTo>
                    <a:lnTo>
                      <a:pt x="15" y="144"/>
                    </a:lnTo>
                    <a:lnTo>
                      <a:pt x="20" y="146"/>
                    </a:lnTo>
                    <a:lnTo>
                      <a:pt x="27" y="143"/>
                    </a:lnTo>
                    <a:lnTo>
                      <a:pt x="32" y="139"/>
                    </a:lnTo>
                    <a:lnTo>
                      <a:pt x="36" y="137"/>
                    </a:lnTo>
                    <a:lnTo>
                      <a:pt x="39" y="138"/>
                    </a:lnTo>
                    <a:lnTo>
                      <a:pt x="44" y="143"/>
                    </a:lnTo>
                    <a:lnTo>
                      <a:pt x="50" y="146"/>
                    </a:lnTo>
                    <a:lnTo>
                      <a:pt x="55" y="145"/>
                    </a:lnTo>
                    <a:lnTo>
                      <a:pt x="60" y="135"/>
                    </a:lnTo>
                    <a:lnTo>
                      <a:pt x="66" y="124"/>
                    </a:lnTo>
                    <a:lnTo>
                      <a:pt x="75" y="119"/>
                    </a:lnTo>
                    <a:lnTo>
                      <a:pt x="83" y="116"/>
                    </a:lnTo>
                    <a:lnTo>
                      <a:pt x="87" y="111"/>
                    </a:lnTo>
                    <a:lnTo>
                      <a:pt x="87" y="104"/>
                    </a:lnTo>
                    <a:lnTo>
                      <a:pt x="87" y="99"/>
                    </a:lnTo>
                    <a:lnTo>
                      <a:pt x="91" y="96"/>
                    </a:lnTo>
                    <a:lnTo>
                      <a:pt x="104" y="92"/>
                    </a:lnTo>
                    <a:lnTo>
                      <a:pt x="112" y="90"/>
                    </a:lnTo>
                    <a:lnTo>
                      <a:pt x="120" y="89"/>
                    </a:lnTo>
                    <a:lnTo>
                      <a:pt x="128" y="86"/>
                    </a:lnTo>
                    <a:lnTo>
                      <a:pt x="135" y="84"/>
                    </a:lnTo>
                    <a:lnTo>
                      <a:pt x="140" y="82"/>
                    </a:lnTo>
                    <a:lnTo>
                      <a:pt x="144" y="78"/>
                    </a:lnTo>
                    <a:lnTo>
                      <a:pt x="146" y="75"/>
                    </a:lnTo>
                    <a:lnTo>
                      <a:pt x="148" y="7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64" name="Freeform 1473"/>
              <p:cNvSpPr>
                <a:spLocks/>
              </p:cNvSpPr>
              <p:nvPr/>
            </p:nvSpPr>
            <p:spPr bwMode="auto">
              <a:xfrm>
                <a:off x="2081574" y="1057374"/>
                <a:ext cx="133350" cy="70247"/>
              </a:xfrm>
              <a:custGeom>
                <a:avLst/>
                <a:gdLst/>
                <a:ahLst/>
                <a:cxnLst>
                  <a:cxn ang="0">
                    <a:pos x="104" y="4"/>
                  </a:cxn>
                  <a:cxn ang="0">
                    <a:pos x="103" y="23"/>
                  </a:cxn>
                  <a:cxn ang="0">
                    <a:pos x="101" y="35"/>
                  </a:cxn>
                  <a:cxn ang="0">
                    <a:pos x="102" y="44"/>
                  </a:cxn>
                  <a:cxn ang="0">
                    <a:pos x="111" y="43"/>
                  </a:cxn>
                  <a:cxn ang="0">
                    <a:pos x="115" y="34"/>
                  </a:cxn>
                  <a:cxn ang="0">
                    <a:pos x="128" y="42"/>
                  </a:cxn>
                  <a:cxn ang="0">
                    <a:pos x="133" y="49"/>
                  </a:cxn>
                  <a:cxn ang="0">
                    <a:pos x="132" y="60"/>
                  </a:cxn>
                  <a:cxn ang="0">
                    <a:pos x="131" y="66"/>
                  </a:cxn>
                  <a:cxn ang="0">
                    <a:pos x="123" y="78"/>
                  </a:cxn>
                  <a:cxn ang="0">
                    <a:pos x="116" y="84"/>
                  </a:cxn>
                  <a:cxn ang="0">
                    <a:pos x="96" y="81"/>
                  </a:cxn>
                  <a:cxn ang="0">
                    <a:pos x="83" y="77"/>
                  </a:cxn>
                  <a:cxn ang="0">
                    <a:pos x="76" y="83"/>
                  </a:cxn>
                  <a:cxn ang="0">
                    <a:pos x="68" y="88"/>
                  </a:cxn>
                  <a:cxn ang="0">
                    <a:pos x="54" y="91"/>
                  </a:cxn>
                  <a:cxn ang="0">
                    <a:pos x="45" y="91"/>
                  </a:cxn>
                  <a:cxn ang="0">
                    <a:pos x="32" y="89"/>
                  </a:cxn>
                  <a:cxn ang="0">
                    <a:pos x="18" y="82"/>
                  </a:cxn>
                  <a:cxn ang="0">
                    <a:pos x="25" y="77"/>
                  </a:cxn>
                  <a:cxn ang="0">
                    <a:pos x="38" y="77"/>
                  </a:cxn>
                  <a:cxn ang="0">
                    <a:pos x="48" y="70"/>
                  </a:cxn>
                  <a:cxn ang="0">
                    <a:pos x="48" y="60"/>
                  </a:cxn>
                  <a:cxn ang="0">
                    <a:pos x="35" y="65"/>
                  </a:cxn>
                  <a:cxn ang="0">
                    <a:pos x="27" y="67"/>
                  </a:cxn>
                  <a:cxn ang="0">
                    <a:pos x="14" y="57"/>
                  </a:cxn>
                  <a:cxn ang="0">
                    <a:pos x="4" y="51"/>
                  </a:cxn>
                  <a:cxn ang="0">
                    <a:pos x="0" y="42"/>
                  </a:cxn>
                  <a:cxn ang="0">
                    <a:pos x="2" y="35"/>
                  </a:cxn>
                  <a:cxn ang="0">
                    <a:pos x="12" y="25"/>
                  </a:cxn>
                  <a:cxn ang="0">
                    <a:pos x="15" y="20"/>
                  </a:cxn>
                  <a:cxn ang="0">
                    <a:pos x="23" y="7"/>
                  </a:cxn>
                  <a:cxn ang="0">
                    <a:pos x="28" y="1"/>
                  </a:cxn>
                  <a:cxn ang="0">
                    <a:pos x="41" y="0"/>
                  </a:cxn>
                  <a:cxn ang="0">
                    <a:pos x="46" y="5"/>
                  </a:cxn>
                  <a:cxn ang="0">
                    <a:pos x="46" y="13"/>
                  </a:cxn>
                  <a:cxn ang="0">
                    <a:pos x="55" y="19"/>
                  </a:cxn>
                  <a:cxn ang="0">
                    <a:pos x="56" y="28"/>
                  </a:cxn>
                  <a:cxn ang="0">
                    <a:pos x="65" y="35"/>
                  </a:cxn>
                  <a:cxn ang="0">
                    <a:pos x="68" y="44"/>
                  </a:cxn>
                  <a:cxn ang="0">
                    <a:pos x="70" y="50"/>
                  </a:cxn>
                  <a:cxn ang="0">
                    <a:pos x="80" y="55"/>
                  </a:cxn>
                  <a:cxn ang="0">
                    <a:pos x="90" y="59"/>
                  </a:cxn>
                  <a:cxn ang="0">
                    <a:pos x="91" y="47"/>
                  </a:cxn>
                  <a:cxn ang="0">
                    <a:pos x="91" y="37"/>
                  </a:cxn>
                  <a:cxn ang="0">
                    <a:pos x="88" y="30"/>
                  </a:cxn>
                  <a:cxn ang="0">
                    <a:pos x="85" y="29"/>
                  </a:cxn>
                  <a:cxn ang="0">
                    <a:pos x="84" y="19"/>
                  </a:cxn>
                  <a:cxn ang="0">
                    <a:pos x="85" y="11"/>
                  </a:cxn>
                  <a:cxn ang="0">
                    <a:pos x="94" y="6"/>
                  </a:cxn>
                  <a:cxn ang="0">
                    <a:pos x="103" y="1"/>
                  </a:cxn>
                </a:cxnLst>
                <a:rect l="0" t="0" r="r" b="b"/>
                <a:pathLst>
                  <a:path w="133" h="91">
                    <a:moveTo>
                      <a:pt x="104" y="0"/>
                    </a:moveTo>
                    <a:lnTo>
                      <a:pt x="104" y="4"/>
                    </a:lnTo>
                    <a:lnTo>
                      <a:pt x="103" y="13"/>
                    </a:lnTo>
                    <a:lnTo>
                      <a:pt x="103" y="23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1" y="39"/>
                    </a:lnTo>
                    <a:lnTo>
                      <a:pt x="102" y="44"/>
                    </a:lnTo>
                    <a:lnTo>
                      <a:pt x="107" y="46"/>
                    </a:lnTo>
                    <a:lnTo>
                      <a:pt x="111" y="43"/>
                    </a:lnTo>
                    <a:lnTo>
                      <a:pt x="113" y="37"/>
                    </a:lnTo>
                    <a:lnTo>
                      <a:pt x="115" y="34"/>
                    </a:lnTo>
                    <a:lnTo>
                      <a:pt x="121" y="36"/>
                    </a:lnTo>
                    <a:lnTo>
                      <a:pt x="128" y="42"/>
                    </a:lnTo>
                    <a:lnTo>
                      <a:pt x="132" y="45"/>
                    </a:lnTo>
                    <a:lnTo>
                      <a:pt x="133" y="49"/>
                    </a:lnTo>
                    <a:lnTo>
                      <a:pt x="132" y="54"/>
                    </a:lnTo>
                    <a:lnTo>
                      <a:pt x="132" y="60"/>
                    </a:lnTo>
                    <a:lnTo>
                      <a:pt x="132" y="62"/>
                    </a:lnTo>
                    <a:lnTo>
                      <a:pt x="131" y="66"/>
                    </a:lnTo>
                    <a:lnTo>
                      <a:pt x="128" y="72"/>
                    </a:lnTo>
                    <a:lnTo>
                      <a:pt x="123" y="78"/>
                    </a:lnTo>
                    <a:lnTo>
                      <a:pt x="121" y="82"/>
                    </a:lnTo>
                    <a:lnTo>
                      <a:pt x="116" y="84"/>
                    </a:lnTo>
                    <a:lnTo>
                      <a:pt x="107" y="83"/>
                    </a:lnTo>
                    <a:lnTo>
                      <a:pt x="96" y="81"/>
                    </a:lnTo>
                    <a:lnTo>
                      <a:pt x="88" y="78"/>
                    </a:lnTo>
                    <a:lnTo>
                      <a:pt x="83" y="77"/>
                    </a:lnTo>
                    <a:lnTo>
                      <a:pt x="79" y="80"/>
                    </a:lnTo>
                    <a:lnTo>
                      <a:pt x="76" y="83"/>
                    </a:lnTo>
                    <a:lnTo>
                      <a:pt x="72" y="85"/>
                    </a:lnTo>
                    <a:lnTo>
                      <a:pt x="68" y="88"/>
                    </a:lnTo>
                    <a:lnTo>
                      <a:pt x="61" y="90"/>
                    </a:lnTo>
                    <a:lnTo>
                      <a:pt x="54" y="91"/>
                    </a:lnTo>
                    <a:lnTo>
                      <a:pt x="49" y="91"/>
                    </a:lnTo>
                    <a:lnTo>
                      <a:pt x="45" y="91"/>
                    </a:lnTo>
                    <a:lnTo>
                      <a:pt x="39" y="91"/>
                    </a:lnTo>
                    <a:lnTo>
                      <a:pt x="32" y="89"/>
                    </a:lnTo>
                    <a:lnTo>
                      <a:pt x="24" y="85"/>
                    </a:lnTo>
                    <a:lnTo>
                      <a:pt x="18" y="82"/>
                    </a:lnTo>
                    <a:lnTo>
                      <a:pt x="19" y="78"/>
                    </a:lnTo>
                    <a:lnTo>
                      <a:pt x="25" y="77"/>
                    </a:lnTo>
                    <a:lnTo>
                      <a:pt x="32" y="77"/>
                    </a:lnTo>
                    <a:lnTo>
                      <a:pt x="38" y="77"/>
                    </a:lnTo>
                    <a:lnTo>
                      <a:pt x="43" y="75"/>
                    </a:lnTo>
                    <a:lnTo>
                      <a:pt x="48" y="70"/>
                    </a:lnTo>
                    <a:lnTo>
                      <a:pt x="49" y="64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35" y="65"/>
                    </a:lnTo>
                    <a:lnTo>
                      <a:pt x="32" y="67"/>
                    </a:lnTo>
                    <a:lnTo>
                      <a:pt x="27" y="67"/>
                    </a:lnTo>
                    <a:lnTo>
                      <a:pt x="20" y="62"/>
                    </a:lnTo>
                    <a:lnTo>
                      <a:pt x="14" y="57"/>
                    </a:lnTo>
                    <a:lnTo>
                      <a:pt x="8" y="53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2" y="35"/>
                    </a:lnTo>
                    <a:lnTo>
                      <a:pt x="8" y="30"/>
                    </a:lnTo>
                    <a:lnTo>
                      <a:pt x="12" y="25"/>
                    </a:lnTo>
                    <a:lnTo>
                      <a:pt x="14" y="22"/>
                    </a:lnTo>
                    <a:lnTo>
                      <a:pt x="15" y="20"/>
                    </a:lnTo>
                    <a:lnTo>
                      <a:pt x="18" y="14"/>
                    </a:lnTo>
                    <a:lnTo>
                      <a:pt x="23" y="7"/>
                    </a:lnTo>
                    <a:lnTo>
                      <a:pt x="25" y="4"/>
                    </a:lnTo>
                    <a:lnTo>
                      <a:pt x="28" y="1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5" y="2"/>
                    </a:lnTo>
                    <a:lnTo>
                      <a:pt x="46" y="5"/>
                    </a:lnTo>
                    <a:lnTo>
                      <a:pt x="45" y="8"/>
                    </a:lnTo>
                    <a:lnTo>
                      <a:pt x="46" y="13"/>
                    </a:lnTo>
                    <a:lnTo>
                      <a:pt x="50" y="15"/>
                    </a:lnTo>
                    <a:lnTo>
                      <a:pt x="55" y="19"/>
                    </a:lnTo>
                    <a:lnTo>
                      <a:pt x="56" y="23"/>
                    </a:lnTo>
                    <a:lnTo>
                      <a:pt x="56" y="28"/>
                    </a:lnTo>
                    <a:lnTo>
                      <a:pt x="61" y="31"/>
                    </a:lnTo>
                    <a:lnTo>
                      <a:pt x="65" y="35"/>
                    </a:lnTo>
                    <a:lnTo>
                      <a:pt x="68" y="39"/>
                    </a:lnTo>
                    <a:lnTo>
                      <a:pt x="68" y="44"/>
                    </a:lnTo>
                    <a:lnTo>
                      <a:pt x="68" y="47"/>
                    </a:lnTo>
                    <a:lnTo>
                      <a:pt x="70" y="50"/>
                    </a:lnTo>
                    <a:lnTo>
                      <a:pt x="75" y="52"/>
                    </a:lnTo>
                    <a:lnTo>
                      <a:pt x="80" y="55"/>
                    </a:lnTo>
                    <a:lnTo>
                      <a:pt x="86" y="59"/>
                    </a:lnTo>
                    <a:lnTo>
                      <a:pt x="90" y="59"/>
                    </a:lnTo>
                    <a:lnTo>
                      <a:pt x="91" y="54"/>
                    </a:lnTo>
                    <a:lnTo>
                      <a:pt x="91" y="47"/>
                    </a:lnTo>
                    <a:lnTo>
                      <a:pt x="91" y="42"/>
                    </a:lnTo>
                    <a:lnTo>
                      <a:pt x="91" y="37"/>
                    </a:lnTo>
                    <a:lnTo>
                      <a:pt x="91" y="32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5" y="29"/>
                    </a:lnTo>
                    <a:lnTo>
                      <a:pt x="84" y="24"/>
                    </a:lnTo>
                    <a:lnTo>
                      <a:pt x="84" y="19"/>
                    </a:lnTo>
                    <a:lnTo>
                      <a:pt x="84" y="14"/>
                    </a:lnTo>
                    <a:lnTo>
                      <a:pt x="85" y="11"/>
                    </a:lnTo>
                    <a:lnTo>
                      <a:pt x="88" y="8"/>
                    </a:lnTo>
                    <a:lnTo>
                      <a:pt x="94" y="6"/>
                    </a:lnTo>
                    <a:lnTo>
                      <a:pt x="99" y="4"/>
                    </a:lnTo>
                    <a:lnTo>
                      <a:pt x="103" y="1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65" name="Freeform 1474"/>
              <p:cNvSpPr>
                <a:spLocks/>
              </p:cNvSpPr>
              <p:nvPr/>
            </p:nvSpPr>
            <p:spPr bwMode="auto">
              <a:xfrm>
                <a:off x="2025889" y="1020492"/>
                <a:ext cx="101112" cy="46435"/>
              </a:xfrm>
              <a:custGeom>
                <a:avLst/>
                <a:gdLst/>
                <a:ahLst/>
                <a:cxnLst>
                  <a:cxn ang="0">
                    <a:pos x="76" y="40"/>
                  </a:cxn>
                  <a:cxn ang="0">
                    <a:pos x="75" y="41"/>
                  </a:cxn>
                  <a:cxn ang="0">
                    <a:pos x="72" y="45"/>
                  </a:cxn>
                  <a:cxn ang="0">
                    <a:pos x="68" y="46"/>
                  </a:cxn>
                  <a:cxn ang="0">
                    <a:pos x="66" y="42"/>
                  </a:cxn>
                  <a:cxn ang="0">
                    <a:pos x="64" y="35"/>
                  </a:cxn>
                  <a:cxn ang="0">
                    <a:pos x="61" y="30"/>
                  </a:cxn>
                  <a:cxn ang="0">
                    <a:pos x="58" y="27"/>
                  </a:cxn>
                  <a:cxn ang="0">
                    <a:pos x="56" y="31"/>
                  </a:cxn>
                  <a:cxn ang="0">
                    <a:pos x="55" y="38"/>
                  </a:cxn>
                  <a:cxn ang="0">
                    <a:pos x="55" y="44"/>
                  </a:cxn>
                  <a:cxn ang="0">
                    <a:pos x="53" y="47"/>
                  </a:cxn>
                  <a:cxn ang="0">
                    <a:pos x="48" y="47"/>
                  </a:cxn>
                  <a:cxn ang="0">
                    <a:pos x="42" y="47"/>
                  </a:cxn>
                  <a:cxn ang="0">
                    <a:pos x="38" y="52"/>
                  </a:cxn>
                  <a:cxn ang="0">
                    <a:pos x="38" y="57"/>
                  </a:cxn>
                  <a:cxn ang="0">
                    <a:pos x="38" y="60"/>
                  </a:cxn>
                  <a:cxn ang="0">
                    <a:pos x="37" y="57"/>
                  </a:cxn>
                  <a:cxn ang="0">
                    <a:pos x="33" y="54"/>
                  </a:cxn>
                  <a:cxn ang="0">
                    <a:pos x="27" y="50"/>
                  </a:cxn>
                  <a:cxn ang="0">
                    <a:pos x="22" y="48"/>
                  </a:cxn>
                  <a:cxn ang="0">
                    <a:pos x="15" y="48"/>
                  </a:cxn>
                  <a:cxn ang="0">
                    <a:pos x="6" y="48"/>
                  </a:cxn>
                  <a:cxn ang="0">
                    <a:pos x="0" y="46"/>
                  </a:cxn>
                  <a:cxn ang="0">
                    <a:pos x="4" y="40"/>
                  </a:cxn>
                  <a:cxn ang="0">
                    <a:pos x="11" y="34"/>
                  </a:cxn>
                  <a:cxn ang="0">
                    <a:pos x="17" y="30"/>
                  </a:cxn>
                  <a:cxn ang="0">
                    <a:pos x="23" y="25"/>
                  </a:cxn>
                  <a:cxn ang="0">
                    <a:pos x="35" y="19"/>
                  </a:cxn>
                  <a:cxn ang="0">
                    <a:pos x="46" y="12"/>
                  </a:cxn>
                  <a:cxn ang="0">
                    <a:pos x="55" y="7"/>
                  </a:cxn>
                  <a:cxn ang="0">
                    <a:pos x="60" y="2"/>
                  </a:cxn>
                  <a:cxn ang="0">
                    <a:pos x="68" y="0"/>
                  </a:cxn>
                  <a:cxn ang="0">
                    <a:pos x="76" y="0"/>
                  </a:cxn>
                  <a:cxn ang="0">
                    <a:pos x="80" y="0"/>
                  </a:cxn>
                  <a:cxn ang="0">
                    <a:pos x="83" y="0"/>
                  </a:cxn>
                  <a:cxn ang="0">
                    <a:pos x="87" y="0"/>
                  </a:cxn>
                  <a:cxn ang="0">
                    <a:pos x="93" y="0"/>
                  </a:cxn>
                  <a:cxn ang="0">
                    <a:pos x="98" y="2"/>
                  </a:cxn>
                  <a:cxn ang="0">
                    <a:pos x="102" y="6"/>
                  </a:cxn>
                  <a:cxn ang="0">
                    <a:pos x="99" y="10"/>
                  </a:cxn>
                  <a:cxn ang="0">
                    <a:pos x="95" y="15"/>
                  </a:cxn>
                  <a:cxn ang="0">
                    <a:pos x="93" y="17"/>
                  </a:cxn>
                  <a:cxn ang="0">
                    <a:pos x="93" y="19"/>
                  </a:cxn>
                  <a:cxn ang="0">
                    <a:pos x="91" y="24"/>
                  </a:cxn>
                  <a:cxn ang="0">
                    <a:pos x="89" y="31"/>
                  </a:cxn>
                  <a:cxn ang="0">
                    <a:pos x="86" y="35"/>
                  </a:cxn>
                  <a:cxn ang="0">
                    <a:pos x="81" y="39"/>
                  </a:cxn>
                  <a:cxn ang="0">
                    <a:pos x="76" y="40"/>
                  </a:cxn>
                </a:cxnLst>
                <a:rect l="0" t="0" r="r" b="b"/>
                <a:pathLst>
                  <a:path w="102" h="60">
                    <a:moveTo>
                      <a:pt x="76" y="40"/>
                    </a:moveTo>
                    <a:lnTo>
                      <a:pt x="75" y="41"/>
                    </a:lnTo>
                    <a:lnTo>
                      <a:pt x="72" y="45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4" y="35"/>
                    </a:lnTo>
                    <a:lnTo>
                      <a:pt x="61" y="30"/>
                    </a:lnTo>
                    <a:lnTo>
                      <a:pt x="58" y="27"/>
                    </a:lnTo>
                    <a:lnTo>
                      <a:pt x="56" y="31"/>
                    </a:lnTo>
                    <a:lnTo>
                      <a:pt x="55" y="38"/>
                    </a:lnTo>
                    <a:lnTo>
                      <a:pt x="55" y="44"/>
                    </a:lnTo>
                    <a:lnTo>
                      <a:pt x="53" y="47"/>
                    </a:lnTo>
                    <a:lnTo>
                      <a:pt x="48" y="47"/>
                    </a:lnTo>
                    <a:lnTo>
                      <a:pt x="42" y="47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7" y="57"/>
                    </a:lnTo>
                    <a:lnTo>
                      <a:pt x="33" y="54"/>
                    </a:lnTo>
                    <a:lnTo>
                      <a:pt x="27" y="50"/>
                    </a:lnTo>
                    <a:lnTo>
                      <a:pt x="22" y="48"/>
                    </a:lnTo>
                    <a:lnTo>
                      <a:pt x="15" y="48"/>
                    </a:lnTo>
                    <a:lnTo>
                      <a:pt x="6" y="48"/>
                    </a:lnTo>
                    <a:lnTo>
                      <a:pt x="0" y="46"/>
                    </a:lnTo>
                    <a:lnTo>
                      <a:pt x="4" y="40"/>
                    </a:lnTo>
                    <a:lnTo>
                      <a:pt x="11" y="34"/>
                    </a:lnTo>
                    <a:lnTo>
                      <a:pt x="17" y="30"/>
                    </a:lnTo>
                    <a:lnTo>
                      <a:pt x="23" y="25"/>
                    </a:lnTo>
                    <a:lnTo>
                      <a:pt x="35" y="19"/>
                    </a:lnTo>
                    <a:lnTo>
                      <a:pt x="46" y="12"/>
                    </a:lnTo>
                    <a:lnTo>
                      <a:pt x="55" y="7"/>
                    </a:lnTo>
                    <a:lnTo>
                      <a:pt x="60" y="2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3" y="0"/>
                    </a:lnTo>
                    <a:lnTo>
                      <a:pt x="98" y="2"/>
                    </a:lnTo>
                    <a:lnTo>
                      <a:pt x="102" y="6"/>
                    </a:lnTo>
                    <a:lnTo>
                      <a:pt x="99" y="10"/>
                    </a:lnTo>
                    <a:lnTo>
                      <a:pt x="95" y="15"/>
                    </a:lnTo>
                    <a:lnTo>
                      <a:pt x="93" y="17"/>
                    </a:lnTo>
                    <a:lnTo>
                      <a:pt x="93" y="19"/>
                    </a:lnTo>
                    <a:lnTo>
                      <a:pt x="91" y="24"/>
                    </a:lnTo>
                    <a:lnTo>
                      <a:pt x="89" y="31"/>
                    </a:lnTo>
                    <a:lnTo>
                      <a:pt x="86" y="35"/>
                    </a:lnTo>
                    <a:lnTo>
                      <a:pt x="81" y="39"/>
                    </a:lnTo>
                    <a:lnTo>
                      <a:pt x="76" y="4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66" name="Freeform 1475"/>
              <p:cNvSpPr>
                <a:spLocks/>
              </p:cNvSpPr>
              <p:nvPr/>
            </p:nvSpPr>
            <p:spPr bwMode="auto">
              <a:xfrm>
                <a:off x="2225184" y="1066894"/>
                <a:ext cx="84992" cy="60722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3" y="0"/>
                  </a:cxn>
                  <a:cxn ang="0">
                    <a:pos x="1" y="9"/>
                  </a:cxn>
                  <a:cxn ang="0">
                    <a:pos x="3" y="22"/>
                  </a:cxn>
                  <a:cxn ang="0">
                    <a:pos x="5" y="33"/>
                  </a:cxn>
                  <a:cxn ang="0">
                    <a:pos x="11" y="41"/>
                  </a:cxn>
                  <a:cxn ang="0">
                    <a:pos x="18" y="42"/>
                  </a:cxn>
                  <a:cxn ang="0">
                    <a:pos x="24" y="43"/>
                  </a:cxn>
                  <a:cxn ang="0">
                    <a:pos x="20" y="52"/>
                  </a:cxn>
                  <a:cxn ang="0">
                    <a:pos x="24" y="54"/>
                  </a:cxn>
                  <a:cxn ang="0">
                    <a:pos x="38" y="53"/>
                  </a:cxn>
                  <a:cxn ang="0">
                    <a:pos x="42" y="54"/>
                  </a:cxn>
                  <a:cxn ang="0">
                    <a:pos x="40" y="65"/>
                  </a:cxn>
                  <a:cxn ang="0">
                    <a:pos x="38" y="79"/>
                  </a:cxn>
                  <a:cxn ang="0">
                    <a:pos x="54" y="77"/>
                  </a:cxn>
                  <a:cxn ang="0">
                    <a:pos x="72" y="66"/>
                  </a:cxn>
                  <a:cxn ang="0">
                    <a:pos x="75" y="62"/>
                  </a:cxn>
                  <a:cxn ang="0">
                    <a:pos x="72" y="54"/>
                  </a:cxn>
                  <a:cxn ang="0">
                    <a:pos x="79" y="56"/>
                  </a:cxn>
                  <a:cxn ang="0">
                    <a:pos x="86" y="57"/>
                  </a:cxn>
                  <a:cxn ang="0">
                    <a:pos x="77" y="42"/>
                  </a:cxn>
                  <a:cxn ang="0">
                    <a:pos x="71" y="37"/>
                  </a:cxn>
                  <a:cxn ang="0">
                    <a:pos x="76" y="22"/>
                  </a:cxn>
                  <a:cxn ang="0">
                    <a:pos x="76" y="9"/>
                  </a:cxn>
                  <a:cxn ang="0">
                    <a:pos x="65" y="8"/>
                  </a:cxn>
                  <a:cxn ang="0">
                    <a:pos x="63" y="12"/>
                  </a:cxn>
                  <a:cxn ang="0">
                    <a:pos x="55" y="8"/>
                  </a:cxn>
                  <a:cxn ang="0">
                    <a:pos x="47" y="2"/>
                  </a:cxn>
                  <a:cxn ang="0">
                    <a:pos x="45" y="7"/>
                  </a:cxn>
                  <a:cxn ang="0">
                    <a:pos x="48" y="13"/>
                  </a:cxn>
                  <a:cxn ang="0">
                    <a:pos x="43" y="15"/>
                  </a:cxn>
                  <a:cxn ang="0">
                    <a:pos x="35" y="9"/>
                  </a:cxn>
                  <a:cxn ang="0">
                    <a:pos x="28" y="15"/>
                  </a:cxn>
                  <a:cxn ang="0">
                    <a:pos x="22" y="16"/>
                  </a:cxn>
                </a:cxnLst>
                <a:rect l="0" t="0" r="r" b="b"/>
                <a:pathLst>
                  <a:path w="86" h="80">
                    <a:moveTo>
                      <a:pt x="20" y="16"/>
                    </a:moveTo>
                    <a:lnTo>
                      <a:pt x="17" y="12"/>
                    </a:lnTo>
                    <a:lnTo>
                      <a:pt x="10" y="5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9"/>
                    </a:lnTo>
                    <a:lnTo>
                      <a:pt x="2" y="15"/>
                    </a:lnTo>
                    <a:lnTo>
                      <a:pt x="3" y="22"/>
                    </a:lnTo>
                    <a:lnTo>
                      <a:pt x="4" y="27"/>
                    </a:lnTo>
                    <a:lnTo>
                      <a:pt x="5" y="33"/>
                    </a:lnTo>
                    <a:lnTo>
                      <a:pt x="8" y="38"/>
                    </a:lnTo>
                    <a:lnTo>
                      <a:pt x="11" y="41"/>
                    </a:lnTo>
                    <a:lnTo>
                      <a:pt x="15" y="42"/>
                    </a:lnTo>
                    <a:lnTo>
                      <a:pt x="18" y="42"/>
                    </a:lnTo>
                    <a:lnTo>
                      <a:pt x="22" y="42"/>
                    </a:lnTo>
                    <a:lnTo>
                      <a:pt x="24" y="43"/>
                    </a:lnTo>
                    <a:lnTo>
                      <a:pt x="23" y="47"/>
                    </a:lnTo>
                    <a:lnTo>
                      <a:pt x="20" y="52"/>
                    </a:lnTo>
                    <a:lnTo>
                      <a:pt x="22" y="54"/>
                    </a:lnTo>
                    <a:lnTo>
                      <a:pt x="24" y="54"/>
                    </a:lnTo>
                    <a:lnTo>
                      <a:pt x="31" y="54"/>
                    </a:lnTo>
                    <a:lnTo>
                      <a:pt x="38" y="53"/>
                    </a:lnTo>
                    <a:lnTo>
                      <a:pt x="41" y="53"/>
                    </a:lnTo>
                    <a:lnTo>
                      <a:pt x="42" y="54"/>
                    </a:lnTo>
                    <a:lnTo>
                      <a:pt x="42" y="58"/>
                    </a:lnTo>
                    <a:lnTo>
                      <a:pt x="40" y="65"/>
                    </a:lnTo>
                    <a:lnTo>
                      <a:pt x="38" y="73"/>
                    </a:lnTo>
                    <a:lnTo>
                      <a:pt x="38" y="79"/>
                    </a:lnTo>
                    <a:lnTo>
                      <a:pt x="43" y="80"/>
                    </a:lnTo>
                    <a:lnTo>
                      <a:pt x="54" y="77"/>
                    </a:lnTo>
                    <a:lnTo>
                      <a:pt x="64" y="72"/>
                    </a:lnTo>
                    <a:lnTo>
                      <a:pt x="72" y="66"/>
                    </a:lnTo>
                    <a:lnTo>
                      <a:pt x="76" y="64"/>
                    </a:lnTo>
                    <a:lnTo>
                      <a:pt x="75" y="62"/>
                    </a:lnTo>
                    <a:lnTo>
                      <a:pt x="72" y="57"/>
                    </a:lnTo>
                    <a:lnTo>
                      <a:pt x="72" y="54"/>
                    </a:lnTo>
                    <a:lnTo>
                      <a:pt x="75" y="54"/>
                    </a:lnTo>
                    <a:lnTo>
                      <a:pt x="79" y="56"/>
                    </a:lnTo>
                    <a:lnTo>
                      <a:pt x="84" y="58"/>
                    </a:lnTo>
                    <a:lnTo>
                      <a:pt x="86" y="57"/>
                    </a:lnTo>
                    <a:lnTo>
                      <a:pt x="83" y="50"/>
                    </a:lnTo>
                    <a:lnTo>
                      <a:pt x="77" y="42"/>
                    </a:lnTo>
                    <a:lnTo>
                      <a:pt x="72" y="39"/>
                    </a:lnTo>
                    <a:lnTo>
                      <a:pt x="71" y="37"/>
                    </a:lnTo>
                    <a:lnTo>
                      <a:pt x="72" y="31"/>
                    </a:lnTo>
                    <a:lnTo>
                      <a:pt x="76" y="22"/>
                    </a:lnTo>
                    <a:lnTo>
                      <a:pt x="77" y="15"/>
                    </a:lnTo>
                    <a:lnTo>
                      <a:pt x="76" y="9"/>
                    </a:lnTo>
                    <a:lnTo>
                      <a:pt x="71" y="7"/>
                    </a:lnTo>
                    <a:lnTo>
                      <a:pt x="65" y="8"/>
                    </a:lnTo>
                    <a:lnTo>
                      <a:pt x="64" y="10"/>
                    </a:lnTo>
                    <a:lnTo>
                      <a:pt x="63" y="12"/>
                    </a:lnTo>
                    <a:lnTo>
                      <a:pt x="60" y="11"/>
                    </a:lnTo>
                    <a:lnTo>
                      <a:pt x="55" y="8"/>
                    </a:lnTo>
                    <a:lnTo>
                      <a:pt x="50" y="3"/>
                    </a:lnTo>
                    <a:lnTo>
                      <a:pt x="47" y="2"/>
                    </a:lnTo>
                    <a:lnTo>
                      <a:pt x="45" y="3"/>
                    </a:lnTo>
                    <a:lnTo>
                      <a:pt x="45" y="7"/>
                    </a:lnTo>
                    <a:lnTo>
                      <a:pt x="47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3" y="15"/>
                    </a:lnTo>
                    <a:lnTo>
                      <a:pt x="39" y="11"/>
                    </a:lnTo>
                    <a:lnTo>
                      <a:pt x="35" y="9"/>
                    </a:lnTo>
                    <a:lnTo>
                      <a:pt x="32" y="11"/>
                    </a:lnTo>
                    <a:lnTo>
                      <a:pt x="28" y="15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67" name="Freeform 1476"/>
              <p:cNvSpPr>
                <a:spLocks/>
              </p:cNvSpPr>
              <p:nvPr/>
            </p:nvSpPr>
            <p:spPr bwMode="auto">
              <a:xfrm>
                <a:off x="2311641" y="1103808"/>
                <a:ext cx="33703" cy="34529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5"/>
                  </a:cxn>
                  <a:cxn ang="0">
                    <a:pos x="13" y="7"/>
                  </a:cxn>
                  <a:cxn ang="0">
                    <a:pos x="11" y="12"/>
                  </a:cxn>
                  <a:cxn ang="0">
                    <a:pos x="7" y="15"/>
                  </a:cxn>
                  <a:cxn ang="0">
                    <a:pos x="4" y="18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3" y="31"/>
                  </a:cxn>
                  <a:cxn ang="0">
                    <a:pos x="7" y="35"/>
                  </a:cxn>
                  <a:cxn ang="0">
                    <a:pos x="12" y="37"/>
                  </a:cxn>
                  <a:cxn ang="0">
                    <a:pos x="16" y="40"/>
                  </a:cxn>
                  <a:cxn ang="0">
                    <a:pos x="19" y="44"/>
                  </a:cxn>
                  <a:cxn ang="0">
                    <a:pos x="22" y="46"/>
                  </a:cxn>
                  <a:cxn ang="0">
                    <a:pos x="27" y="44"/>
                  </a:cxn>
                  <a:cxn ang="0">
                    <a:pos x="31" y="40"/>
                  </a:cxn>
                  <a:cxn ang="0">
                    <a:pos x="34" y="35"/>
                  </a:cxn>
                  <a:cxn ang="0">
                    <a:pos x="34" y="29"/>
                  </a:cxn>
                  <a:cxn ang="0">
                    <a:pos x="33" y="24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3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6" y="1"/>
                  </a:cxn>
                  <a:cxn ang="0">
                    <a:pos x="14" y="4"/>
                  </a:cxn>
                </a:cxnLst>
                <a:rect l="0" t="0" r="r" b="b"/>
                <a:pathLst>
                  <a:path w="34" h="46">
                    <a:moveTo>
                      <a:pt x="14" y="4"/>
                    </a:moveTo>
                    <a:lnTo>
                      <a:pt x="14" y="5"/>
                    </a:lnTo>
                    <a:lnTo>
                      <a:pt x="13" y="7"/>
                    </a:lnTo>
                    <a:lnTo>
                      <a:pt x="11" y="12"/>
                    </a:lnTo>
                    <a:lnTo>
                      <a:pt x="7" y="15"/>
                    </a:lnTo>
                    <a:lnTo>
                      <a:pt x="4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7" y="35"/>
                    </a:lnTo>
                    <a:lnTo>
                      <a:pt x="12" y="37"/>
                    </a:lnTo>
                    <a:lnTo>
                      <a:pt x="16" y="40"/>
                    </a:lnTo>
                    <a:lnTo>
                      <a:pt x="19" y="44"/>
                    </a:lnTo>
                    <a:lnTo>
                      <a:pt x="22" y="46"/>
                    </a:lnTo>
                    <a:lnTo>
                      <a:pt x="27" y="44"/>
                    </a:lnTo>
                    <a:lnTo>
                      <a:pt x="31" y="40"/>
                    </a:lnTo>
                    <a:lnTo>
                      <a:pt x="34" y="35"/>
                    </a:lnTo>
                    <a:lnTo>
                      <a:pt x="34" y="29"/>
                    </a:lnTo>
                    <a:lnTo>
                      <a:pt x="33" y="24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29" y="9"/>
                    </a:lnTo>
                    <a:lnTo>
                      <a:pt x="27" y="5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68" name="Freeform 1477"/>
              <p:cNvSpPr>
                <a:spLocks/>
              </p:cNvSpPr>
              <p:nvPr/>
            </p:nvSpPr>
            <p:spPr bwMode="auto">
              <a:xfrm>
                <a:off x="2302846" y="1056180"/>
                <a:ext cx="199294" cy="77391"/>
              </a:xfrm>
              <a:custGeom>
                <a:avLst/>
                <a:gdLst/>
                <a:ahLst/>
                <a:cxnLst>
                  <a:cxn ang="0">
                    <a:pos x="169" y="29"/>
                  </a:cxn>
                  <a:cxn ang="0">
                    <a:pos x="184" y="33"/>
                  </a:cxn>
                  <a:cxn ang="0">
                    <a:pos x="196" y="41"/>
                  </a:cxn>
                  <a:cxn ang="0">
                    <a:pos x="201" y="52"/>
                  </a:cxn>
                  <a:cxn ang="0">
                    <a:pos x="201" y="67"/>
                  </a:cxn>
                  <a:cxn ang="0">
                    <a:pos x="201" y="73"/>
                  </a:cxn>
                  <a:cxn ang="0">
                    <a:pos x="190" y="81"/>
                  </a:cxn>
                  <a:cxn ang="0">
                    <a:pos x="180" y="85"/>
                  </a:cxn>
                  <a:cxn ang="0">
                    <a:pos x="166" y="84"/>
                  </a:cxn>
                  <a:cxn ang="0">
                    <a:pos x="160" y="84"/>
                  </a:cxn>
                  <a:cxn ang="0">
                    <a:pos x="152" y="90"/>
                  </a:cxn>
                  <a:cxn ang="0">
                    <a:pos x="142" y="92"/>
                  </a:cxn>
                  <a:cxn ang="0">
                    <a:pos x="130" y="93"/>
                  </a:cxn>
                  <a:cxn ang="0">
                    <a:pos x="120" y="94"/>
                  </a:cxn>
                  <a:cxn ang="0">
                    <a:pos x="111" y="98"/>
                  </a:cxn>
                  <a:cxn ang="0">
                    <a:pos x="100" y="100"/>
                  </a:cxn>
                  <a:cxn ang="0">
                    <a:pos x="84" y="99"/>
                  </a:cxn>
                  <a:cxn ang="0">
                    <a:pos x="73" y="97"/>
                  </a:cxn>
                  <a:cxn ang="0">
                    <a:pos x="63" y="90"/>
                  </a:cxn>
                  <a:cxn ang="0">
                    <a:pos x="53" y="79"/>
                  </a:cxn>
                  <a:cxn ang="0">
                    <a:pos x="53" y="61"/>
                  </a:cxn>
                  <a:cxn ang="0">
                    <a:pos x="53" y="48"/>
                  </a:cxn>
                  <a:cxn ang="0">
                    <a:pos x="49" y="39"/>
                  </a:cxn>
                  <a:cxn ang="0">
                    <a:pos x="42" y="32"/>
                  </a:cxn>
                  <a:cxn ang="0">
                    <a:pos x="30" y="33"/>
                  </a:cxn>
                  <a:cxn ang="0">
                    <a:pos x="24" y="35"/>
                  </a:cxn>
                  <a:cxn ang="0">
                    <a:pos x="12" y="25"/>
                  </a:cxn>
                  <a:cxn ang="0">
                    <a:pos x="0" y="16"/>
                  </a:cxn>
                  <a:cxn ang="0">
                    <a:pos x="7" y="3"/>
                  </a:cxn>
                  <a:cxn ang="0">
                    <a:pos x="19" y="0"/>
                  </a:cxn>
                  <a:cxn ang="0">
                    <a:pos x="30" y="6"/>
                  </a:cxn>
                  <a:cxn ang="0">
                    <a:pos x="37" y="17"/>
                  </a:cxn>
                  <a:cxn ang="0">
                    <a:pos x="49" y="20"/>
                  </a:cxn>
                  <a:cxn ang="0">
                    <a:pos x="54" y="13"/>
                  </a:cxn>
                  <a:cxn ang="0">
                    <a:pos x="63" y="13"/>
                  </a:cxn>
                  <a:cxn ang="0">
                    <a:pos x="69" y="16"/>
                  </a:cxn>
                  <a:cxn ang="0">
                    <a:pos x="73" y="29"/>
                  </a:cxn>
                  <a:cxn ang="0">
                    <a:pos x="85" y="43"/>
                  </a:cxn>
                  <a:cxn ang="0">
                    <a:pos x="91" y="53"/>
                  </a:cxn>
                  <a:cxn ang="0">
                    <a:pos x="111" y="51"/>
                  </a:cxn>
                  <a:cxn ang="0">
                    <a:pos x="123" y="53"/>
                  </a:cxn>
                  <a:cxn ang="0">
                    <a:pos x="133" y="46"/>
                  </a:cxn>
                  <a:cxn ang="0">
                    <a:pos x="143" y="37"/>
                  </a:cxn>
                  <a:cxn ang="0">
                    <a:pos x="154" y="29"/>
                  </a:cxn>
                </a:cxnLst>
                <a:rect l="0" t="0" r="r" b="b"/>
                <a:pathLst>
                  <a:path w="202" h="100">
                    <a:moveTo>
                      <a:pt x="166" y="28"/>
                    </a:moveTo>
                    <a:lnTo>
                      <a:pt x="169" y="29"/>
                    </a:lnTo>
                    <a:lnTo>
                      <a:pt x="176" y="30"/>
                    </a:lnTo>
                    <a:lnTo>
                      <a:pt x="184" y="33"/>
                    </a:lnTo>
                    <a:lnTo>
                      <a:pt x="191" y="37"/>
                    </a:lnTo>
                    <a:lnTo>
                      <a:pt x="196" y="41"/>
                    </a:lnTo>
                    <a:lnTo>
                      <a:pt x="198" y="46"/>
                    </a:lnTo>
                    <a:lnTo>
                      <a:pt x="201" y="52"/>
                    </a:lnTo>
                    <a:lnTo>
                      <a:pt x="201" y="60"/>
                    </a:lnTo>
                    <a:lnTo>
                      <a:pt x="201" y="67"/>
                    </a:lnTo>
                    <a:lnTo>
                      <a:pt x="202" y="69"/>
                    </a:lnTo>
                    <a:lnTo>
                      <a:pt x="201" y="73"/>
                    </a:lnTo>
                    <a:lnTo>
                      <a:pt x="196" y="76"/>
                    </a:lnTo>
                    <a:lnTo>
                      <a:pt x="190" y="81"/>
                    </a:lnTo>
                    <a:lnTo>
                      <a:pt x="186" y="84"/>
                    </a:lnTo>
                    <a:lnTo>
                      <a:pt x="180" y="85"/>
                    </a:lnTo>
                    <a:lnTo>
                      <a:pt x="172" y="85"/>
                    </a:lnTo>
                    <a:lnTo>
                      <a:pt x="166" y="84"/>
                    </a:lnTo>
                    <a:lnTo>
                      <a:pt x="163" y="83"/>
                    </a:lnTo>
                    <a:lnTo>
                      <a:pt x="160" y="84"/>
                    </a:lnTo>
                    <a:lnTo>
                      <a:pt x="156" y="88"/>
                    </a:lnTo>
                    <a:lnTo>
                      <a:pt x="152" y="90"/>
                    </a:lnTo>
                    <a:lnTo>
                      <a:pt x="148" y="91"/>
                    </a:lnTo>
                    <a:lnTo>
                      <a:pt x="142" y="92"/>
                    </a:lnTo>
                    <a:lnTo>
                      <a:pt x="136" y="92"/>
                    </a:lnTo>
                    <a:lnTo>
                      <a:pt x="130" y="93"/>
                    </a:lnTo>
                    <a:lnTo>
                      <a:pt x="125" y="93"/>
                    </a:lnTo>
                    <a:lnTo>
                      <a:pt x="120" y="94"/>
                    </a:lnTo>
                    <a:lnTo>
                      <a:pt x="116" y="96"/>
                    </a:lnTo>
                    <a:lnTo>
                      <a:pt x="111" y="98"/>
                    </a:lnTo>
                    <a:lnTo>
                      <a:pt x="106" y="99"/>
                    </a:lnTo>
                    <a:lnTo>
                      <a:pt x="100" y="100"/>
                    </a:lnTo>
                    <a:lnTo>
                      <a:pt x="92" y="100"/>
                    </a:lnTo>
                    <a:lnTo>
                      <a:pt x="84" y="99"/>
                    </a:lnTo>
                    <a:lnTo>
                      <a:pt x="77" y="99"/>
                    </a:lnTo>
                    <a:lnTo>
                      <a:pt x="73" y="97"/>
                    </a:lnTo>
                    <a:lnTo>
                      <a:pt x="68" y="93"/>
                    </a:lnTo>
                    <a:lnTo>
                      <a:pt x="63" y="90"/>
                    </a:lnTo>
                    <a:lnTo>
                      <a:pt x="58" y="85"/>
                    </a:lnTo>
                    <a:lnTo>
                      <a:pt x="53" y="79"/>
                    </a:lnTo>
                    <a:lnTo>
                      <a:pt x="52" y="71"/>
                    </a:lnTo>
                    <a:lnTo>
                      <a:pt x="53" y="61"/>
                    </a:lnTo>
                    <a:lnTo>
                      <a:pt x="53" y="54"/>
                    </a:lnTo>
                    <a:lnTo>
                      <a:pt x="53" y="48"/>
                    </a:lnTo>
                    <a:lnTo>
                      <a:pt x="51" y="44"/>
                    </a:lnTo>
                    <a:lnTo>
                      <a:pt x="49" y="39"/>
                    </a:lnTo>
                    <a:lnTo>
                      <a:pt x="46" y="35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0" y="33"/>
                    </a:lnTo>
                    <a:lnTo>
                      <a:pt x="28" y="35"/>
                    </a:lnTo>
                    <a:lnTo>
                      <a:pt x="24" y="35"/>
                    </a:lnTo>
                    <a:lnTo>
                      <a:pt x="20" y="31"/>
                    </a:lnTo>
                    <a:lnTo>
                      <a:pt x="12" y="25"/>
                    </a:lnTo>
                    <a:lnTo>
                      <a:pt x="5" y="22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7" y="17"/>
                    </a:lnTo>
                    <a:lnTo>
                      <a:pt x="43" y="21"/>
                    </a:lnTo>
                    <a:lnTo>
                      <a:pt x="49" y="20"/>
                    </a:lnTo>
                    <a:lnTo>
                      <a:pt x="52" y="16"/>
                    </a:lnTo>
                    <a:lnTo>
                      <a:pt x="54" y="13"/>
                    </a:lnTo>
                    <a:lnTo>
                      <a:pt x="59" y="12"/>
                    </a:lnTo>
                    <a:lnTo>
                      <a:pt x="63" y="13"/>
                    </a:lnTo>
                    <a:lnTo>
                      <a:pt x="67" y="13"/>
                    </a:lnTo>
                    <a:lnTo>
                      <a:pt x="69" y="16"/>
                    </a:lnTo>
                    <a:lnTo>
                      <a:pt x="70" y="21"/>
                    </a:lnTo>
                    <a:lnTo>
                      <a:pt x="73" y="29"/>
                    </a:lnTo>
                    <a:lnTo>
                      <a:pt x="80" y="36"/>
                    </a:lnTo>
                    <a:lnTo>
                      <a:pt x="85" y="43"/>
                    </a:lnTo>
                    <a:lnTo>
                      <a:pt x="88" y="50"/>
                    </a:lnTo>
                    <a:lnTo>
                      <a:pt x="91" y="53"/>
                    </a:lnTo>
                    <a:lnTo>
                      <a:pt x="100" y="52"/>
                    </a:lnTo>
                    <a:lnTo>
                      <a:pt x="111" y="51"/>
                    </a:lnTo>
                    <a:lnTo>
                      <a:pt x="119" y="52"/>
                    </a:lnTo>
                    <a:lnTo>
                      <a:pt x="123" y="53"/>
                    </a:lnTo>
                    <a:lnTo>
                      <a:pt x="128" y="51"/>
                    </a:lnTo>
                    <a:lnTo>
                      <a:pt x="133" y="46"/>
                    </a:lnTo>
                    <a:lnTo>
                      <a:pt x="138" y="41"/>
                    </a:lnTo>
                    <a:lnTo>
                      <a:pt x="143" y="37"/>
                    </a:lnTo>
                    <a:lnTo>
                      <a:pt x="149" y="32"/>
                    </a:lnTo>
                    <a:lnTo>
                      <a:pt x="154" y="29"/>
                    </a:lnTo>
                    <a:lnTo>
                      <a:pt x="166" y="2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69" name="Freeform 1478"/>
              <p:cNvSpPr>
                <a:spLocks/>
              </p:cNvSpPr>
              <p:nvPr/>
            </p:nvSpPr>
            <p:spPr bwMode="auto">
              <a:xfrm>
                <a:off x="2146053" y="1007364"/>
                <a:ext cx="41031" cy="28575"/>
              </a:xfrm>
              <a:custGeom>
                <a:avLst/>
                <a:gdLst/>
                <a:ahLst/>
                <a:cxnLst>
                  <a:cxn ang="0">
                    <a:pos x="38" y="20"/>
                  </a:cxn>
                  <a:cxn ang="0">
                    <a:pos x="37" y="21"/>
                  </a:cxn>
                  <a:cxn ang="0">
                    <a:pos x="35" y="26"/>
                  </a:cxn>
                  <a:cxn ang="0">
                    <a:pos x="32" y="30"/>
                  </a:cxn>
                  <a:cxn ang="0">
                    <a:pos x="28" y="34"/>
                  </a:cxn>
                  <a:cxn ang="0">
                    <a:pos x="24" y="36"/>
                  </a:cxn>
                  <a:cxn ang="0">
                    <a:pos x="19" y="37"/>
                  </a:cxn>
                  <a:cxn ang="0">
                    <a:pos x="14" y="37"/>
                  </a:cxn>
                  <a:cxn ang="0">
                    <a:pos x="13" y="37"/>
                  </a:cxn>
                  <a:cxn ang="0">
                    <a:pos x="12" y="36"/>
                  </a:cxn>
                  <a:cxn ang="0">
                    <a:pos x="11" y="34"/>
                  </a:cxn>
                  <a:cxn ang="0">
                    <a:pos x="9" y="32"/>
                  </a:cxn>
                  <a:cxn ang="0">
                    <a:pos x="5" y="28"/>
                  </a:cxn>
                  <a:cxn ang="0">
                    <a:pos x="2" y="24"/>
                  </a:cxn>
                  <a:cxn ang="0">
                    <a:pos x="0" y="20"/>
                  </a:cxn>
                  <a:cxn ang="0">
                    <a:pos x="2" y="17"/>
                  </a:cxn>
                  <a:cxn ang="0">
                    <a:pos x="6" y="12"/>
                  </a:cxn>
                  <a:cxn ang="0">
                    <a:pos x="12" y="7"/>
                  </a:cxn>
                  <a:cxn ang="0">
                    <a:pos x="17" y="3"/>
                  </a:cxn>
                  <a:cxn ang="0">
                    <a:pos x="20" y="0"/>
                  </a:cxn>
                  <a:cxn ang="0">
                    <a:pos x="25" y="2"/>
                  </a:cxn>
                  <a:cxn ang="0">
                    <a:pos x="32" y="4"/>
                  </a:cxn>
                  <a:cxn ang="0">
                    <a:pos x="37" y="7"/>
                  </a:cxn>
                  <a:cxn ang="0">
                    <a:pos x="40" y="12"/>
                  </a:cxn>
                  <a:cxn ang="0">
                    <a:pos x="38" y="20"/>
                  </a:cxn>
                </a:cxnLst>
                <a:rect l="0" t="0" r="r" b="b"/>
                <a:pathLst>
                  <a:path w="40" h="37">
                    <a:moveTo>
                      <a:pt x="38" y="20"/>
                    </a:moveTo>
                    <a:lnTo>
                      <a:pt x="37" y="21"/>
                    </a:lnTo>
                    <a:lnTo>
                      <a:pt x="35" y="26"/>
                    </a:lnTo>
                    <a:lnTo>
                      <a:pt x="32" y="30"/>
                    </a:lnTo>
                    <a:lnTo>
                      <a:pt x="28" y="34"/>
                    </a:lnTo>
                    <a:lnTo>
                      <a:pt x="24" y="36"/>
                    </a:lnTo>
                    <a:lnTo>
                      <a:pt x="19" y="37"/>
                    </a:lnTo>
                    <a:lnTo>
                      <a:pt x="14" y="37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1" y="34"/>
                    </a:lnTo>
                    <a:lnTo>
                      <a:pt x="9" y="32"/>
                    </a:lnTo>
                    <a:lnTo>
                      <a:pt x="5" y="28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2" y="17"/>
                    </a:lnTo>
                    <a:lnTo>
                      <a:pt x="6" y="12"/>
                    </a:lnTo>
                    <a:lnTo>
                      <a:pt x="12" y="7"/>
                    </a:lnTo>
                    <a:lnTo>
                      <a:pt x="17" y="3"/>
                    </a:lnTo>
                    <a:lnTo>
                      <a:pt x="20" y="0"/>
                    </a:lnTo>
                    <a:lnTo>
                      <a:pt x="25" y="2"/>
                    </a:lnTo>
                    <a:lnTo>
                      <a:pt x="32" y="4"/>
                    </a:lnTo>
                    <a:lnTo>
                      <a:pt x="37" y="7"/>
                    </a:lnTo>
                    <a:lnTo>
                      <a:pt x="40" y="12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70" name="Freeform 1479"/>
              <p:cNvSpPr>
                <a:spLocks/>
              </p:cNvSpPr>
              <p:nvPr/>
            </p:nvSpPr>
            <p:spPr bwMode="auto">
              <a:xfrm>
                <a:off x="2302847" y="826388"/>
                <a:ext cx="199292" cy="242888"/>
              </a:xfrm>
              <a:custGeom>
                <a:avLst/>
                <a:gdLst/>
                <a:ahLst/>
                <a:cxnLst>
                  <a:cxn ang="0">
                    <a:pos x="93" y="277"/>
                  </a:cxn>
                  <a:cxn ang="0">
                    <a:pos x="88" y="294"/>
                  </a:cxn>
                  <a:cxn ang="0">
                    <a:pos x="80" y="308"/>
                  </a:cxn>
                  <a:cxn ang="0">
                    <a:pos x="92" y="319"/>
                  </a:cxn>
                  <a:cxn ang="0">
                    <a:pos x="123" y="318"/>
                  </a:cxn>
                  <a:cxn ang="0">
                    <a:pos x="144" y="309"/>
                  </a:cxn>
                  <a:cxn ang="0">
                    <a:pos x="164" y="304"/>
                  </a:cxn>
                  <a:cxn ang="0">
                    <a:pos x="182" y="305"/>
                  </a:cxn>
                  <a:cxn ang="0">
                    <a:pos x="197" y="289"/>
                  </a:cxn>
                  <a:cxn ang="0">
                    <a:pos x="180" y="273"/>
                  </a:cxn>
                  <a:cxn ang="0">
                    <a:pos x="172" y="263"/>
                  </a:cxn>
                  <a:cxn ang="0">
                    <a:pos x="182" y="251"/>
                  </a:cxn>
                  <a:cxn ang="0">
                    <a:pos x="179" y="235"/>
                  </a:cxn>
                  <a:cxn ang="0">
                    <a:pos x="188" y="219"/>
                  </a:cxn>
                  <a:cxn ang="0">
                    <a:pos x="190" y="187"/>
                  </a:cxn>
                  <a:cxn ang="0">
                    <a:pos x="165" y="168"/>
                  </a:cxn>
                  <a:cxn ang="0">
                    <a:pos x="188" y="149"/>
                  </a:cxn>
                  <a:cxn ang="0">
                    <a:pos x="192" y="120"/>
                  </a:cxn>
                  <a:cxn ang="0">
                    <a:pos x="196" y="90"/>
                  </a:cxn>
                  <a:cxn ang="0">
                    <a:pos x="201" y="55"/>
                  </a:cxn>
                  <a:cxn ang="0">
                    <a:pos x="183" y="54"/>
                  </a:cxn>
                  <a:cxn ang="0">
                    <a:pos x="197" y="29"/>
                  </a:cxn>
                  <a:cxn ang="0">
                    <a:pos x="194" y="6"/>
                  </a:cxn>
                  <a:cxn ang="0">
                    <a:pos x="189" y="5"/>
                  </a:cxn>
                  <a:cxn ang="0">
                    <a:pos x="173" y="3"/>
                  </a:cxn>
                  <a:cxn ang="0">
                    <a:pos x="163" y="0"/>
                  </a:cxn>
                  <a:cxn ang="0">
                    <a:pos x="159" y="2"/>
                  </a:cxn>
                  <a:cxn ang="0">
                    <a:pos x="145" y="6"/>
                  </a:cxn>
                  <a:cxn ang="0">
                    <a:pos x="129" y="9"/>
                  </a:cxn>
                  <a:cxn ang="0">
                    <a:pos x="121" y="17"/>
                  </a:cxn>
                  <a:cxn ang="0">
                    <a:pos x="108" y="20"/>
                  </a:cxn>
                  <a:cxn ang="0">
                    <a:pos x="87" y="31"/>
                  </a:cxn>
                  <a:cxn ang="0">
                    <a:pos x="81" y="54"/>
                  </a:cxn>
                  <a:cxn ang="0">
                    <a:pos x="74" y="61"/>
                  </a:cxn>
                  <a:cxn ang="0">
                    <a:pos x="59" y="70"/>
                  </a:cxn>
                  <a:cxn ang="0">
                    <a:pos x="46" y="81"/>
                  </a:cxn>
                  <a:cxn ang="0">
                    <a:pos x="37" y="93"/>
                  </a:cxn>
                  <a:cxn ang="0">
                    <a:pos x="44" y="115"/>
                  </a:cxn>
                  <a:cxn ang="0">
                    <a:pos x="47" y="132"/>
                  </a:cxn>
                  <a:cxn ang="0">
                    <a:pos x="43" y="143"/>
                  </a:cxn>
                  <a:cxn ang="0">
                    <a:pos x="31" y="118"/>
                  </a:cxn>
                  <a:cxn ang="0">
                    <a:pos x="21" y="118"/>
                  </a:cxn>
                  <a:cxn ang="0">
                    <a:pos x="9" y="132"/>
                  </a:cxn>
                  <a:cxn ang="0">
                    <a:pos x="0" y="166"/>
                  </a:cxn>
                  <a:cxn ang="0">
                    <a:pos x="2" y="190"/>
                  </a:cxn>
                  <a:cxn ang="0">
                    <a:pos x="19" y="199"/>
                  </a:cxn>
                  <a:cxn ang="0">
                    <a:pos x="30" y="199"/>
                  </a:cxn>
                  <a:cxn ang="0">
                    <a:pos x="28" y="211"/>
                  </a:cxn>
                  <a:cxn ang="0">
                    <a:pos x="24" y="224"/>
                  </a:cxn>
                  <a:cxn ang="0">
                    <a:pos x="36" y="238"/>
                  </a:cxn>
                  <a:cxn ang="0">
                    <a:pos x="63" y="244"/>
                  </a:cxn>
                  <a:cxn ang="0">
                    <a:pos x="77" y="229"/>
                  </a:cxn>
                  <a:cxn ang="0">
                    <a:pos x="96" y="240"/>
                  </a:cxn>
                  <a:cxn ang="0">
                    <a:pos x="113" y="263"/>
                  </a:cxn>
                  <a:cxn ang="0">
                    <a:pos x="103" y="256"/>
                  </a:cxn>
                  <a:cxn ang="0">
                    <a:pos x="82" y="258"/>
                  </a:cxn>
                </a:cxnLst>
                <a:rect l="0" t="0" r="r" b="b"/>
                <a:pathLst>
                  <a:path w="201" h="319">
                    <a:moveTo>
                      <a:pt x="84" y="267"/>
                    </a:moveTo>
                    <a:lnTo>
                      <a:pt x="88" y="270"/>
                    </a:lnTo>
                    <a:lnTo>
                      <a:pt x="93" y="277"/>
                    </a:lnTo>
                    <a:lnTo>
                      <a:pt x="97" y="283"/>
                    </a:lnTo>
                    <a:lnTo>
                      <a:pt x="95" y="290"/>
                    </a:lnTo>
                    <a:lnTo>
                      <a:pt x="88" y="294"/>
                    </a:lnTo>
                    <a:lnTo>
                      <a:pt x="82" y="296"/>
                    </a:lnTo>
                    <a:lnTo>
                      <a:pt x="78" y="301"/>
                    </a:lnTo>
                    <a:lnTo>
                      <a:pt x="80" y="308"/>
                    </a:lnTo>
                    <a:lnTo>
                      <a:pt x="82" y="315"/>
                    </a:lnTo>
                    <a:lnTo>
                      <a:pt x="85" y="318"/>
                    </a:lnTo>
                    <a:lnTo>
                      <a:pt x="92" y="319"/>
                    </a:lnTo>
                    <a:lnTo>
                      <a:pt x="104" y="319"/>
                    </a:lnTo>
                    <a:lnTo>
                      <a:pt x="116" y="319"/>
                    </a:lnTo>
                    <a:lnTo>
                      <a:pt x="123" y="318"/>
                    </a:lnTo>
                    <a:lnTo>
                      <a:pt x="129" y="316"/>
                    </a:lnTo>
                    <a:lnTo>
                      <a:pt x="136" y="312"/>
                    </a:lnTo>
                    <a:lnTo>
                      <a:pt x="144" y="309"/>
                    </a:lnTo>
                    <a:lnTo>
                      <a:pt x="151" y="305"/>
                    </a:lnTo>
                    <a:lnTo>
                      <a:pt x="158" y="304"/>
                    </a:lnTo>
                    <a:lnTo>
                      <a:pt x="164" y="304"/>
                    </a:lnTo>
                    <a:lnTo>
                      <a:pt x="171" y="306"/>
                    </a:lnTo>
                    <a:lnTo>
                      <a:pt x="176" y="306"/>
                    </a:lnTo>
                    <a:lnTo>
                      <a:pt x="182" y="305"/>
                    </a:lnTo>
                    <a:lnTo>
                      <a:pt x="187" y="300"/>
                    </a:lnTo>
                    <a:lnTo>
                      <a:pt x="191" y="294"/>
                    </a:lnTo>
                    <a:lnTo>
                      <a:pt x="197" y="289"/>
                    </a:lnTo>
                    <a:lnTo>
                      <a:pt x="198" y="285"/>
                    </a:lnTo>
                    <a:lnTo>
                      <a:pt x="191" y="279"/>
                    </a:lnTo>
                    <a:lnTo>
                      <a:pt x="180" y="273"/>
                    </a:lnTo>
                    <a:lnTo>
                      <a:pt x="173" y="270"/>
                    </a:lnTo>
                    <a:lnTo>
                      <a:pt x="169" y="266"/>
                    </a:lnTo>
                    <a:lnTo>
                      <a:pt x="172" y="263"/>
                    </a:lnTo>
                    <a:lnTo>
                      <a:pt x="177" y="259"/>
                    </a:lnTo>
                    <a:lnTo>
                      <a:pt x="181" y="256"/>
                    </a:lnTo>
                    <a:lnTo>
                      <a:pt x="182" y="251"/>
                    </a:lnTo>
                    <a:lnTo>
                      <a:pt x="182" y="244"/>
                    </a:lnTo>
                    <a:lnTo>
                      <a:pt x="180" y="238"/>
                    </a:lnTo>
                    <a:lnTo>
                      <a:pt x="179" y="235"/>
                    </a:lnTo>
                    <a:lnTo>
                      <a:pt x="179" y="232"/>
                    </a:lnTo>
                    <a:lnTo>
                      <a:pt x="182" y="227"/>
                    </a:lnTo>
                    <a:lnTo>
                      <a:pt x="188" y="219"/>
                    </a:lnTo>
                    <a:lnTo>
                      <a:pt x="195" y="209"/>
                    </a:lnTo>
                    <a:lnTo>
                      <a:pt x="197" y="197"/>
                    </a:lnTo>
                    <a:lnTo>
                      <a:pt x="190" y="187"/>
                    </a:lnTo>
                    <a:lnTo>
                      <a:pt x="177" y="179"/>
                    </a:lnTo>
                    <a:lnTo>
                      <a:pt x="168" y="173"/>
                    </a:lnTo>
                    <a:lnTo>
                      <a:pt x="165" y="168"/>
                    </a:lnTo>
                    <a:lnTo>
                      <a:pt x="168" y="162"/>
                    </a:lnTo>
                    <a:lnTo>
                      <a:pt x="177" y="156"/>
                    </a:lnTo>
                    <a:lnTo>
                      <a:pt x="188" y="149"/>
                    </a:lnTo>
                    <a:lnTo>
                      <a:pt x="195" y="139"/>
                    </a:lnTo>
                    <a:lnTo>
                      <a:pt x="195" y="130"/>
                    </a:lnTo>
                    <a:lnTo>
                      <a:pt x="192" y="120"/>
                    </a:lnTo>
                    <a:lnTo>
                      <a:pt x="194" y="109"/>
                    </a:lnTo>
                    <a:lnTo>
                      <a:pt x="195" y="100"/>
                    </a:lnTo>
                    <a:lnTo>
                      <a:pt x="196" y="90"/>
                    </a:lnTo>
                    <a:lnTo>
                      <a:pt x="197" y="77"/>
                    </a:lnTo>
                    <a:lnTo>
                      <a:pt x="199" y="65"/>
                    </a:lnTo>
                    <a:lnTo>
                      <a:pt x="201" y="55"/>
                    </a:lnTo>
                    <a:lnTo>
                      <a:pt x="196" y="52"/>
                    </a:lnTo>
                    <a:lnTo>
                      <a:pt x="189" y="54"/>
                    </a:lnTo>
                    <a:lnTo>
                      <a:pt x="183" y="54"/>
                    </a:lnTo>
                    <a:lnTo>
                      <a:pt x="183" y="51"/>
                    </a:lnTo>
                    <a:lnTo>
                      <a:pt x="190" y="40"/>
                    </a:lnTo>
                    <a:lnTo>
                      <a:pt x="197" y="29"/>
                    </a:lnTo>
                    <a:lnTo>
                      <a:pt x="199" y="18"/>
                    </a:lnTo>
                    <a:lnTo>
                      <a:pt x="198" y="10"/>
                    </a:lnTo>
                    <a:lnTo>
                      <a:pt x="194" y="6"/>
                    </a:lnTo>
                    <a:lnTo>
                      <a:pt x="192" y="5"/>
                    </a:lnTo>
                    <a:lnTo>
                      <a:pt x="190" y="5"/>
                    </a:lnTo>
                    <a:lnTo>
                      <a:pt x="189" y="5"/>
                    </a:lnTo>
                    <a:lnTo>
                      <a:pt x="187" y="5"/>
                    </a:lnTo>
                    <a:lnTo>
                      <a:pt x="179" y="6"/>
                    </a:lnTo>
                    <a:lnTo>
                      <a:pt x="173" y="3"/>
                    </a:lnTo>
                    <a:lnTo>
                      <a:pt x="168" y="1"/>
                    </a:lnTo>
                    <a:lnTo>
                      <a:pt x="164" y="0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1"/>
                    </a:lnTo>
                    <a:lnTo>
                      <a:pt x="159" y="2"/>
                    </a:lnTo>
                    <a:lnTo>
                      <a:pt x="156" y="5"/>
                    </a:lnTo>
                    <a:lnTo>
                      <a:pt x="151" y="6"/>
                    </a:lnTo>
                    <a:lnTo>
                      <a:pt x="145" y="6"/>
                    </a:lnTo>
                    <a:lnTo>
                      <a:pt x="139" y="7"/>
                    </a:lnTo>
                    <a:lnTo>
                      <a:pt x="135" y="8"/>
                    </a:lnTo>
                    <a:lnTo>
                      <a:pt x="129" y="9"/>
                    </a:lnTo>
                    <a:lnTo>
                      <a:pt x="126" y="10"/>
                    </a:lnTo>
                    <a:lnTo>
                      <a:pt x="123" y="14"/>
                    </a:lnTo>
                    <a:lnTo>
                      <a:pt x="121" y="17"/>
                    </a:lnTo>
                    <a:lnTo>
                      <a:pt x="119" y="18"/>
                    </a:lnTo>
                    <a:lnTo>
                      <a:pt x="115" y="18"/>
                    </a:lnTo>
                    <a:lnTo>
                      <a:pt x="108" y="20"/>
                    </a:lnTo>
                    <a:lnTo>
                      <a:pt x="100" y="23"/>
                    </a:lnTo>
                    <a:lnTo>
                      <a:pt x="93" y="26"/>
                    </a:lnTo>
                    <a:lnTo>
                      <a:pt x="87" y="31"/>
                    </a:lnTo>
                    <a:lnTo>
                      <a:pt x="82" y="39"/>
                    </a:lnTo>
                    <a:lnTo>
                      <a:pt x="80" y="47"/>
                    </a:lnTo>
                    <a:lnTo>
                      <a:pt x="81" y="54"/>
                    </a:lnTo>
                    <a:lnTo>
                      <a:pt x="81" y="59"/>
                    </a:lnTo>
                    <a:lnTo>
                      <a:pt x="80" y="60"/>
                    </a:lnTo>
                    <a:lnTo>
                      <a:pt x="74" y="61"/>
                    </a:lnTo>
                    <a:lnTo>
                      <a:pt x="67" y="62"/>
                    </a:lnTo>
                    <a:lnTo>
                      <a:pt x="60" y="66"/>
                    </a:lnTo>
                    <a:lnTo>
                      <a:pt x="59" y="70"/>
                    </a:lnTo>
                    <a:lnTo>
                      <a:pt x="57" y="74"/>
                    </a:lnTo>
                    <a:lnTo>
                      <a:pt x="52" y="77"/>
                    </a:lnTo>
                    <a:lnTo>
                      <a:pt x="46" y="81"/>
                    </a:lnTo>
                    <a:lnTo>
                      <a:pt x="43" y="84"/>
                    </a:lnTo>
                    <a:lnTo>
                      <a:pt x="40" y="89"/>
                    </a:lnTo>
                    <a:lnTo>
                      <a:pt x="37" y="93"/>
                    </a:lnTo>
                    <a:lnTo>
                      <a:pt x="35" y="99"/>
                    </a:lnTo>
                    <a:lnTo>
                      <a:pt x="38" y="107"/>
                    </a:lnTo>
                    <a:lnTo>
                      <a:pt x="44" y="115"/>
                    </a:lnTo>
                    <a:lnTo>
                      <a:pt x="47" y="122"/>
                    </a:lnTo>
                    <a:lnTo>
                      <a:pt x="49" y="128"/>
                    </a:lnTo>
                    <a:lnTo>
                      <a:pt x="47" y="132"/>
                    </a:lnTo>
                    <a:lnTo>
                      <a:pt x="45" y="138"/>
                    </a:lnTo>
                    <a:lnTo>
                      <a:pt x="44" y="143"/>
                    </a:lnTo>
                    <a:lnTo>
                      <a:pt x="43" y="143"/>
                    </a:lnTo>
                    <a:lnTo>
                      <a:pt x="38" y="136"/>
                    </a:lnTo>
                    <a:lnTo>
                      <a:pt x="34" y="126"/>
                    </a:lnTo>
                    <a:lnTo>
                      <a:pt x="31" y="118"/>
                    </a:lnTo>
                    <a:lnTo>
                      <a:pt x="28" y="113"/>
                    </a:lnTo>
                    <a:lnTo>
                      <a:pt x="24" y="114"/>
                    </a:lnTo>
                    <a:lnTo>
                      <a:pt x="21" y="118"/>
                    </a:lnTo>
                    <a:lnTo>
                      <a:pt x="16" y="123"/>
                    </a:lnTo>
                    <a:lnTo>
                      <a:pt x="12" y="128"/>
                    </a:lnTo>
                    <a:lnTo>
                      <a:pt x="9" y="132"/>
                    </a:lnTo>
                    <a:lnTo>
                      <a:pt x="7" y="141"/>
                    </a:lnTo>
                    <a:lnTo>
                      <a:pt x="4" y="153"/>
                    </a:lnTo>
                    <a:lnTo>
                      <a:pt x="0" y="166"/>
                    </a:lnTo>
                    <a:lnTo>
                      <a:pt x="0" y="176"/>
                    </a:lnTo>
                    <a:lnTo>
                      <a:pt x="1" y="184"/>
                    </a:lnTo>
                    <a:lnTo>
                      <a:pt x="2" y="190"/>
                    </a:lnTo>
                    <a:lnTo>
                      <a:pt x="6" y="195"/>
                    </a:lnTo>
                    <a:lnTo>
                      <a:pt x="12" y="198"/>
                    </a:lnTo>
                    <a:lnTo>
                      <a:pt x="19" y="199"/>
                    </a:lnTo>
                    <a:lnTo>
                      <a:pt x="23" y="200"/>
                    </a:lnTo>
                    <a:lnTo>
                      <a:pt x="27" y="200"/>
                    </a:lnTo>
                    <a:lnTo>
                      <a:pt x="30" y="199"/>
                    </a:lnTo>
                    <a:lnTo>
                      <a:pt x="31" y="200"/>
                    </a:lnTo>
                    <a:lnTo>
                      <a:pt x="30" y="205"/>
                    </a:lnTo>
                    <a:lnTo>
                      <a:pt x="28" y="211"/>
                    </a:lnTo>
                    <a:lnTo>
                      <a:pt x="24" y="215"/>
                    </a:lnTo>
                    <a:lnTo>
                      <a:pt x="23" y="219"/>
                    </a:lnTo>
                    <a:lnTo>
                      <a:pt x="24" y="224"/>
                    </a:lnTo>
                    <a:lnTo>
                      <a:pt x="28" y="229"/>
                    </a:lnTo>
                    <a:lnTo>
                      <a:pt x="31" y="234"/>
                    </a:lnTo>
                    <a:lnTo>
                      <a:pt x="36" y="238"/>
                    </a:lnTo>
                    <a:lnTo>
                      <a:pt x="44" y="245"/>
                    </a:lnTo>
                    <a:lnTo>
                      <a:pt x="54" y="248"/>
                    </a:lnTo>
                    <a:lnTo>
                      <a:pt x="63" y="244"/>
                    </a:lnTo>
                    <a:lnTo>
                      <a:pt x="70" y="237"/>
                    </a:lnTo>
                    <a:lnTo>
                      <a:pt x="75" y="232"/>
                    </a:lnTo>
                    <a:lnTo>
                      <a:pt x="77" y="229"/>
                    </a:lnTo>
                    <a:lnTo>
                      <a:pt x="82" y="230"/>
                    </a:lnTo>
                    <a:lnTo>
                      <a:pt x="88" y="234"/>
                    </a:lnTo>
                    <a:lnTo>
                      <a:pt x="96" y="240"/>
                    </a:lnTo>
                    <a:lnTo>
                      <a:pt x="104" y="247"/>
                    </a:lnTo>
                    <a:lnTo>
                      <a:pt x="111" y="256"/>
                    </a:lnTo>
                    <a:lnTo>
                      <a:pt x="113" y="263"/>
                    </a:lnTo>
                    <a:lnTo>
                      <a:pt x="113" y="264"/>
                    </a:lnTo>
                    <a:lnTo>
                      <a:pt x="110" y="262"/>
                    </a:lnTo>
                    <a:lnTo>
                      <a:pt x="103" y="256"/>
                    </a:lnTo>
                    <a:lnTo>
                      <a:pt x="93" y="252"/>
                    </a:lnTo>
                    <a:lnTo>
                      <a:pt x="85" y="252"/>
                    </a:lnTo>
                    <a:lnTo>
                      <a:pt x="82" y="258"/>
                    </a:lnTo>
                    <a:lnTo>
                      <a:pt x="84" y="26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71" name="Freeform 1480"/>
              <p:cNvSpPr>
                <a:spLocks/>
              </p:cNvSpPr>
              <p:nvPr/>
            </p:nvSpPr>
            <p:spPr bwMode="auto">
              <a:xfrm>
                <a:off x="2307243" y="1027638"/>
                <a:ext cx="33705" cy="13097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2" y="1"/>
                  </a:cxn>
                  <a:cxn ang="0">
                    <a:pos x="34" y="3"/>
                  </a:cxn>
                  <a:cxn ang="0">
                    <a:pos x="34" y="6"/>
                  </a:cxn>
                  <a:cxn ang="0">
                    <a:pos x="30" y="10"/>
                  </a:cxn>
                  <a:cxn ang="0">
                    <a:pos x="24" y="14"/>
                  </a:cxn>
                  <a:cxn ang="0">
                    <a:pos x="22" y="16"/>
                  </a:cxn>
                  <a:cxn ang="0">
                    <a:pos x="19" y="18"/>
                  </a:cxn>
                  <a:cxn ang="0">
                    <a:pos x="12" y="18"/>
                  </a:cxn>
                  <a:cxn ang="0">
                    <a:pos x="4" y="16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4" y="7"/>
                  </a:cxn>
                  <a:cxn ang="0">
                    <a:pos x="14" y="4"/>
                  </a:cxn>
                  <a:cxn ang="0">
                    <a:pos x="22" y="2"/>
                  </a:cxn>
                  <a:cxn ang="0">
                    <a:pos x="29" y="1"/>
                  </a:cxn>
                  <a:cxn ang="0">
                    <a:pos x="31" y="0"/>
                  </a:cxn>
                </a:cxnLst>
                <a:rect l="0" t="0" r="r" b="b"/>
                <a:pathLst>
                  <a:path w="34" h="18">
                    <a:moveTo>
                      <a:pt x="31" y="0"/>
                    </a:moveTo>
                    <a:lnTo>
                      <a:pt x="32" y="1"/>
                    </a:lnTo>
                    <a:lnTo>
                      <a:pt x="34" y="3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4" y="14"/>
                    </a:lnTo>
                    <a:lnTo>
                      <a:pt x="22" y="16"/>
                    </a:lnTo>
                    <a:lnTo>
                      <a:pt x="19" y="18"/>
                    </a:lnTo>
                    <a:lnTo>
                      <a:pt x="12" y="18"/>
                    </a:lnTo>
                    <a:lnTo>
                      <a:pt x="4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4" y="7"/>
                    </a:lnTo>
                    <a:lnTo>
                      <a:pt x="14" y="4"/>
                    </a:lnTo>
                    <a:lnTo>
                      <a:pt x="22" y="2"/>
                    </a:lnTo>
                    <a:lnTo>
                      <a:pt x="29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72" name="Freeform 1481"/>
              <p:cNvSpPr>
                <a:spLocks/>
              </p:cNvSpPr>
              <p:nvPr/>
            </p:nvSpPr>
            <p:spPr bwMode="auto">
              <a:xfrm>
                <a:off x="2289661" y="993113"/>
                <a:ext cx="30774" cy="35719"/>
              </a:xfrm>
              <a:custGeom>
                <a:avLst/>
                <a:gdLst/>
                <a:ahLst/>
                <a:cxnLst>
                  <a:cxn ang="0">
                    <a:pos x="22" y="14"/>
                  </a:cxn>
                  <a:cxn ang="0">
                    <a:pos x="20" y="10"/>
                  </a:cxn>
                  <a:cxn ang="0">
                    <a:pos x="14" y="5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5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1" y="20"/>
                  </a:cxn>
                  <a:cxn ang="0">
                    <a:pos x="3" y="27"/>
                  </a:cxn>
                  <a:cxn ang="0">
                    <a:pos x="4" y="36"/>
                  </a:cxn>
                  <a:cxn ang="0">
                    <a:pos x="7" y="43"/>
                  </a:cxn>
                  <a:cxn ang="0">
                    <a:pos x="11" y="46"/>
                  </a:cxn>
                  <a:cxn ang="0">
                    <a:pos x="16" y="46"/>
                  </a:cxn>
                  <a:cxn ang="0">
                    <a:pos x="21" y="44"/>
                  </a:cxn>
                  <a:cxn ang="0">
                    <a:pos x="26" y="42"/>
                  </a:cxn>
                  <a:cxn ang="0">
                    <a:pos x="29" y="38"/>
                  </a:cxn>
                  <a:cxn ang="0">
                    <a:pos x="31" y="33"/>
                  </a:cxn>
                  <a:cxn ang="0">
                    <a:pos x="34" y="30"/>
                  </a:cxn>
                  <a:cxn ang="0">
                    <a:pos x="34" y="27"/>
                  </a:cxn>
                  <a:cxn ang="0">
                    <a:pos x="30" y="22"/>
                  </a:cxn>
                  <a:cxn ang="0">
                    <a:pos x="26" y="17"/>
                  </a:cxn>
                  <a:cxn ang="0">
                    <a:pos x="23" y="15"/>
                  </a:cxn>
                  <a:cxn ang="0">
                    <a:pos x="22" y="14"/>
                  </a:cxn>
                  <a:cxn ang="0">
                    <a:pos x="22" y="14"/>
                  </a:cxn>
                </a:cxnLst>
                <a:rect l="0" t="0" r="r" b="b"/>
                <a:pathLst>
                  <a:path w="34" h="46">
                    <a:moveTo>
                      <a:pt x="22" y="14"/>
                    </a:moveTo>
                    <a:lnTo>
                      <a:pt x="20" y="10"/>
                    </a:lnTo>
                    <a:lnTo>
                      <a:pt x="14" y="5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3" y="27"/>
                    </a:lnTo>
                    <a:lnTo>
                      <a:pt x="4" y="36"/>
                    </a:lnTo>
                    <a:lnTo>
                      <a:pt x="7" y="43"/>
                    </a:lnTo>
                    <a:lnTo>
                      <a:pt x="11" y="46"/>
                    </a:lnTo>
                    <a:lnTo>
                      <a:pt x="16" y="46"/>
                    </a:lnTo>
                    <a:lnTo>
                      <a:pt x="21" y="44"/>
                    </a:lnTo>
                    <a:lnTo>
                      <a:pt x="26" y="42"/>
                    </a:lnTo>
                    <a:lnTo>
                      <a:pt x="29" y="38"/>
                    </a:lnTo>
                    <a:lnTo>
                      <a:pt x="31" y="33"/>
                    </a:lnTo>
                    <a:lnTo>
                      <a:pt x="34" y="30"/>
                    </a:lnTo>
                    <a:lnTo>
                      <a:pt x="34" y="27"/>
                    </a:lnTo>
                    <a:lnTo>
                      <a:pt x="30" y="22"/>
                    </a:lnTo>
                    <a:lnTo>
                      <a:pt x="26" y="17"/>
                    </a:lnTo>
                    <a:lnTo>
                      <a:pt x="23" y="15"/>
                    </a:lnTo>
                    <a:lnTo>
                      <a:pt x="22" y="14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73" name="Freeform 1482"/>
              <p:cNvSpPr>
                <a:spLocks/>
              </p:cNvSpPr>
              <p:nvPr/>
            </p:nvSpPr>
            <p:spPr bwMode="auto">
              <a:xfrm>
                <a:off x="2228140" y="976411"/>
                <a:ext cx="55685" cy="51197"/>
              </a:xfrm>
              <a:custGeom>
                <a:avLst/>
                <a:gdLst/>
                <a:ahLst/>
                <a:cxnLst>
                  <a:cxn ang="0">
                    <a:pos x="53" y="34"/>
                  </a:cxn>
                  <a:cxn ang="0">
                    <a:pos x="54" y="37"/>
                  </a:cxn>
                  <a:cxn ang="0">
                    <a:pos x="57" y="44"/>
                  </a:cxn>
                  <a:cxn ang="0">
                    <a:pos x="58" y="53"/>
                  </a:cxn>
                  <a:cxn ang="0">
                    <a:pos x="57" y="60"/>
                  </a:cxn>
                  <a:cxn ang="0">
                    <a:pos x="54" y="64"/>
                  </a:cxn>
                  <a:cxn ang="0">
                    <a:pos x="52" y="66"/>
                  </a:cxn>
                  <a:cxn ang="0">
                    <a:pos x="48" y="67"/>
                  </a:cxn>
                  <a:cxn ang="0">
                    <a:pos x="44" y="65"/>
                  </a:cxn>
                  <a:cxn ang="0">
                    <a:pos x="39" y="62"/>
                  </a:cxn>
                  <a:cxn ang="0">
                    <a:pos x="35" y="60"/>
                  </a:cxn>
                  <a:cxn ang="0">
                    <a:pos x="32" y="58"/>
                  </a:cxn>
                  <a:cxn ang="0">
                    <a:pos x="29" y="53"/>
                  </a:cxn>
                  <a:cxn ang="0">
                    <a:pos x="24" y="50"/>
                  </a:cxn>
                  <a:cxn ang="0">
                    <a:pos x="17" y="49"/>
                  </a:cxn>
                  <a:cxn ang="0">
                    <a:pos x="12" y="47"/>
                  </a:cxn>
                  <a:cxn ang="0">
                    <a:pos x="8" y="42"/>
                  </a:cxn>
                  <a:cxn ang="0">
                    <a:pos x="9" y="37"/>
                  </a:cxn>
                  <a:cxn ang="0">
                    <a:pos x="13" y="37"/>
                  </a:cxn>
                  <a:cxn ang="0">
                    <a:pos x="15" y="36"/>
                  </a:cxn>
                  <a:cxn ang="0">
                    <a:pos x="13" y="30"/>
                  </a:cxn>
                  <a:cxn ang="0">
                    <a:pos x="7" y="20"/>
                  </a:cxn>
                  <a:cxn ang="0">
                    <a:pos x="2" y="11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0"/>
                  </a:cxn>
                  <a:cxn ang="0">
                    <a:pos x="19" y="2"/>
                  </a:cxn>
                  <a:cxn ang="0">
                    <a:pos x="23" y="8"/>
                  </a:cxn>
                  <a:cxn ang="0">
                    <a:pos x="28" y="13"/>
                  </a:cxn>
                  <a:cxn ang="0">
                    <a:pos x="34" y="15"/>
                  </a:cxn>
                  <a:cxn ang="0">
                    <a:pos x="38" y="16"/>
                  </a:cxn>
                  <a:cxn ang="0">
                    <a:pos x="40" y="19"/>
                  </a:cxn>
                  <a:cxn ang="0">
                    <a:pos x="43" y="24"/>
                  </a:cxn>
                  <a:cxn ang="0">
                    <a:pos x="47" y="29"/>
                  </a:cxn>
                  <a:cxn ang="0">
                    <a:pos x="51" y="32"/>
                  </a:cxn>
                  <a:cxn ang="0">
                    <a:pos x="53" y="34"/>
                  </a:cxn>
                </a:cxnLst>
                <a:rect l="0" t="0" r="r" b="b"/>
                <a:pathLst>
                  <a:path w="58" h="67">
                    <a:moveTo>
                      <a:pt x="53" y="34"/>
                    </a:moveTo>
                    <a:lnTo>
                      <a:pt x="54" y="37"/>
                    </a:lnTo>
                    <a:lnTo>
                      <a:pt x="57" y="44"/>
                    </a:lnTo>
                    <a:lnTo>
                      <a:pt x="58" y="53"/>
                    </a:lnTo>
                    <a:lnTo>
                      <a:pt x="57" y="60"/>
                    </a:lnTo>
                    <a:lnTo>
                      <a:pt x="54" y="64"/>
                    </a:lnTo>
                    <a:lnTo>
                      <a:pt x="52" y="66"/>
                    </a:lnTo>
                    <a:lnTo>
                      <a:pt x="48" y="67"/>
                    </a:lnTo>
                    <a:lnTo>
                      <a:pt x="44" y="65"/>
                    </a:lnTo>
                    <a:lnTo>
                      <a:pt x="39" y="62"/>
                    </a:lnTo>
                    <a:lnTo>
                      <a:pt x="35" y="60"/>
                    </a:lnTo>
                    <a:lnTo>
                      <a:pt x="32" y="58"/>
                    </a:lnTo>
                    <a:lnTo>
                      <a:pt x="29" y="53"/>
                    </a:lnTo>
                    <a:lnTo>
                      <a:pt x="24" y="50"/>
                    </a:lnTo>
                    <a:lnTo>
                      <a:pt x="17" y="49"/>
                    </a:lnTo>
                    <a:lnTo>
                      <a:pt x="12" y="47"/>
                    </a:lnTo>
                    <a:lnTo>
                      <a:pt x="8" y="42"/>
                    </a:lnTo>
                    <a:lnTo>
                      <a:pt x="9" y="37"/>
                    </a:lnTo>
                    <a:lnTo>
                      <a:pt x="13" y="37"/>
                    </a:lnTo>
                    <a:lnTo>
                      <a:pt x="15" y="36"/>
                    </a:lnTo>
                    <a:lnTo>
                      <a:pt x="13" y="30"/>
                    </a:lnTo>
                    <a:lnTo>
                      <a:pt x="7" y="20"/>
                    </a:lnTo>
                    <a:lnTo>
                      <a:pt x="2" y="11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2"/>
                    </a:lnTo>
                    <a:lnTo>
                      <a:pt x="23" y="8"/>
                    </a:lnTo>
                    <a:lnTo>
                      <a:pt x="28" y="13"/>
                    </a:lnTo>
                    <a:lnTo>
                      <a:pt x="34" y="15"/>
                    </a:lnTo>
                    <a:lnTo>
                      <a:pt x="38" y="16"/>
                    </a:lnTo>
                    <a:lnTo>
                      <a:pt x="40" y="19"/>
                    </a:lnTo>
                    <a:lnTo>
                      <a:pt x="43" y="24"/>
                    </a:lnTo>
                    <a:lnTo>
                      <a:pt x="47" y="29"/>
                    </a:lnTo>
                    <a:lnTo>
                      <a:pt x="51" y="32"/>
                    </a:lnTo>
                    <a:lnTo>
                      <a:pt x="53" y="34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74" name="Freeform 1483"/>
              <p:cNvSpPr>
                <a:spLocks/>
              </p:cNvSpPr>
              <p:nvPr/>
            </p:nvSpPr>
            <p:spPr bwMode="auto">
              <a:xfrm>
                <a:off x="2003939" y="1162149"/>
                <a:ext cx="249115" cy="176213"/>
              </a:xfrm>
              <a:custGeom>
                <a:avLst/>
                <a:gdLst/>
                <a:ahLst/>
                <a:cxnLst>
                  <a:cxn ang="0">
                    <a:pos x="249" y="175"/>
                  </a:cxn>
                  <a:cxn ang="0">
                    <a:pos x="236" y="187"/>
                  </a:cxn>
                  <a:cxn ang="0">
                    <a:pos x="226" y="189"/>
                  </a:cxn>
                  <a:cxn ang="0">
                    <a:pos x="231" y="220"/>
                  </a:cxn>
                  <a:cxn ang="0">
                    <a:pos x="205" y="231"/>
                  </a:cxn>
                  <a:cxn ang="0">
                    <a:pos x="178" y="210"/>
                  </a:cxn>
                  <a:cxn ang="0">
                    <a:pos x="163" y="196"/>
                  </a:cxn>
                  <a:cxn ang="0">
                    <a:pos x="154" y="196"/>
                  </a:cxn>
                  <a:cxn ang="0">
                    <a:pos x="123" y="213"/>
                  </a:cxn>
                  <a:cxn ang="0">
                    <a:pos x="89" y="221"/>
                  </a:cxn>
                  <a:cxn ang="0">
                    <a:pos x="73" y="221"/>
                  </a:cxn>
                  <a:cxn ang="0">
                    <a:pos x="52" y="215"/>
                  </a:cxn>
                  <a:cxn ang="0">
                    <a:pos x="44" y="204"/>
                  </a:cxn>
                  <a:cxn ang="0">
                    <a:pos x="25" y="173"/>
                  </a:cxn>
                  <a:cxn ang="0">
                    <a:pos x="1" y="157"/>
                  </a:cxn>
                  <a:cxn ang="0">
                    <a:pos x="1" y="130"/>
                  </a:cxn>
                  <a:cxn ang="0">
                    <a:pos x="27" y="129"/>
                  </a:cxn>
                  <a:cxn ang="0">
                    <a:pos x="57" y="142"/>
                  </a:cxn>
                  <a:cxn ang="0">
                    <a:pos x="82" y="151"/>
                  </a:cxn>
                  <a:cxn ang="0">
                    <a:pos x="81" y="126"/>
                  </a:cxn>
                  <a:cxn ang="0">
                    <a:pos x="44" y="117"/>
                  </a:cxn>
                  <a:cxn ang="0">
                    <a:pos x="12" y="114"/>
                  </a:cxn>
                  <a:cxn ang="0">
                    <a:pos x="2" y="90"/>
                  </a:cxn>
                  <a:cxn ang="0">
                    <a:pos x="28" y="84"/>
                  </a:cxn>
                  <a:cxn ang="0">
                    <a:pos x="19" y="68"/>
                  </a:cxn>
                  <a:cxn ang="0">
                    <a:pos x="3" y="44"/>
                  </a:cxn>
                  <a:cxn ang="0">
                    <a:pos x="21" y="33"/>
                  </a:cxn>
                  <a:cxn ang="0">
                    <a:pos x="28" y="15"/>
                  </a:cxn>
                  <a:cxn ang="0">
                    <a:pos x="51" y="7"/>
                  </a:cxn>
                  <a:cxn ang="0">
                    <a:pos x="88" y="3"/>
                  </a:cxn>
                  <a:cxn ang="0">
                    <a:pos x="82" y="27"/>
                  </a:cxn>
                  <a:cxn ang="0">
                    <a:pos x="102" y="27"/>
                  </a:cxn>
                  <a:cxn ang="0">
                    <a:pos x="124" y="47"/>
                  </a:cxn>
                  <a:cxn ang="0">
                    <a:pos x="125" y="27"/>
                  </a:cxn>
                  <a:cxn ang="0">
                    <a:pos x="145" y="47"/>
                  </a:cxn>
                  <a:cxn ang="0">
                    <a:pos x="152" y="83"/>
                  </a:cxn>
                  <a:cxn ang="0">
                    <a:pos x="162" y="51"/>
                  </a:cxn>
                  <a:cxn ang="0">
                    <a:pos x="157" y="27"/>
                  </a:cxn>
                  <a:cxn ang="0">
                    <a:pos x="173" y="23"/>
                  </a:cxn>
                  <a:cxn ang="0">
                    <a:pos x="181" y="19"/>
                  </a:cxn>
                  <a:cxn ang="0">
                    <a:pos x="172" y="7"/>
                  </a:cxn>
                  <a:cxn ang="0">
                    <a:pos x="198" y="5"/>
                  </a:cxn>
                  <a:cxn ang="0">
                    <a:pos x="213" y="15"/>
                  </a:cxn>
                  <a:cxn ang="0">
                    <a:pos x="199" y="39"/>
                  </a:cxn>
                  <a:cxn ang="0">
                    <a:pos x="195" y="60"/>
                  </a:cxn>
                  <a:cxn ang="0">
                    <a:pos x="201" y="98"/>
                  </a:cxn>
                  <a:cxn ang="0">
                    <a:pos x="198" y="115"/>
                  </a:cxn>
                  <a:cxn ang="0">
                    <a:pos x="209" y="141"/>
                  </a:cxn>
                  <a:cxn ang="0">
                    <a:pos x="237" y="160"/>
                  </a:cxn>
                </a:cxnLst>
                <a:rect l="0" t="0" r="r" b="b"/>
                <a:pathLst>
                  <a:path w="249" h="231">
                    <a:moveTo>
                      <a:pt x="239" y="162"/>
                    </a:moveTo>
                    <a:lnTo>
                      <a:pt x="241" y="164"/>
                    </a:lnTo>
                    <a:lnTo>
                      <a:pt x="246" y="168"/>
                    </a:lnTo>
                    <a:lnTo>
                      <a:pt x="249" y="175"/>
                    </a:lnTo>
                    <a:lnTo>
                      <a:pt x="248" y="182"/>
                    </a:lnTo>
                    <a:lnTo>
                      <a:pt x="244" y="187"/>
                    </a:lnTo>
                    <a:lnTo>
                      <a:pt x="239" y="188"/>
                    </a:lnTo>
                    <a:lnTo>
                      <a:pt x="236" y="187"/>
                    </a:lnTo>
                    <a:lnTo>
                      <a:pt x="232" y="187"/>
                    </a:lnTo>
                    <a:lnTo>
                      <a:pt x="229" y="187"/>
                    </a:lnTo>
                    <a:lnTo>
                      <a:pt x="226" y="187"/>
                    </a:lnTo>
                    <a:lnTo>
                      <a:pt x="226" y="189"/>
                    </a:lnTo>
                    <a:lnTo>
                      <a:pt x="228" y="195"/>
                    </a:lnTo>
                    <a:lnTo>
                      <a:pt x="230" y="204"/>
                    </a:lnTo>
                    <a:lnTo>
                      <a:pt x="232" y="213"/>
                    </a:lnTo>
                    <a:lnTo>
                      <a:pt x="231" y="220"/>
                    </a:lnTo>
                    <a:lnTo>
                      <a:pt x="224" y="225"/>
                    </a:lnTo>
                    <a:lnTo>
                      <a:pt x="216" y="227"/>
                    </a:lnTo>
                    <a:lnTo>
                      <a:pt x="211" y="230"/>
                    </a:lnTo>
                    <a:lnTo>
                      <a:pt x="205" y="231"/>
                    </a:lnTo>
                    <a:lnTo>
                      <a:pt x="195" y="225"/>
                    </a:lnTo>
                    <a:lnTo>
                      <a:pt x="190" y="220"/>
                    </a:lnTo>
                    <a:lnTo>
                      <a:pt x="184" y="215"/>
                    </a:lnTo>
                    <a:lnTo>
                      <a:pt x="178" y="210"/>
                    </a:lnTo>
                    <a:lnTo>
                      <a:pt x="173" y="205"/>
                    </a:lnTo>
                    <a:lnTo>
                      <a:pt x="170" y="202"/>
                    </a:lnTo>
                    <a:lnTo>
                      <a:pt x="165" y="198"/>
                    </a:lnTo>
                    <a:lnTo>
                      <a:pt x="163" y="196"/>
                    </a:lnTo>
                    <a:lnTo>
                      <a:pt x="161" y="195"/>
                    </a:lnTo>
                    <a:lnTo>
                      <a:pt x="158" y="194"/>
                    </a:lnTo>
                    <a:lnTo>
                      <a:pt x="157" y="194"/>
                    </a:lnTo>
                    <a:lnTo>
                      <a:pt x="154" y="196"/>
                    </a:lnTo>
                    <a:lnTo>
                      <a:pt x="146" y="202"/>
                    </a:lnTo>
                    <a:lnTo>
                      <a:pt x="140" y="206"/>
                    </a:lnTo>
                    <a:lnTo>
                      <a:pt x="132" y="210"/>
                    </a:lnTo>
                    <a:lnTo>
                      <a:pt x="123" y="213"/>
                    </a:lnTo>
                    <a:lnTo>
                      <a:pt x="114" y="216"/>
                    </a:lnTo>
                    <a:lnTo>
                      <a:pt x="104" y="219"/>
                    </a:lnTo>
                    <a:lnTo>
                      <a:pt x="95" y="220"/>
                    </a:lnTo>
                    <a:lnTo>
                      <a:pt x="89" y="221"/>
                    </a:lnTo>
                    <a:lnTo>
                      <a:pt x="85" y="223"/>
                    </a:lnTo>
                    <a:lnTo>
                      <a:pt x="81" y="223"/>
                    </a:lnTo>
                    <a:lnTo>
                      <a:pt x="78" y="223"/>
                    </a:lnTo>
                    <a:lnTo>
                      <a:pt x="73" y="221"/>
                    </a:lnTo>
                    <a:lnTo>
                      <a:pt x="67" y="219"/>
                    </a:lnTo>
                    <a:lnTo>
                      <a:pt x="62" y="218"/>
                    </a:lnTo>
                    <a:lnTo>
                      <a:pt x="57" y="216"/>
                    </a:lnTo>
                    <a:lnTo>
                      <a:pt x="52" y="215"/>
                    </a:lnTo>
                    <a:lnTo>
                      <a:pt x="49" y="215"/>
                    </a:lnTo>
                    <a:lnTo>
                      <a:pt x="46" y="213"/>
                    </a:lnTo>
                    <a:lnTo>
                      <a:pt x="44" y="210"/>
                    </a:lnTo>
                    <a:lnTo>
                      <a:pt x="44" y="204"/>
                    </a:lnTo>
                    <a:lnTo>
                      <a:pt x="43" y="197"/>
                    </a:lnTo>
                    <a:lnTo>
                      <a:pt x="40" y="188"/>
                    </a:lnTo>
                    <a:lnTo>
                      <a:pt x="33" y="180"/>
                    </a:lnTo>
                    <a:lnTo>
                      <a:pt x="25" y="173"/>
                    </a:lnTo>
                    <a:lnTo>
                      <a:pt x="16" y="167"/>
                    </a:lnTo>
                    <a:lnTo>
                      <a:pt x="9" y="164"/>
                    </a:lnTo>
                    <a:lnTo>
                      <a:pt x="3" y="162"/>
                    </a:lnTo>
                    <a:lnTo>
                      <a:pt x="1" y="157"/>
                    </a:lnTo>
                    <a:lnTo>
                      <a:pt x="0" y="151"/>
                    </a:lnTo>
                    <a:lnTo>
                      <a:pt x="0" y="143"/>
                    </a:lnTo>
                    <a:lnTo>
                      <a:pt x="0" y="136"/>
                    </a:lnTo>
                    <a:lnTo>
                      <a:pt x="1" y="130"/>
                    </a:lnTo>
                    <a:lnTo>
                      <a:pt x="5" y="129"/>
                    </a:lnTo>
                    <a:lnTo>
                      <a:pt x="12" y="129"/>
                    </a:lnTo>
                    <a:lnTo>
                      <a:pt x="20" y="128"/>
                    </a:lnTo>
                    <a:lnTo>
                      <a:pt x="27" y="129"/>
                    </a:lnTo>
                    <a:lnTo>
                      <a:pt x="36" y="132"/>
                    </a:lnTo>
                    <a:lnTo>
                      <a:pt x="42" y="135"/>
                    </a:lnTo>
                    <a:lnTo>
                      <a:pt x="49" y="138"/>
                    </a:lnTo>
                    <a:lnTo>
                      <a:pt x="57" y="142"/>
                    </a:lnTo>
                    <a:lnTo>
                      <a:pt x="65" y="147"/>
                    </a:lnTo>
                    <a:lnTo>
                      <a:pt x="72" y="149"/>
                    </a:lnTo>
                    <a:lnTo>
                      <a:pt x="79" y="151"/>
                    </a:lnTo>
                    <a:lnTo>
                      <a:pt x="82" y="151"/>
                    </a:lnTo>
                    <a:lnTo>
                      <a:pt x="85" y="149"/>
                    </a:lnTo>
                    <a:lnTo>
                      <a:pt x="86" y="141"/>
                    </a:lnTo>
                    <a:lnTo>
                      <a:pt x="86" y="133"/>
                    </a:lnTo>
                    <a:lnTo>
                      <a:pt x="81" y="126"/>
                    </a:lnTo>
                    <a:lnTo>
                      <a:pt x="69" y="121"/>
                    </a:lnTo>
                    <a:lnTo>
                      <a:pt x="56" y="118"/>
                    </a:lnTo>
                    <a:lnTo>
                      <a:pt x="50" y="117"/>
                    </a:lnTo>
                    <a:lnTo>
                      <a:pt x="44" y="117"/>
                    </a:lnTo>
                    <a:lnTo>
                      <a:pt x="35" y="115"/>
                    </a:lnTo>
                    <a:lnTo>
                      <a:pt x="24" y="115"/>
                    </a:lnTo>
                    <a:lnTo>
                      <a:pt x="17" y="115"/>
                    </a:lnTo>
                    <a:lnTo>
                      <a:pt x="12" y="114"/>
                    </a:lnTo>
                    <a:lnTo>
                      <a:pt x="8" y="111"/>
                    </a:lnTo>
                    <a:lnTo>
                      <a:pt x="3" y="104"/>
                    </a:lnTo>
                    <a:lnTo>
                      <a:pt x="2" y="96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11" y="84"/>
                    </a:lnTo>
                    <a:lnTo>
                      <a:pt x="20" y="86"/>
                    </a:lnTo>
                    <a:lnTo>
                      <a:pt x="28" y="84"/>
                    </a:lnTo>
                    <a:lnTo>
                      <a:pt x="29" y="79"/>
                    </a:lnTo>
                    <a:lnTo>
                      <a:pt x="26" y="73"/>
                    </a:lnTo>
                    <a:lnTo>
                      <a:pt x="23" y="71"/>
                    </a:lnTo>
                    <a:lnTo>
                      <a:pt x="19" y="68"/>
                    </a:lnTo>
                    <a:lnTo>
                      <a:pt x="13" y="62"/>
                    </a:lnTo>
                    <a:lnTo>
                      <a:pt x="8" y="54"/>
                    </a:lnTo>
                    <a:lnTo>
                      <a:pt x="3" y="49"/>
                    </a:lnTo>
                    <a:lnTo>
                      <a:pt x="3" y="44"/>
                    </a:lnTo>
                    <a:lnTo>
                      <a:pt x="8" y="39"/>
                    </a:lnTo>
                    <a:lnTo>
                      <a:pt x="14" y="37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4" y="27"/>
                    </a:lnTo>
                    <a:lnTo>
                      <a:pt x="25" y="21"/>
                    </a:lnTo>
                    <a:lnTo>
                      <a:pt x="25" y="18"/>
                    </a:lnTo>
                    <a:lnTo>
                      <a:pt x="28" y="15"/>
                    </a:lnTo>
                    <a:lnTo>
                      <a:pt x="33" y="14"/>
                    </a:lnTo>
                    <a:lnTo>
                      <a:pt x="40" y="13"/>
                    </a:lnTo>
                    <a:lnTo>
                      <a:pt x="46" y="9"/>
                    </a:lnTo>
                    <a:lnTo>
                      <a:pt x="51" y="7"/>
                    </a:lnTo>
                    <a:lnTo>
                      <a:pt x="61" y="5"/>
                    </a:lnTo>
                    <a:lnTo>
                      <a:pt x="72" y="3"/>
                    </a:lnTo>
                    <a:lnTo>
                      <a:pt x="81" y="0"/>
                    </a:lnTo>
                    <a:lnTo>
                      <a:pt x="88" y="3"/>
                    </a:lnTo>
                    <a:lnTo>
                      <a:pt x="88" y="9"/>
                    </a:lnTo>
                    <a:lnTo>
                      <a:pt x="85" y="18"/>
                    </a:lnTo>
                    <a:lnTo>
                      <a:pt x="81" y="23"/>
                    </a:lnTo>
                    <a:lnTo>
                      <a:pt x="82" y="27"/>
                    </a:lnTo>
                    <a:lnTo>
                      <a:pt x="88" y="26"/>
                    </a:lnTo>
                    <a:lnTo>
                      <a:pt x="95" y="23"/>
                    </a:lnTo>
                    <a:lnTo>
                      <a:pt x="100" y="24"/>
                    </a:lnTo>
                    <a:lnTo>
                      <a:pt x="102" y="27"/>
                    </a:lnTo>
                    <a:lnTo>
                      <a:pt x="104" y="34"/>
                    </a:lnTo>
                    <a:lnTo>
                      <a:pt x="110" y="41"/>
                    </a:lnTo>
                    <a:lnTo>
                      <a:pt x="117" y="46"/>
                    </a:lnTo>
                    <a:lnTo>
                      <a:pt x="124" y="47"/>
                    </a:lnTo>
                    <a:lnTo>
                      <a:pt x="127" y="45"/>
                    </a:lnTo>
                    <a:lnTo>
                      <a:pt x="127" y="38"/>
                    </a:lnTo>
                    <a:lnTo>
                      <a:pt x="126" y="31"/>
                    </a:lnTo>
                    <a:lnTo>
                      <a:pt x="125" y="27"/>
                    </a:lnTo>
                    <a:lnTo>
                      <a:pt x="129" y="27"/>
                    </a:lnTo>
                    <a:lnTo>
                      <a:pt x="134" y="33"/>
                    </a:lnTo>
                    <a:lnTo>
                      <a:pt x="140" y="39"/>
                    </a:lnTo>
                    <a:lnTo>
                      <a:pt x="145" y="47"/>
                    </a:lnTo>
                    <a:lnTo>
                      <a:pt x="146" y="58"/>
                    </a:lnTo>
                    <a:lnTo>
                      <a:pt x="147" y="69"/>
                    </a:lnTo>
                    <a:lnTo>
                      <a:pt x="148" y="80"/>
                    </a:lnTo>
                    <a:lnTo>
                      <a:pt x="152" y="83"/>
                    </a:lnTo>
                    <a:lnTo>
                      <a:pt x="155" y="75"/>
                    </a:lnTo>
                    <a:lnTo>
                      <a:pt x="158" y="64"/>
                    </a:lnTo>
                    <a:lnTo>
                      <a:pt x="161" y="57"/>
                    </a:lnTo>
                    <a:lnTo>
                      <a:pt x="162" y="51"/>
                    </a:lnTo>
                    <a:lnTo>
                      <a:pt x="160" y="46"/>
                    </a:lnTo>
                    <a:lnTo>
                      <a:pt x="157" y="39"/>
                    </a:lnTo>
                    <a:lnTo>
                      <a:pt x="156" y="33"/>
                    </a:lnTo>
                    <a:lnTo>
                      <a:pt x="157" y="27"/>
                    </a:lnTo>
                    <a:lnTo>
                      <a:pt x="160" y="22"/>
                    </a:lnTo>
                    <a:lnTo>
                      <a:pt x="164" y="20"/>
                    </a:lnTo>
                    <a:lnTo>
                      <a:pt x="169" y="21"/>
                    </a:lnTo>
                    <a:lnTo>
                      <a:pt x="173" y="23"/>
                    </a:lnTo>
                    <a:lnTo>
                      <a:pt x="179" y="26"/>
                    </a:lnTo>
                    <a:lnTo>
                      <a:pt x="181" y="24"/>
                    </a:lnTo>
                    <a:lnTo>
                      <a:pt x="183" y="22"/>
                    </a:lnTo>
                    <a:lnTo>
                      <a:pt x="181" y="19"/>
                    </a:lnTo>
                    <a:lnTo>
                      <a:pt x="181" y="18"/>
                    </a:lnTo>
                    <a:lnTo>
                      <a:pt x="179" y="15"/>
                    </a:lnTo>
                    <a:lnTo>
                      <a:pt x="175" y="11"/>
                    </a:lnTo>
                    <a:lnTo>
                      <a:pt x="172" y="7"/>
                    </a:lnTo>
                    <a:lnTo>
                      <a:pt x="179" y="5"/>
                    </a:lnTo>
                    <a:lnTo>
                      <a:pt x="185" y="5"/>
                    </a:lnTo>
                    <a:lnTo>
                      <a:pt x="192" y="5"/>
                    </a:lnTo>
                    <a:lnTo>
                      <a:pt x="198" y="5"/>
                    </a:lnTo>
                    <a:lnTo>
                      <a:pt x="203" y="6"/>
                    </a:lnTo>
                    <a:lnTo>
                      <a:pt x="208" y="8"/>
                    </a:lnTo>
                    <a:lnTo>
                      <a:pt x="211" y="11"/>
                    </a:lnTo>
                    <a:lnTo>
                      <a:pt x="213" y="15"/>
                    </a:lnTo>
                    <a:lnTo>
                      <a:pt x="211" y="21"/>
                    </a:lnTo>
                    <a:lnTo>
                      <a:pt x="207" y="31"/>
                    </a:lnTo>
                    <a:lnTo>
                      <a:pt x="203" y="37"/>
                    </a:lnTo>
                    <a:lnTo>
                      <a:pt x="199" y="39"/>
                    </a:lnTo>
                    <a:lnTo>
                      <a:pt x="195" y="42"/>
                    </a:lnTo>
                    <a:lnTo>
                      <a:pt x="192" y="45"/>
                    </a:lnTo>
                    <a:lnTo>
                      <a:pt x="193" y="52"/>
                    </a:lnTo>
                    <a:lnTo>
                      <a:pt x="195" y="60"/>
                    </a:lnTo>
                    <a:lnTo>
                      <a:pt x="196" y="69"/>
                    </a:lnTo>
                    <a:lnTo>
                      <a:pt x="198" y="79"/>
                    </a:lnTo>
                    <a:lnTo>
                      <a:pt x="199" y="89"/>
                    </a:lnTo>
                    <a:lnTo>
                      <a:pt x="201" y="98"/>
                    </a:lnTo>
                    <a:lnTo>
                      <a:pt x="201" y="105"/>
                    </a:lnTo>
                    <a:lnTo>
                      <a:pt x="200" y="110"/>
                    </a:lnTo>
                    <a:lnTo>
                      <a:pt x="199" y="112"/>
                    </a:lnTo>
                    <a:lnTo>
                      <a:pt x="198" y="115"/>
                    </a:lnTo>
                    <a:lnTo>
                      <a:pt x="198" y="122"/>
                    </a:lnTo>
                    <a:lnTo>
                      <a:pt x="201" y="130"/>
                    </a:lnTo>
                    <a:lnTo>
                      <a:pt x="205" y="136"/>
                    </a:lnTo>
                    <a:lnTo>
                      <a:pt x="209" y="141"/>
                    </a:lnTo>
                    <a:lnTo>
                      <a:pt x="216" y="147"/>
                    </a:lnTo>
                    <a:lnTo>
                      <a:pt x="224" y="153"/>
                    </a:lnTo>
                    <a:lnTo>
                      <a:pt x="231" y="158"/>
                    </a:lnTo>
                    <a:lnTo>
                      <a:pt x="237" y="160"/>
                    </a:lnTo>
                    <a:lnTo>
                      <a:pt x="239" y="16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75" name="Freeform 1484"/>
              <p:cNvSpPr>
                <a:spLocks/>
              </p:cNvSpPr>
              <p:nvPr/>
            </p:nvSpPr>
            <p:spPr bwMode="auto">
              <a:xfrm>
                <a:off x="2840648" y="3486246"/>
                <a:ext cx="372208" cy="760809"/>
              </a:xfrm>
              <a:custGeom>
                <a:avLst/>
                <a:gdLst/>
                <a:ahLst/>
                <a:cxnLst>
                  <a:cxn ang="0">
                    <a:pos x="54" y="7"/>
                  </a:cxn>
                  <a:cxn ang="0">
                    <a:pos x="68" y="0"/>
                  </a:cxn>
                  <a:cxn ang="0">
                    <a:pos x="77" y="16"/>
                  </a:cxn>
                  <a:cxn ang="0">
                    <a:pos x="107" y="31"/>
                  </a:cxn>
                  <a:cxn ang="0">
                    <a:pos x="110" y="48"/>
                  </a:cxn>
                  <a:cxn ang="0">
                    <a:pos x="116" y="57"/>
                  </a:cxn>
                  <a:cxn ang="0">
                    <a:pos x="146" y="43"/>
                  </a:cxn>
                  <a:cxn ang="0">
                    <a:pos x="140" y="64"/>
                  </a:cxn>
                  <a:cxn ang="0">
                    <a:pos x="114" y="85"/>
                  </a:cxn>
                  <a:cxn ang="0">
                    <a:pos x="107" y="99"/>
                  </a:cxn>
                  <a:cxn ang="0">
                    <a:pos x="110" y="121"/>
                  </a:cxn>
                  <a:cxn ang="0">
                    <a:pos x="117" y="129"/>
                  </a:cxn>
                  <a:cxn ang="0">
                    <a:pos x="105" y="129"/>
                  </a:cxn>
                  <a:cxn ang="0">
                    <a:pos x="125" y="141"/>
                  </a:cxn>
                  <a:cxn ang="0">
                    <a:pos x="122" y="162"/>
                  </a:cxn>
                  <a:cxn ang="0">
                    <a:pos x="111" y="169"/>
                  </a:cxn>
                  <a:cxn ang="0">
                    <a:pos x="84" y="178"/>
                  </a:cxn>
                  <a:cxn ang="0">
                    <a:pos x="69" y="202"/>
                  </a:cxn>
                  <a:cxn ang="0">
                    <a:pos x="56" y="207"/>
                  </a:cxn>
                  <a:cxn ang="0">
                    <a:pos x="62" y="216"/>
                  </a:cxn>
                  <a:cxn ang="0">
                    <a:pos x="53" y="238"/>
                  </a:cxn>
                  <a:cxn ang="0">
                    <a:pos x="33" y="261"/>
                  </a:cxn>
                  <a:cxn ang="0">
                    <a:pos x="35" y="274"/>
                  </a:cxn>
                  <a:cxn ang="0">
                    <a:pos x="42" y="282"/>
                  </a:cxn>
                  <a:cxn ang="0">
                    <a:pos x="38" y="300"/>
                  </a:cxn>
                  <a:cxn ang="0">
                    <a:pos x="26" y="318"/>
                  </a:cxn>
                  <a:cxn ang="0">
                    <a:pos x="14" y="336"/>
                  </a:cxn>
                  <a:cxn ang="0">
                    <a:pos x="29" y="367"/>
                  </a:cxn>
                  <a:cxn ang="0">
                    <a:pos x="7" y="345"/>
                  </a:cxn>
                  <a:cxn ang="0">
                    <a:pos x="1" y="338"/>
                  </a:cxn>
                  <a:cxn ang="0">
                    <a:pos x="0" y="306"/>
                  </a:cxn>
                  <a:cxn ang="0">
                    <a:pos x="24" y="154"/>
                  </a:cxn>
                  <a:cxn ang="0">
                    <a:pos x="12" y="224"/>
                  </a:cxn>
                  <a:cxn ang="0">
                    <a:pos x="35" y="87"/>
                  </a:cxn>
                  <a:cxn ang="0">
                    <a:pos x="47" y="52"/>
                  </a:cxn>
                  <a:cxn ang="0">
                    <a:pos x="57" y="33"/>
                  </a:cxn>
                  <a:cxn ang="0">
                    <a:pos x="54" y="7"/>
                  </a:cxn>
                </a:cxnLst>
                <a:rect l="0" t="0" r="r" b="b"/>
                <a:pathLst>
                  <a:path w="146" h="367">
                    <a:moveTo>
                      <a:pt x="54" y="7"/>
                    </a:moveTo>
                    <a:lnTo>
                      <a:pt x="68" y="0"/>
                    </a:lnTo>
                    <a:lnTo>
                      <a:pt x="77" y="16"/>
                    </a:lnTo>
                    <a:lnTo>
                      <a:pt x="107" y="31"/>
                    </a:lnTo>
                    <a:lnTo>
                      <a:pt x="110" y="48"/>
                    </a:lnTo>
                    <a:lnTo>
                      <a:pt x="116" y="57"/>
                    </a:lnTo>
                    <a:lnTo>
                      <a:pt x="146" y="43"/>
                    </a:lnTo>
                    <a:lnTo>
                      <a:pt x="140" y="64"/>
                    </a:lnTo>
                    <a:lnTo>
                      <a:pt x="114" y="85"/>
                    </a:lnTo>
                    <a:lnTo>
                      <a:pt x="107" y="99"/>
                    </a:lnTo>
                    <a:lnTo>
                      <a:pt x="110" y="121"/>
                    </a:lnTo>
                    <a:lnTo>
                      <a:pt x="117" y="129"/>
                    </a:lnTo>
                    <a:lnTo>
                      <a:pt x="105" y="129"/>
                    </a:lnTo>
                    <a:lnTo>
                      <a:pt x="125" y="141"/>
                    </a:lnTo>
                    <a:lnTo>
                      <a:pt x="122" y="162"/>
                    </a:lnTo>
                    <a:lnTo>
                      <a:pt x="111" y="169"/>
                    </a:lnTo>
                    <a:lnTo>
                      <a:pt x="84" y="178"/>
                    </a:lnTo>
                    <a:lnTo>
                      <a:pt x="69" y="202"/>
                    </a:lnTo>
                    <a:lnTo>
                      <a:pt x="56" y="207"/>
                    </a:lnTo>
                    <a:lnTo>
                      <a:pt x="62" y="216"/>
                    </a:lnTo>
                    <a:lnTo>
                      <a:pt x="53" y="238"/>
                    </a:lnTo>
                    <a:lnTo>
                      <a:pt x="33" y="261"/>
                    </a:lnTo>
                    <a:lnTo>
                      <a:pt x="35" y="274"/>
                    </a:lnTo>
                    <a:lnTo>
                      <a:pt x="42" y="282"/>
                    </a:lnTo>
                    <a:lnTo>
                      <a:pt x="38" y="300"/>
                    </a:lnTo>
                    <a:lnTo>
                      <a:pt x="26" y="318"/>
                    </a:lnTo>
                    <a:lnTo>
                      <a:pt x="14" y="336"/>
                    </a:lnTo>
                    <a:lnTo>
                      <a:pt x="29" y="367"/>
                    </a:lnTo>
                    <a:lnTo>
                      <a:pt x="7" y="345"/>
                    </a:lnTo>
                    <a:lnTo>
                      <a:pt x="1" y="338"/>
                    </a:lnTo>
                    <a:lnTo>
                      <a:pt x="0" y="306"/>
                    </a:lnTo>
                    <a:lnTo>
                      <a:pt x="24" y="154"/>
                    </a:lnTo>
                    <a:lnTo>
                      <a:pt x="12" y="224"/>
                    </a:lnTo>
                    <a:lnTo>
                      <a:pt x="35" y="87"/>
                    </a:lnTo>
                    <a:lnTo>
                      <a:pt x="47" y="52"/>
                    </a:lnTo>
                    <a:lnTo>
                      <a:pt x="57" y="33"/>
                    </a:lnTo>
                    <a:lnTo>
                      <a:pt x="54" y="7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76" name="Freeform 1485"/>
              <p:cNvSpPr>
                <a:spLocks/>
              </p:cNvSpPr>
              <p:nvPr/>
            </p:nvSpPr>
            <p:spPr bwMode="auto">
              <a:xfrm>
                <a:off x="2953492" y="2763536"/>
                <a:ext cx="33703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3" y="1"/>
                  </a:cxn>
                  <a:cxn ang="0">
                    <a:pos x="21" y="18"/>
                  </a:cxn>
                  <a:cxn ang="0">
                    <a:pos x="0" y="13"/>
                  </a:cxn>
                  <a:cxn ang="0">
                    <a:pos x="2" y="0"/>
                  </a:cxn>
                </a:cxnLst>
                <a:rect l="0" t="0" r="r" b="b"/>
                <a:pathLst>
                  <a:path w="23" h="18">
                    <a:moveTo>
                      <a:pt x="2" y="0"/>
                    </a:moveTo>
                    <a:lnTo>
                      <a:pt x="23" y="1"/>
                    </a:lnTo>
                    <a:lnTo>
                      <a:pt x="21" y="18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253054" y="4512696"/>
            <a:ext cx="6636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rgbClr val="92D050"/>
                </a:solidFill>
              </a:rPr>
              <a:t>*) China has a different publishing and in-app payment policy compared to other markets</a:t>
            </a:r>
            <a:endParaRPr lang="en-US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8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879600"/>
            <a:ext cx="8636000" cy="812800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>
                <a:latin typeface="Nokia Pure Headline Extra Bold" panose="020B0904040602060303" pitchFamily="34" charset="0"/>
              </a:rPr>
              <a:t>Software platform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87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On-screen Show (16:9)</PresentationFormat>
  <Paragraphs>199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</vt:lpstr>
      <vt:lpstr>Arial</vt:lpstr>
      <vt:lpstr>Calibri</vt:lpstr>
      <vt:lpstr>Freight Sans Book</vt:lpstr>
      <vt:lpstr>Nokia Large Light</vt:lpstr>
      <vt:lpstr>Nokia Pure Headline</vt:lpstr>
      <vt:lpstr>Nokia Pure Headline Extra Bold</vt:lpstr>
      <vt:lpstr>Nokia Pure Headline Light</vt:lpstr>
      <vt:lpstr>Nokia Pure Headline ME</vt:lpstr>
      <vt:lpstr>Nokia Pure Headline ME Light</vt:lpstr>
      <vt:lpstr>Nokia Pure Headline Ultra Light</vt:lpstr>
      <vt:lpstr>Nokia Pure Text</vt:lpstr>
      <vt:lpstr>Nokia Pure Text Light</vt:lpstr>
      <vt:lpstr>Office-teema</vt:lpstr>
      <vt:lpstr>1_Office-teema</vt:lpstr>
      <vt:lpstr>3_Office-teema</vt:lpstr>
      <vt:lpstr>4_Office-teema</vt:lpstr>
      <vt:lpstr>PowerPoint Presentation</vt:lpstr>
      <vt:lpstr>Nokia X from low-end to the future</vt:lpstr>
      <vt:lpstr>Nokia X Technical Specifications</vt:lpstr>
      <vt:lpstr>PowerPoint Presentation</vt:lpstr>
      <vt:lpstr>PowerPoint Presentation</vt:lpstr>
      <vt:lpstr>PowerPoint Presentation</vt:lpstr>
      <vt:lpstr>PowerPoint Presentation</vt:lpstr>
      <vt:lpstr>Nokia X In-App Payment broadest reach</vt:lpstr>
      <vt:lpstr>Software platform</vt:lpstr>
      <vt:lpstr>Nokia X software platform</vt:lpstr>
      <vt:lpstr>Nokia X What is it all about</vt:lpstr>
      <vt:lpstr>Nokia X APIs</vt:lpstr>
      <vt:lpstr>Nokia X 100 000+ Android applications tested</vt:lpstr>
      <vt:lpstr>Nokia X Compatibility – it’s a no brainer</vt:lpstr>
      <vt:lpstr>Games on Nokia X</vt:lpstr>
      <vt:lpstr>Nokia X Game frameworks</vt:lpstr>
      <vt:lpstr>Nokia X Game services</vt:lpstr>
      <vt:lpstr>Nokia X Ads</vt:lpstr>
      <vt:lpstr>Nokia X Summary  Nokia X is Microsoft’s new platform with Android at its core Nokia X porting is easy and fast Nokia X opens new markets to your existing games</vt:lpstr>
      <vt:lpstr>Nokia X  Thanks for your time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Nokia X tech session</dc:title>
  <dc:creator/>
  <cp:keywords/>
  <cp:lastModifiedBy/>
  <cp:revision>1</cp:revision>
  <dcterms:created xsi:type="dcterms:W3CDTF">2014-03-06T23:11:47Z</dcterms:created>
  <dcterms:modified xsi:type="dcterms:W3CDTF">2014-05-16T06:50:27Z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74517e1c-0de0-4b08-842e-9a456364507b</vt:lpwstr>
  </property>
  <property fmtid="{D5CDD505-2E9C-101B-9397-08002B2CF9AE}" pid="3" name="NokiaConfidentiality">
    <vt:lpwstr>Public</vt:lpwstr>
  </property>
</Properties>
</file>