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png" ContentType="image/png"/>
  <Default Extension="xml" ContentType="application/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8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4.xml" ContentType="application/vnd.openxmlformats-officedocument.theme+xml"/>
  <Override PartName="/ppt/theme/theme1.xml" ContentType="application/vnd.openxmlformats-officedocument.theme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s/slide16.xml" ContentType="application/vnd.openxmlformats-officedocument.presentationml.slide+xml"/>
  <Override PartName="/ppt/slides/slide21.xml" ContentType="application/vnd.openxmlformats-officedocument.presentationml.slide+xml"/>
  <Override PartName="/ppt/slides/slide2.xml" ContentType="application/vnd.openxmlformats-officedocument.presentationml.slide+xml"/>
  <Override PartName="/ppt/slides/slide26.xml" ContentType="application/vnd.openxmlformats-officedocument.presentationml.slide+xml"/>
  <Override PartName="/ppt/slides/slide25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31.xml" ContentType="application/vnd.openxmlformats-officedocument.presentationml.slide+xml"/>
  <Override PartName="/ppt/slides/slide1.xml" ContentType="application/vnd.openxmlformats-officedocument.presentationml.slide+xml"/>
  <Override PartName="/ppt/slides/slide20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9.xml" ContentType="application/vnd.openxmlformats-officedocument.presentationml.slide+xml"/>
  <Override PartName="/ppt/slides/slide9.xml" ContentType="application/vnd.openxmlformats-officedocument.presentationml.slide+xml"/>
  <Override PartName="/ppt/slides/slide18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30.xml" ContentType="application/vnd.openxmlformats-officedocument.presentationml.slide+xml"/>
  <Override PartName="/ppt/slides/slide8.xml" ContentType="application/vnd.openxmlformats-officedocument.presentationml.slide+xml"/>
  <Override PartName="/ppt/slides/slide27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4.xml" ContentType="application/vnd.openxmlformats-officedocument.presentationml.slide+xml"/>
  <Override PartName="/ppt/slides/slide14.xml" ContentType="application/vnd.openxmlformats-officedocument.presentationml.slide+xml"/>
  <Override PartName="/ppt/slides/slide5.xml" ContentType="application/vnd.openxmlformats-officedocument.presentationml.slide+xml"/>
  <Override PartName="/ppt/slides/slide22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mc:PreserveAttributes="mv:*" mc:Ignorable="mv">
  <p:sldMasterIdLst>
    <p:sldMasterId id="2147483652" r:id="rId4"/>
    <p:sldMasterId id="2147483653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</p:sldIdLst>
  <p:sldSz cy="68580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slides/slide31.xml" Type="http://schemas.openxmlformats.org/officeDocument/2006/relationships/slide" Id="rId37"/><Relationship Target="slides/slide13.xml" Type="http://schemas.openxmlformats.org/officeDocument/2006/relationships/slide" Id="rId19"/><Relationship Target="slides/slide30.xml" Type="http://schemas.openxmlformats.org/officeDocument/2006/relationships/slide" Id="rId36"/><Relationship Target="slides/slide12.xml" Type="http://schemas.openxmlformats.org/officeDocument/2006/relationships/slide" Id="rId18"/><Relationship Target="slides/slide11.xml" Type="http://schemas.openxmlformats.org/officeDocument/2006/relationships/slide" Id="rId17"/><Relationship Target="slides/slide10.xml" Type="http://schemas.openxmlformats.org/officeDocument/2006/relationships/slide" Id="rId16"/><Relationship Target="slides/slide9.xml" Type="http://schemas.openxmlformats.org/officeDocument/2006/relationships/slide" Id="rId15"/><Relationship Target="slides/slide8.xml" Type="http://schemas.openxmlformats.org/officeDocument/2006/relationships/slide" Id="rId14"/><Relationship Target="slides/slide24.xml" Type="http://schemas.openxmlformats.org/officeDocument/2006/relationships/slide" Id="rId30"/><Relationship Target="slides/slide6.xml" Type="http://schemas.openxmlformats.org/officeDocument/2006/relationships/slide" Id="rId12"/><Relationship Target="slides/slide25.xml" Type="http://schemas.openxmlformats.org/officeDocument/2006/relationships/slide" Id="rId31"/><Relationship Target="slides/slide7.xml" Type="http://schemas.openxmlformats.org/officeDocument/2006/relationships/slide" Id="rId13"/><Relationship Target="slides/slide4.xml" Type="http://schemas.openxmlformats.org/officeDocument/2006/relationships/slide" Id="rId10"/><Relationship Target="slides/slide5.xml" Type="http://schemas.openxmlformats.org/officeDocument/2006/relationships/slide" Id="rId11"/><Relationship Target="slides/slide28.xml" Type="http://schemas.openxmlformats.org/officeDocument/2006/relationships/slide" Id="rId34"/><Relationship Target="slides/slide29.xml" Type="http://schemas.openxmlformats.org/officeDocument/2006/relationships/slide" Id="rId35"/><Relationship Target="slides/slide26.xml" Type="http://schemas.openxmlformats.org/officeDocument/2006/relationships/slide" Id="rId32"/><Relationship Target="slides/slide27.xml" Type="http://schemas.openxmlformats.org/officeDocument/2006/relationships/slide" Id="rId33"/><Relationship Target="slides/slide23.xml" Type="http://schemas.openxmlformats.org/officeDocument/2006/relationships/slide" Id="rId29"/><Relationship Target="slides/slide20.xml" Type="http://schemas.openxmlformats.org/officeDocument/2006/relationships/slide" Id="rId26"/><Relationship Target="slides/slide19.xml" Type="http://schemas.openxmlformats.org/officeDocument/2006/relationships/slide" Id="rId25"/><Relationship Target="slides/slide22.xml" Type="http://schemas.openxmlformats.org/officeDocument/2006/relationships/slide" Id="rId28"/><Relationship Target="slides/slide21.xml" Type="http://schemas.openxmlformats.org/officeDocument/2006/relationships/slide" Id="rId27"/><Relationship Target="presProps.xml" Type="http://schemas.openxmlformats.org/officeDocument/2006/relationships/presProps" Id="rId2"/><Relationship Target="slides/slide15.xml" Type="http://schemas.openxmlformats.org/officeDocument/2006/relationships/slide" Id="rId21"/><Relationship Target="theme/theme2.xml" Type="http://schemas.openxmlformats.org/officeDocument/2006/relationships/theme" Id="rId1"/><Relationship Target="slides/slide16.xml" Type="http://schemas.openxmlformats.org/officeDocument/2006/relationships/slide" Id="rId22"/><Relationship Target="slideMasters/slideMaster1.xml" Type="http://schemas.openxmlformats.org/officeDocument/2006/relationships/slideMaster" Id="rId4"/><Relationship Target="slides/slide17.xml" Type="http://schemas.openxmlformats.org/officeDocument/2006/relationships/slide" Id="rId23"/><Relationship Target="tableStyles.xml" Type="http://schemas.openxmlformats.org/officeDocument/2006/relationships/tableStyles" Id="rId3"/><Relationship Target="slides/slide18.xml" Type="http://schemas.openxmlformats.org/officeDocument/2006/relationships/slide" Id="rId24"/><Relationship Target="slides/slide14.xml" Type="http://schemas.openxmlformats.org/officeDocument/2006/relationships/slide" Id="rId20"/><Relationship Target="slides/slide3.xml" Type="http://schemas.openxmlformats.org/officeDocument/2006/relationships/slide" Id="rId9"/><Relationship Target="notesMasters/notesMaster1.xml" Type="http://schemas.openxmlformats.org/officeDocument/2006/relationships/notesMaster" Id="rId6"/><Relationship Target="slideMasters/slideMaster2.xml" Type="http://schemas.openxmlformats.org/officeDocument/2006/relationships/slideMaster" Id="rId5"/><Relationship Target="slides/slide2.xml" Type="http://schemas.openxmlformats.org/officeDocument/2006/relationships/slide" Id="rId8"/><Relationship Target="slides/slide1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4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8" name="Shape 4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9" name="Shape 4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0" name="Shape 50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9" name="Shape 12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0" name="Shape 130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31" name="Shape 13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8" name="Shape 13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9" name="Shape 139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40" name="Shape 14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47" name="Shape 14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8" name="Shape 148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49" name="Shape 14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56" name="Shape 15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7" name="Shape 157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58" name="Shape 15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65" name="Shape 16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6" name="Shape 166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67" name="Shape 16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74" name="Shape 17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5" name="Shape 175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76" name="Shape 17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83" name="Shape 18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4" name="Shape 184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85" name="Shape 18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92" name="Shape 19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3" name="Shape 193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94" name="Shape 19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01" name="Shape 20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2" name="Shape 202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203" name="Shape 20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10" name="Shape 2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1" name="Shape 211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212" name="Shape 21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7" name="Shape 5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8" name="Shape 58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59" name="Shape 5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19" name="Shape 2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20" name="Shape 220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221" name="Shape 22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28" name="Shape 2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29" name="Shape 229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230" name="Shape 23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37" name="Shape 23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8" name="Shape 238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239" name="Shape 23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46" name="Shape 24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47" name="Shape 247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248" name="Shape 24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55" name="Shape 25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56" name="Shape 256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257" name="Shape 25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64" name="Shape 26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5" name="Shape 265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266" name="Shape 26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73" name="Shape 27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74" name="Shape 274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275" name="Shape 27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82" name="Shape 28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83" name="Shape 283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284" name="Shape 28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91" name="Shape 29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92" name="Shape 292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293" name="Shape 29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00" name="Shape 30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01" name="Shape 301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02" name="Shape 30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6" name="Shape 6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7" name="Shape 67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68" name="Shape 6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09" name="Shape 30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10" name="Shape 310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11" name="Shape 31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18" name="Shape 31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19" name="Shape 319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20" name="Shape 32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5" name="Shape 7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6" name="Shape 76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77" name="Shape 7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4" name="Shape 8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5" name="Shape 85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86" name="Shape 8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3" name="Shape 9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4" name="Shape 94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95" name="Shape 9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2" name="Shape 10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3" name="Shape 103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04" name="Shape 10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1" name="Shape 11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2" name="Shape 112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13" name="Shape 11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0" name="Shape 12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1" name="Shape 121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22" name="Shape 12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media/image00.jpg" Type="http://schemas.openxmlformats.org/officeDocument/2006/relationships/image" Id="rId2"/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media/image00.jpg" Type="http://schemas.openxmlformats.org/officeDocument/2006/relationships/image" Id="rId2"/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2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2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bg>
      <p:bgPr>
        <a:blipFill>
          <a:blip r:embed="rId2"/>
          <a:stretch>
            <a:fillRect/>
          </a:stretch>
        </a:blipFill>
      </p:bgPr>
    </p:bg>
    <p:spTree>
      <p:nvGrpSpPr>
        <p:cNvPr id="10" name="Shape 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" name="Shape 11"/>
          <p:cNvSpPr txBox="1"/>
          <p:nvPr>
            <p:ph idx="10" type="dt"/>
          </p:nvPr>
        </p:nvSpPr>
        <p:spPr>
          <a:xfrm>
            <a:off y="6245225" x="457200"/>
            <a:ext cy="476249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algn="l" rtl="0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algn="l" rtl="0" marR="0" indent="0" marL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algn="l" rtl="0" marR="0" indent="0" marL="1371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algn="l" rtl="0" marR="0" indent="0" marL="1828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algn="l" rtl="0" marR="0" indent="0" marL="2286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algn="l" rtl="0" marR="0" indent="0" marL="3200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algn="l" rtl="0" marR="0" indent="0" marL="4572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algn="l" rtl="0" marR="0" indent="0" marL="6400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2" name="Shape 12"/>
          <p:cNvSpPr txBox="1"/>
          <p:nvPr>
            <p:ph type="ctrTitle"/>
          </p:nvPr>
        </p:nvSpPr>
        <p:spPr>
          <a:xfrm>
            <a:off y="1773236" x="539750"/>
            <a:ext cy="2593975" cx="791845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3" name="Shape 13"/>
          <p:cNvSpPr txBox="1"/>
          <p:nvPr>
            <p:ph idx="2"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4" name="Shape 14"/>
          <p:cNvSpPr txBox="1"/>
          <p:nvPr>
            <p:ph idx="1" type="body"/>
          </p:nvPr>
        </p:nvSpPr>
        <p:spPr>
          <a:xfrm>
            <a:off y="1600200" x="457200"/>
            <a:ext cy="4525961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indent="-139700" marL="34290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1pPr>
            <a:lvl2pPr algn="l" rtl="0" indent="-107950" marL="74295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2pPr>
            <a:lvl3pPr algn="l" rtl="0" indent="-76200" marL="11430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3pPr>
            <a:lvl4pPr algn="l" rtl="0" indent="-101600" marL="16002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4pPr>
            <a:lvl5pPr algn="l" rtl="0" indent="-101600" marL="20574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5pPr>
            <a:lvl6pPr algn="l" rtl="0" indent="-101600" marL="25146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6pPr>
            <a:lvl7pPr algn="l" rtl="0" indent="-101600" marL="34290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7pPr>
            <a:lvl8pPr algn="l" rtl="0" indent="-101600" marL="48006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8pPr>
            <a:lvl9pPr algn="l" rtl="0" indent="-101600" marL="66294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9pPr>
          </a:lstStyle>
          <a:p/>
        </p:txBody>
      </p:sp>
      <p:sp>
        <p:nvSpPr>
          <p:cNvPr id="15" name="Shape 15"/>
          <p:cNvSpPr txBox="1"/>
          <p:nvPr>
            <p:ph idx="11" type="ftr"/>
          </p:nvPr>
        </p:nvSpPr>
        <p:spPr>
          <a:xfrm>
            <a:off y="6245225" x="3124200"/>
            <a:ext cy="476249" cx="2895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ctr" rtl="0" marR="0" indent="0" marL="0">
              <a:spcBef>
                <a:spcPts val="0"/>
              </a:spcBef>
              <a:defRPr/>
            </a:lvl1pPr>
            <a:lvl2pPr algn="l" rtl="0" marR="0" indent="0" marL="0">
              <a:spcBef>
                <a:spcPts val="0"/>
              </a:spcBef>
              <a:defRPr/>
            </a:lvl2pPr>
            <a:lvl3pPr algn="l" rtl="0" marR="0" indent="0" marL="0">
              <a:spcBef>
                <a:spcPts val="0"/>
              </a:spcBef>
              <a:defRPr/>
            </a:lvl3pPr>
            <a:lvl4pPr algn="l" rtl="0" marR="0" indent="0" marL="0">
              <a:spcBef>
                <a:spcPts val="0"/>
              </a:spcBef>
              <a:defRPr/>
            </a:lvl4pPr>
            <a:lvl5pPr algn="l" rtl="0" marR="0" indent="0" marL="0">
              <a:spcBef>
                <a:spcPts val="0"/>
              </a:spcBef>
              <a:defRPr/>
            </a:lvl5pPr>
            <a:lvl6pPr algn="l" rtl="0" marR="0" indent="0" marL="0">
              <a:spcBef>
                <a:spcPts val="0"/>
              </a:spcBef>
              <a:defRPr/>
            </a:lvl6pPr>
            <a:lvl7pPr algn="l" rtl="0" marR="0" indent="0" marL="0">
              <a:spcBef>
                <a:spcPts val="0"/>
              </a:spcBef>
              <a:defRPr/>
            </a:lvl7pPr>
            <a:lvl8pPr algn="l" rtl="0" marR="0" indent="0" marL="0">
              <a:spcBef>
                <a:spcPts val="0"/>
              </a:spcBef>
              <a:defRPr/>
            </a:lvl8pPr>
            <a:lvl9pPr algn="l" rtl="0" marR="0" indent="0" marL="0">
              <a:spcBef>
                <a:spcPts val="0"/>
              </a:spcBef>
              <a:defRPr/>
            </a:lvl9pPr>
          </a:lstStyle>
          <a:p/>
        </p:txBody>
      </p:sp>
      <p:sp>
        <p:nvSpPr>
          <p:cNvPr id="16" name="Shape 16"/>
          <p:cNvSpPr txBox="1"/>
          <p:nvPr>
            <p:ph idx="12" type="sldNum"/>
          </p:nvPr>
        </p:nvSpPr>
        <p:spPr>
          <a:xfrm>
            <a:off y="6245225" x="6553200"/>
            <a:ext cy="476249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0" indent="0" marL="0">
              <a:spcBef>
                <a:spcPts val="0"/>
              </a:spcBef>
              <a:defRPr/>
            </a:lvl1pPr>
            <a:lvl2pPr algn="l" rtl="0" marR="0" indent="0" marL="0">
              <a:spcBef>
                <a:spcPts val="0"/>
              </a:spcBef>
              <a:defRPr/>
            </a:lvl2pPr>
            <a:lvl3pPr algn="l" rtl="0" marR="0" indent="0" marL="0">
              <a:spcBef>
                <a:spcPts val="0"/>
              </a:spcBef>
              <a:defRPr/>
            </a:lvl3pPr>
            <a:lvl4pPr algn="l" rtl="0" marR="0" indent="0" marL="0">
              <a:spcBef>
                <a:spcPts val="0"/>
              </a:spcBef>
              <a:defRPr/>
            </a:lvl4pPr>
            <a:lvl5pPr algn="l" rtl="0" marR="0" indent="0" marL="0">
              <a:spcBef>
                <a:spcPts val="0"/>
              </a:spcBef>
              <a:defRPr/>
            </a:lvl5pPr>
            <a:lvl6pPr algn="l" rtl="0" marR="0" indent="0" marL="0">
              <a:spcBef>
                <a:spcPts val="0"/>
              </a:spcBef>
              <a:defRPr/>
            </a:lvl6pPr>
            <a:lvl7pPr algn="l" rtl="0" marR="0" indent="0" marL="0">
              <a:spcBef>
                <a:spcPts val="0"/>
              </a:spcBef>
              <a:defRPr/>
            </a:lvl7pPr>
            <a:lvl8pPr algn="l" rtl="0" marR="0" indent="0" marL="0">
              <a:spcBef>
                <a:spcPts val="0"/>
              </a:spcBef>
              <a:defRPr/>
            </a:lvl8pPr>
            <a:lvl9pPr algn="l" rtl="0" marR="0" indent="0" mar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bg>
      <p:bgPr>
        <a:blipFill>
          <a:blip r:embed="rId2"/>
          <a:stretch>
            <a:fillRect/>
          </a:stretch>
        </a:blipFill>
      </p:bgPr>
    </p:bg>
    <p:spTree>
      <p:nvGrpSpPr>
        <p:cNvPr id="17" name="Shape 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" name="Shape 18"/>
          <p:cNvSpPr txBox="1"/>
          <p:nvPr>
            <p:ph idx="10" type="dt"/>
          </p:nvPr>
        </p:nvSpPr>
        <p:spPr>
          <a:xfrm>
            <a:off y="6245225" x="457200"/>
            <a:ext cy="476249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algn="l" rtl="0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algn="l" rtl="0" marR="0" indent="0" marL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algn="l" rtl="0" marR="0" indent="0" marL="1371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algn="l" rtl="0" marR="0" indent="0" marL="1828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algn="l" rtl="0" marR="0" indent="0" marL="2286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algn="l" rtl="0" marR="0" indent="0" marL="3200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algn="l" rtl="0" marR="0" indent="0" marL="4572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algn="l" rtl="0" marR="0" indent="0" marL="6400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9" name="Shape 19"/>
          <p:cNvSpPr txBox="1"/>
          <p:nvPr>
            <p:ph type="title"/>
          </p:nvPr>
        </p:nvSpPr>
        <p:spPr>
          <a:xfrm>
            <a:off y="260350" x="684212"/>
            <a:ext cy="1223961" cx="80137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20" name="Shape 20"/>
          <p:cNvSpPr txBox="1"/>
          <p:nvPr>
            <p:ph idx="1" type="body"/>
          </p:nvPr>
        </p:nvSpPr>
        <p:spPr>
          <a:xfrm>
            <a:off y="2060575" x="468312"/>
            <a:ext cy="4065586" cx="821848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indent="-139700" marL="34290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1pPr>
            <a:lvl2pPr algn="l" rtl="0" indent="-107950" marL="74295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2pPr>
            <a:lvl3pPr algn="l" rtl="0" indent="-76200" marL="11430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3pPr>
            <a:lvl4pPr algn="l" rtl="0" indent="-101600" marL="16002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4pPr>
            <a:lvl5pPr algn="l" rtl="0" indent="-101600" marL="20574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5pPr>
            <a:lvl6pPr algn="l" rtl="0" indent="-101600" marL="25146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6pPr>
            <a:lvl7pPr algn="l" rtl="0" indent="-101600" marL="34290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7pPr>
            <a:lvl8pPr algn="l" rtl="0" indent="-101600" marL="48006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8pPr>
            <a:lvl9pPr algn="l" rtl="0" indent="-101600" marL="66294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9pPr>
          </a:lstStyle>
          <a:p/>
        </p:txBody>
      </p:sp>
      <p:sp>
        <p:nvSpPr>
          <p:cNvPr id="21" name="Shape 21"/>
          <p:cNvSpPr txBox="1"/>
          <p:nvPr>
            <p:ph idx="11" type="ftr"/>
          </p:nvPr>
        </p:nvSpPr>
        <p:spPr>
          <a:xfrm>
            <a:off y="6245225" x="3124200"/>
            <a:ext cy="476249" cx="2895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ctr" rtl="0" marR="0" indent="0" marL="0">
              <a:spcBef>
                <a:spcPts val="0"/>
              </a:spcBef>
              <a:defRPr/>
            </a:lvl1pPr>
            <a:lvl2pPr algn="l" rtl="0" marR="0" indent="0" marL="0">
              <a:spcBef>
                <a:spcPts val="0"/>
              </a:spcBef>
              <a:defRPr/>
            </a:lvl2pPr>
            <a:lvl3pPr algn="l" rtl="0" marR="0" indent="0" marL="0">
              <a:spcBef>
                <a:spcPts val="0"/>
              </a:spcBef>
              <a:defRPr/>
            </a:lvl3pPr>
            <a:lvl4pPr algn="l" rtl="0" marR="0" indent="0" marL="0">
              <a:spcBef>
                <a:spcPts val="0"/>
              </a:spcBef>
              <a:defRPr/>
            </a:lvl4pPr>
            <a:lvl5pPr algn="l" rtl="0" marR="0" indent="0" marL="0">
              <a:spcBef>
                <a:spcPts val="0"/>
              </a:spcBef>
              <a:defRPr/>
            </a:lvl5pPr>
            <a:lvl6pPr algn="l" rtl="0" marR="0" indent="0" marL="0">
              <a:spcBef>
                <a:spcPts val="0"/>
              </a:spcBef>
              <a:defRPr/>
            </a:lvl6pPr>
            <a:lvl7pPr algn="l" rtl="0" marR="0" indent="0" marL="0">
              <a:spcBef>
                <a:spcPts val="0"/>
              </a:spcBef>
              <a:defRPr/>
            </a:lvl7pPr>
            <a:lvl8pPr algn="l" rtl="0" marR="0" indent="0" marL="0">
              <a:spcBef>
                <a:spcPts val="0"/>
              </a:spcBef>
              <a:defRPr/>
            </a:lvl8pPr>
            <a:lvl9pPr algn="l" rtl="0" marR="0" indent="0" marL="0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2" type="sldNum"/>
          </p:nvPr>
        </p:nvSpPr>
        <p:spPr>
          <a:xfrm>
            <a:off y="6245225" x="6553200"/>
            <a:ext cy="476249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0" indent="0" marL="0">
              <a:spcBef>
                <a:spcPts val="0"/>
              </a:spcBef>
              <a:defRPr/>
            </a:lvl1pPr>
            <a:lvl2pPr algn="l" rtl="0" marR="0" indent="0" marL="0">
              <a:spcBef>
                <a:spcPts val="0"/>
              </a:spcBef>
              <a:defRPr/>
            </a:lvl2pPr>
            <a:lvl3pPr algn="l" rtl="0" marR="0" indent="0" marL="0">
              <a:spcBef>
                <a:spcPts val="0"/>
              </a:spcBef>
              <a:defRPr/>
            </a:lvl3pPr>
            <a:lvl4pPr algn="l" rtl="0" marR="0" indent="0" marL="0">
              <a:spcBef>
                <a:spcPts val="0"/>
              </a:spcBef>
              <a:defRPr/>
            </a:lvl4pPr>
            <a:lvl5pPr algn="l" rtl="0" marR="0" indent="0" marL="0">
              <a:spcBef>
                <a:spcPts val="0"/>
              </a:spcBef>
              <a:defRPr/>
            </a:lvl5pPr>
            <a:lvl6pPr algn="l" rtl="0" marR="0" indent="0" marL="0">
              <a:spcBef>
                <a:spcPts val="0"/>
              </a:spcBef>
              <a:defRPr/>
            </a:lvl6pPr>
            <a:lvl7pPr algn="l" rtl="0" marR="0" indent="0" marL="0">
              <a:spcBef>
                <a:spcPts val="0"/>
              </a:spcBef>
              <a:defRPr/>
            </a:lvl7pPr>
            <a:lvl8pPr algn="l" rtl="0" marR="0" indent="0" marL="0">
              <a:spcBef>
                <a:spcPts val="0"/>
              </a:spcBef>
              <a:defRPr/>
            </a:lvl8pPr>
            <a:lvl9pPr algn="l" rtl="0" marR="0" indent="0" mar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29" name="Shape 2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0" name="Shape 30"/>
          <p:cNvSpPr txBox="1"/>
          <p:nvPr>
            <p:ph idx="10" type="dt"/>
          </p:nvPr>
        </p:nvSpPr>
        <p:spPr>
          <a:xfrm>
            <a:off y="6245225" x="457200"/>
            <a:ext cy="476100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algn="l" rtl="0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algn="l" rtl="0" marR="0" indent="0" marL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algn="l" rtl="0" marR="0" indent="0" marL="1371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algn="l" rtl="0" marR="0" indent="0" marL="1828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algn="l" rtl="0" marR="0" indent="0" marL="2286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algn="l" rtl="0" marR="0" indent="0" marL="3200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algn="l" rtl="0" marR="0" indent="0" marL="4572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algn="l" rtl="0" marR="0" indent="0" marL="6400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31" name="Shape 31"/>
          <p:cNvSpPr txBox="1"/>
          <p:nvPr>
            <p:ph type="ctrTitle"/>
          </p:nvPr>
        </p:nvSpPr>
        <p:spPr>
          <a:xfrm>
            <a:off y="1773236" x="539750"/>
            <a:ext cy="2594100" cx="79184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32" name="Shape 32"/>
          <p:cNvSpPr txBox="1"/>
          <p:nvPr>
            <p:ph idx="2"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33" name="Shape 33"/>
          <p:cNvSpPr txBox="1"/>
          <p:nvPr>
            <p:ph idx="1" type="body"/>
          </p:nvPr>
        </p:nvSpPr>
        <p:spPr>
          <a:xfrm>
            <a:off y="1600200" x="457200"/>
            <a:ext cy="45261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indent="-139700" marL="34290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1pPr>
            <a:lvl2pPr algn="l" rtl="0" indent="-107950" marL="74295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2pPr>
            <a:lvl3pPr algn="l" rtl="0" indent="-76200" marL="11430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3pPr>
            <a:lvl4pPr algn="l" rtl="0" indent="-101600" marL="16002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4pPr>
            <a:lvl5pPr algn="l" rtl="0" indent="-101600" marL="20574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5pPr>
            <a:lvl6pPr algn="l" rtl="0" indent="-101600" marL="25146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6pPr>
            <a:lvl7pPr algn="l" rtl="0" indent="-101600" marL="34290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7pPr>
            <a:lvl8pPr algn="l" rtl="0" indent="-101600" marL="48006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8pPr>
            <a:lvl9pPr algn="l" rtl="0" indent="-101600" marL="66294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9pPr>
          </a:lstStyle>
          <a:p/>
        </p:txBody>
      </p:sp>
      <p:sp>
        <p:nvSpPr>
          <p:cNvPr id="34" name="Shape 34"/>
          <p:cNvSpPr txBox="1"/>
          <p:nvPr>
            <p:ph idx="11" type="ftr"/>
          </p:nvPr>
        </p:nvSpPr>
        <p:spPr>
          <a:xfrm>
            <a:off y="6245225" x="3124200"/>
            <a:ext cy="476100" cx="2895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ctr" rtl="0" marR="0" indent="0" marL="0">
              <a:spcBef>
                <a:spcPts val="0"/>
              </a:spcBef>
              <a:defRPr/>
            </a:lvl1pPr>
            <a:lvl2pPr algn="l" rtl="0" marR="0" indent="0" marL="0">
              <a:spcBef>
                <a:spcPts val="0"/>
              </a:spcBef>
              <a:defRPr/>
            </a:lvl2pPr>
            <a:lvl3pPr algn="l" rtl="0" marR="0" indent="0" marL="0">
              <a:spcBef>
                <a:spcPts val="0"/>
              </a:spcBef>
              <a:defRPr/>
            </a:lvl3pPr>
            <a:lvl4pPr algn="l" rtl="0" marR="0" indent="0" marL="0">
              <a:spcBef>
                <a:spcPts val="0"/>
              </a:spcBef>
              <a:defRPr/>
            </a:lvl4pPr>
            <a:lvl5pPr algn="l" rtl="0" marR="0" indent="0" marL="0">
              <a:spcBef>
                <a:spcPts val="0"/>
              </a:spcBef>
              <a:defRPr/>
            </a:lvl5pPr>
            <a:lvl6pPr algn="l" rtl="0" marR="0" indent="0" marL="0">
              <a:spcBef>
                <a:spcPts val="0"/>
              </a:spcBef>
              <a:defRPr/>
            </a:lvl6pPr>
            <a:lvl7pPr algn="l" rtl="0" marR="0" indent="0" marL="0">
              <a:spcBef>
                <a:spcPts val="0"/>
              </a:spcBef>
              <a:defRPr/>
            </a:lvl7pPr>
            <a:lvl8pPr algn="l" rtl="0" marR="0" indent="0" marL="0">
              <a:spcBef>
                <a:spcPts val="0"/>
              </a:spcBef>
              <a:defRPr/>
            </a:lvl8pPr>
            <a:lvl9pPr algn="l" rtl="0" marR="0" indent="0" marL="0">
              <a:spcBef>
                <a:spcPts val="0"/>
              </a:spcBef>
              <a:defRPr/>
            </a:lvl9pPr>
          </a:lstStyle>
          <a:p/>
        </p:txBody>
      </p:sp>
      <p:sp>
        <p:nvSpPr>
          <p:cNvPr id="35" name="Shape 35"/>
          <p:cNvSpPr txBox="1"/>
          <p:nvPr>
            <p:ph idx="12" type="sldNum"/>
          </p:nvPr>
        </p:nvSpPr>
        <p:spPr>
          <a:xfrm>
            <a:off y="6245225" x="6553200"/>
            <a:ext cy="476100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0" indent="0" marL="0">
              <a:spcBef>
                <a:spcPts val="0"/>
              </a:spcBef>
              <a:defRPr/>
            </a:lvl1pPr>
            <a:lvl2pPr algn="l" rtl="0" marR="0" indent="0" marL="0">
              <a:spcBef>
                <a:spcPts val="0"/>
              </a:spcBef>
              <a:defRPr/>
            </a:lvl2pPr>
            <a:lvl3pPr algn="l" rtl="0" marR="0" indent="0" marL="0">
              <a:spcBef>
                <a:spcPts val="0"/>
              </a:spcBef>
              <a:defRPr/>
            </a:lvl3pPr>
            <a:lvl4pPr algn="l" rtl="0" marR="0" indent="0" marL="0">
              <a:spcBef>
                <a:spcPts val="0"/>
              </a:spcBef>
              <a:defRPr/>
            </a:lvl4pPr>
            <a:lvl5pPr algn="l" rtl="0" marR="0" indent="0" marL="0">
              <a:spcBef>
                <a:spcPts val="0"/>
              </a:spcBef>
              <a:defRPr/>
            </a:lvl5pPr>
            <a:lvl6pPr algn="l" rtl="0" marR="0" indent="0" marL="0">
              <a:spcBef>
                <a:spcPts val="0"/>
              </a:spcBef>
              <a:defRPr/>
            </a:lvl6pPr>
            <a:lvl7pPr algn="l" rtl="0" marR="0" indent="0" marL="0">
              <a:spcBef>
                <a:spcPts val="0"/>
              </a:spcBef>
              <a:defRPr/>
            </a:lvl7pPr>
            <a:lvl8pPr algn="l" rtl="0" marR="0" indent="0" marL="0">
              <a:spcBef>
                <a:spcPts val="0"/>
              </a:spcBef>
              <a:defRPr/>
            </a:lvl8pPr>
            <a:lvl9pPr algn="l" rtl="0" marR="0" indent="0" mar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36" name="Shape 3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7" name="Shape 37"/>
          <p:cNvSpPr txBox="1"/>
          <p:nvPr>
            <p:ph idx="10" type="dt"/>
          </p:nvPr>
        </p:nvSpPr>
        <p:spPr>
          <a:xfrm>
            <a:off y="6245225" x="457200"/>
            <a:ext cy="476100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algn="l" rtl="0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algn="l" rtl="0" marR="0" indent="0" marL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algn="l" rtl="0" marR="0" indent="0" marL="1371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algn="l" rtl="0" marR="0" indent="0" marL="1828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algn="l" rtl="0" marR="0" indent="0" marL="2286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algn="l" rtl="0" marR="0" indent="0" marL="3200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algn="l" rtl="0" marR="0" indent="0" marL="4572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algn="l" rtl="0" marR="0" indent="0" marL="6400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38" name="Shape 38"/>
          <p:cNvSpPr txBox="1"/>
          <p:nvPr>
            <p:ph type="title"/>
          </p:nvPr>
        </p:nvSpPr>
        <p:spPr>
          <a:xfrm>
            <a:off y="260350" x="684212"/>
            <a:ext cy="1223999" cx="8013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39" name="Shape 39"/>
          <p:cNvSpPr txBox="1"/>
          <p:nvPr>
            <p:ph idx="1" type="body"/>
          </p:nvPr>
        </p:nvSpPr>
        <p:spPr>
          <a:xfrm>
            <a:off y="2060575" x="468312"/>
            <a:ext cy="4065600" cx="82185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indent="-139700" marL="34290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1pPr>
            <a:lvl2pPr algn="l" rtl="0" indent="-107950" marL="74295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2pPr>
            <a:lvl3pPr algn="l" rtl="0" indent="-76200" marL="11430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3pPr>
            <a:lvl4pPr algn="l" rtl="0" indent="-101600" marL="16002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4pPr>
            <a:lvl5pPr algn="l" rtl="0" indent="-101600" marL="20574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5pPr>
            <a:lvl6pPr algn="l" rtl="0" indent="-101600" marL="25146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6pPr>
            <a:lvl7pPr algn="l" rtl="0" indent="-101600" marL="34290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7pPr>
            <a:lvl8pPr algn="l" rtl="0" indent="-101600" marL="48006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8pPr>
            <a:lvl9pPr algn="l" rtl="0" indent="-101600" marL="66294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1" type="ftr"/>
          </p:nvPr>
        </p:nvSpPr>
        <p:spPr>
          <a:xfrm>
            <a:off y="6245225" x="3124200"/>
            <a:ext cy="476100" cx="2895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ctr" rtl="0" marR="0" indent="0" marL="0">
              <a:spcBef>
                <a:spcPts val="0"/>
              </a:spcBef>
              <a:defRPr/>
            </a:lvl1pPr>
            <a:lvl2pPr algn="l" rtl="0" marR="0" indent="0" marL="0">
              <a:spcBef>
                <a:spcPts val="0"/>
              </a:spcBef>
              <a:defRPr/>
            </a:lvl2pPr>
            <a:lvl3pPr algn="l" rtl="0" marR="0" indent="0" marL="0">
              <a:spcBef>
                <a:spcPts val="0"/>
              </a:spcBef>
              <a:defRPr/>
            </a:lvl3pPr>
            <a:lvl4pPr algn="l" rtl="0" marR="0" indent="0" marL="0">
              <a:spcBef>
                <a:spcPts val="0"/>
              </a:spcBef>
              <a:defRPr/>
            </a:lvl4pPr>
            <a:lvl5pPr algn="l" rtl="0" marR="0" indent="0" marL="0">
              <a:spcBef>
                <a:spcPts val="0"/>
              </a:spcBef>
              <a:defRPr/>
            </a:lvl5pPr>
            <a:lvl6pPr algn="l" rtl="0" marR="0" indent="0" marL="0">
              <a:spcBef>
                <a:spcPts val="0"/>
              </a:spcBef>
              <a:defRPr/>
            </a:lvl6pPr>
            <a:lvl7pPr algn="l" rtl="0" marR="0" indent="0" marL="0">
              <a:spcBef>
                <a:spcPts val="0"/>
              </a:spcBef>
              <a:defRPr/>
            </a:lvl7pPr>
            <a:lvl8pPr algn="l" rtl="0" marR="0" indent="0" marL="0">
              <a:spcBef>
                <a:spcPts val="0"/>
              </a:spcBef>
              <a:defRPr/>
            </a:lvl8pPr>
            <a:lvl9pPr algn="l" rtl="0" marR="0" indent="0" marL="0">
              <a:spcBef>
                <a:spcPts val="0"/>
              </a:spcBef>
              <a:defRPr/>
            </a:lvl9pPr>
          </a:lstStyle>
          <a:p/>
        </p:txBody>
      </p:sp>
      <p:sp>
        <p:nvSpPr>
          <p:cNvPr id="41" name="Shape 41"/>
          <p:cNvSpPr txBox="1"/>
          <p:nvPr>
            <p:ph idx="12" type="sldNum"/>
          </p:nvPr>
        </p:nvSpPr>
        <p:spPr>
          <a:xfrm>
            <a:off y="6245225" x="6553200"/>
            <a:ext cy="476100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0" indent="0" marL="0">
              <a:spcBef>
                <a:spcPts val="0"/>
              </a:spcBef>
              <a:defRPr/>
            </a:lvl1pPr>
            <a:lvl2pPr algn="l" rtl="0" marR="0" indent="0" marL="0">
              <a:spcBef>
                <a:spcPts val="0"/>
              </a:spcBef>
              <a:defRPr/>
            </a:lvl2pPr>
            <a:lvl3pPr algn="l" rtl="0" marR="0" indent="0" marL="0">
              <a:spcBef>
                <a:spcPts val="0"/>
              </a:spcBef>
              <a:defRPr/>
            </a:lvl3pPr>
            <a:lvl4pPr algn="l" rtl="0" marR="0" indent="0" marL="0">
              <a:spcBef>
                <a:spcPts val="0"/>
              </a:spcBef>
              <a:defRPr/>
            </a:lvl4pPr>
            <a:lvl5pPr algn="l" rtl="0" marR="0" indent="0" marL="0">
              <a:spcBef>
                <a:spcPts val="0"/>
              </a:spcBef>
              <a:defRPr/>
            </a:lvl5pPr>
            <a:lvl6pPr algn="l" rtl="0" marR="0" indent="0" marL="0">
              <a:spcBef>
                <a:spcPts val="0"/>
              </a:spcBef>
              <a:defRPr/>
            </a:lvl6pPr>
            <a:lvl7pPr algn="l" rtl="0" marR="0" indent="0" marL="0">
              <a:spcBef>
                <a:spcPts val="0"/>
              </a:spcBef>
              <a:defRPr/>
            </a:lvl7pPr>
            <a:lvl8pPr algn="l" rtl="0" marR="0" indent="0" marL="0">
              <a:spcBef>
                <a:spcPts val="0"/>
              </a:spcBef>
              <a:defRPr/>
            </a:lvl8pPr>
            <a:lvl9pPr algn="l" rtl="0" marR="0" indent="0" mar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1.xml" Type="http://schemas.openxmlformats.org/officeDocument/2006/relationships/slideLayout" Id="rId2"/><Relationship Target="../media/image00.jpg" Type="http://schemas.openxmlformats.org/officeDocument/2006/relationships/image" Id="rId1"/><Relationship Target="../theme/theme3.xml" Type="http://schemas.openxmlformats.org/officeDocument/2006/relationships/theme" Id="rId4"/><Relationship Target="../slideLayouts/slideLayout2.xml" Type="http://schemas.openxmlformats.org/officeDocument/2006/relationships/slideLayout" Id="rId3"/></Relationships>
</file>

<file path=ppt/slideMasters/_rels/slideMaster2.xml.rels><?xml version="1.0" encoding="UTF-8" standalone="yes"?><Relationships xmlns="http://schemas.openxmlformats.org/package/2006/relationships"><Relationship Target="../slideLayouts/slideLayout3.xml" Type="http://schemas.openxmlformats.org/officeDocument/2006/relationships/slideLayout" Id="rId2"/><Relationship Target="../media/image04.jpg" Type="http://schemas.openxmlformats.org/officeDocument/2006/relationships/image" Id="rId1"/><Relationship Target="../theme/theme1.xml" Type="http://schemas.openxmlformats.org/officeDocument/2006/relationships/theme" Id="rId4"/><Relationship Target="../slideLayouts/slideLayout4.xml" Type="http://schemas.openxmlformats.org/officeDocument/2006/relationships/slideLayout" Id="rId3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1"/>
          <a:stretch>
            <a:fillRect/>
          </a:stretch>
        </a:blip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y="1600200" x="457200"/>
            <a:ext cy="4525961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-139700" marL="34290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1pPr>
            <a:lvl2pPr algn="l" rtl="0" marR="0" indent="-107950" marL="74295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2pPr>
            <a:lvl3pPr algn="l" rtl="0" marR="0" indent="-76200" marL="11430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3pPr>
            <a:lvl4pPr algn="l" rtl="0" marR="0" indent="-101600" marL="16002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4pPr>
            <a:lvl5pPr algn="l" rtl="0" marR="0" indent="-101600" marL="20574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5pPr>
            <a:lvl6pPr algn="l" rtl="0" marR="0" indent="-101600" marL="25146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6pPr>
            <a:lvl7pPr algn="l" rtl="0" marR="0" indent="-101600" marL="34290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7pPr>
            <a:lvl8pPr algn="l" rtl="0" marR="0" indent="-101600" marL="48006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8pPr>
            <a:lvl9pPr algn="l" rtl="0" marR="0" indent="-101600" marL="66294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9pPr>
          </a:lstStyle>
          <a:p/>
        </p:txBody>
      </p:sp>
      <p:sp>
        <p:nvSpPr>
          <p:cNvPr id="7" name="Shape 7"/>
          <p:cNvSpPr txBox="1"/>
          <p:nvPr>
            <p:ph idx="10" type="dt"/>
          </p:nvPr>
        </p:nvSpPr>
        <p:spPr>
          <a:xfrm>
            <a:off y="6245225" x="457200"/>
            <a:ext cy="476249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algn="l" rtl="0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algn="l" rtl="0" marR="0" indent="0" marL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algn="l" rtl="0" marR="0" indent="0" marL="1371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algn="l" rtl="0" marR="0" indent="0" marL="1828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algn="l" rtl="0" marR="0" indent="0" marL="2286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algn="l" rtl="0" marR="0" indent="0" marL="3200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algn="l" rtl="0" marR="0" indent="0" marL="4572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algn="l" rtl="0" marR="0" indent="0" marL="6400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8" name="Shape 8"/>
          <p:cNvSpPr txBox="1"/>
          <p:nvPr>
            <p:ph idx="11" type="ftr"/>
          </p:nvPr>
        </p:nvSpPr>
        <p:spPr>
          <a:xfrm>
            <a:off y="6245225" x="3124200"/>
            <a:ext cy="476249" cx="2895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ctr" rtl="0" marR="0" indent="0" marL="0">
              <a:spcBef>
                <a:spcPts val="0"/>
              </a:spcBef>
              <a:defRPr/>
            </a:lvl1pPr>
            <a:lvl2pPr algn="l" rtl="0" marR="0" indent="0" marL="0">
              <a:spcBef>
                <a:spcPts val="0"/>
              </a:spcBef>
              <a:defRPr/>
            </a:lvl2pPr>
            <a:lvl3pPr algn="l" rtl="0" marR="0" indent="0" marL="0">
              <a:spcBef>
                <a:spcPts val="0"/>
              </a:spcBef>
              <a:defRPr/>
            </a:lvl3pPr>
            <a:lvl4pPr algn="l" rtl="0" marR="0" indent="0" marL="0">
              <a:spcBef>
                <a:spcPts val="0"/>
              </a:spcBef>
              <a:defRPr/>
            </a:lvl4pPr>
            <a:lvl5pPr algn="l" rtl="0" marR="0" indent="0" marL="0">
              <a:spcBef>
                <a:spcPts val="0"/>
              </a:spcBef>
              <a:defRPr/>
            </a:lvl5pPr>
            <a:lvl6pPr algn="l" rtl="0" marR="0" indent="0" marL="0">
              <a:spcBef>
                <a:spcPts val="0"/>
              </a:spcBef>
              <a:defRPr/>
            </a:lvl6pPr>
            <a:lvl7pPr algn="l" rtl="0" marR="0" indent="0" marL="0">
              <a:spcBef>
                <a:spcPts val="0"/>
              </a:spcBef>
              <a:defRPr/>
            </a:lvl7pPr>
            <a:lvl8pPr algn="l" rtl="0" marR="0" indent="0" marL="0">
              <a:spcBef>
                <a:spcPts val="0"/>
              </a:spcBef>
              <a:defRPr/>
            </a:lvl8pPr>
            <a:lvl9pPr algn="l" rtl="0" marR="0" indent="0" marL="0">
              <a:spcBef>
                <a:spcPts val="0"/>
              </a:spcBef>
              <a:defRPr/>
            </a:lvl9pPr>
          </a:lstStyle>
          <a:p/>
        </p:txBody>
      </p:sp>
      <p:sp>
        <p:nvSpPr>
          <p:cNvPr id="9" name="Shape 9"/>
          <p:cNvSpPr txBox="1"/>
          <p:nvPr>
            <p:ph idx="12" type="sldNum"/>
          </p:nvPr>
        </p:nvSpPr>
        <p:spPr>
          <a:xfrm>
            <a:off y="6245225" x="6553200"/>
            <a:ext cy="476249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0" indent="0" marL="0">
              <a:spcBef>
                <a:spcPts val="0"/>
              </a:spcBef>
              <a:defRPr/>
            </a:lvl1pPr>
            <a:lvl2pPr algn="l" rtl="0" marR="0" indent="0" marL="0">
              <a:spcBef>
                <a:spcPts val="0"/>
              </a:spcBef>
              <a:defRPr/>
            </a:lvl2pPr>
            <a:lvl3pPr algn="l" rtl="0" marR="0" indent="0" marL="0">
              <a:spcBef>
                <a:spcPts val="0"/>
              </a:spcBef>
              <a:defRPr/>
            </a:lvl3pPr>
            <a:lvl4pPr algn="l" rtl="0" marR="0" indent="0" marL="0">
              <a:spcBef>
                <a:spcPts val="0"/>
              </a:spcBef>
              <a:defRPr/>
            </a:lvl4pPr>
            <a:lvl5pPr algn="l" rtl="0" marR="0" indent="0" marL="0">
              <a:spcBef>
                <a:spcPts val="0"/>
              </a:spcBef>
              <a:defRPr/>
            </a:lvl5pPr>
            <a:lvl6pPr algn="l" rtl="0" marR="0" indent="0" marL="0">
              <a:spcBef>
                <a:spcPts val="0"/>
              </a:spcBef>
              <a:defRPr/>
            </a:lvl6pPr>
            <a:lvl7pPr algn="l" rtl="0" marR="0" indent="0" marL="0">
              <a:spcBef>
                <a:spcPts val="0"/>
              </a:spcBef>
              <a:defRPr/>
            </a:lvl7pPr>
            <a:lvl8pPr algn="l" rtl="0" marR="0" indent="0" marL="0">
              <a:spcBef>
                <a:spcPts val="0"/>
              </a:spcBef>
              <a:defRPr/>
            </a:lvl8pPr>
            <a:lvl9pPr algn="l" rtl="0" marR="0" indent="0" marL="0">
              <a:spcBef>
                <a:spcPts val="0"/>
              </a:spcBef>
              <a:defRPr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2"/>
    <p:sldLayoutId id="2147483649" r:id="rId3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1"/>
          <a:stretch>
            <a:fillRect/>
          </a:stretch>
        </a:blipFill>
      </p:bgPr>
    </p:bg>
    <p:spTree>
      <p:nvGrpSpPr>
        <p:cNvPr id="23" name="Shape 2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4" name="Shape 24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25" name="Shape 25"/>
          <p:cNvSpPr txBox="1"/>
          <p:nvPr>
            <p:ph idx="1" type="body"/>
          </p:nvPr>
        </p:nvSpPr>
        <p:spPr>
          <a:xfrm>
            <a:off y="1600200" x="457200"/>
            <a:ext cy="45261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-139700" marL="34290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1pPr>
            <a:lvl2pPr algn="l" rtl="0" marR="0" indent="-107950" marL="74295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2pPr>
            <a:lvl3pPr algn="l" rtl="0" marR="0" indent="-76200" marL="11430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3pPr>
            <a:lvl4pPr algn="l" rtl="0" marR="0" indent="-101600" marL="16002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4pPr>
            <a:lvl5pPr algn="l" rtl="0" marR="0" indent="-101600" marL="20574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5pPr>
            <a:lvl6pPr algn="l" rtl="0" marR="0" indent="-101600" marL="25146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6pPr>
            <a:lvl7pPr algn="l" rtl="0" marR="0" indent="-101600" marL="34290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7pPr>
            <a:lvl8pPr algn="l" rtl="0" marR="0" indent="-101600" marL="48006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8pPr>
            <a:lvl9pPr algn="l" rtl="0" marR="0" indent="-101600" marL="66294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9pPr>
          </a:lstStyle>
          <a:p/>
        </p:txBody>
      </p:sp>
      <p:sp>
        <p:nvSpPr>
          <p:cNvPr id="26" name="Shape 26"/>
          <p:cNvSpPr txBox="1"/>
          <p:nvPr>
            <p:ph idx="10" type="dt"/>
          </p:nvPr>
        </p:nvSpPr>
        <p:spPr>
          <a:xfrm>
            <a:off y="6245225" x="457200"/>
            <a:ext cy="476100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algn="l" rtl="0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algn="l" rtl="0" marR="0" indent="0" marL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algn="l" rtl="0" marR="0" indent="0" marL="1371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algn="l" rtl="0" marR="0" indent="0" marL="1828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algn="l" rtl="0" marR="0" indent="0" marL="2286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algn="l" rtl="0" marR="0" indent="0" marL="3200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algn="l" rtl="0" marR="0" indent="0" marL="4572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algn="l" rtl="0" marR="0" indent="0" marL="6400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1" type="ftr"/>
          </p:nvPr>
        </p:nvSpPr>
        <p:spPr>
          <a:xfrm>
            <a:off y="6245225" x="3124200"/>
            <a:ext cy="476100" cx="2895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ctr" rtl="0" marR="0" indent="0" marL="0">
              <a:spcBef>
                <a:spcPts val="0"/>
              </a:spcBef>
              <a:defRPr/>
            </a:lvl1pPr>
            <a:lvl2pPr algn="l" rtl="0" marR="0" indent="0" marL="0">
              <a:spcBef>
                <a:spcPts val="0"/>
              </a:spcBef>
              <a:defRPr/>
            </a:lvl2pPr>
            <a:lvl3pPr algn="l" rtl="0" marR="0" indent="0" marL="0">
              <a:spcBef>
                <a:spcPts val="0"/>
              </a:spcBef>
              <a:defRPr/>
            </a:lvl3pPr>
            <a:lvl4pPr algn="l" rtl="0" marR="0" indent="0" marL="0">
              <a:spcBef>
                <a:spcPts val="0"/>
              </a:spcBef>
              <a:defRPr/>
            </a:lvl4pPr>
            <a:lvl5pPr algn="l" rtl="0" marR="0" indent="0" marL="0">
              <a:spcBef>
                <a:spcPts val="0"/>
              </a:spcBef>
              <a:defRPr/>
            </a:lvl5pPr>
            <a:lvl6pPr algn="l" rtl="0" marR="0" indent="0" marL="0">
              <a:spcBef>
                <a:spcPts val="0"/>
              </a:spcBef>
              <a:defRPr/>
            </a:lvl6pPr>
            <a:lvl7pPr algn="l" rtl="0" marR="0" indent="0" marL="0">
              <a:spcBef>
                <a:spcPts val="0"/>
              </a:spcBef>
              <a:defRPr/>
            </a:lvl7pPr>
            <a:lvl8pPr algn="l" rtl="0" marR="0" indent="0" marL="0">
              <a:spcBef>
                <a:spcPts val="0"/>
              </a:spcBef>
              <a:defRPr/>
            </a:lvl8pPr>
            <a:lvl9pPr algn="l" rtl="0" marR="0" indent="0" marL="0">
              <a:spcBef>
                <a:spcPts val="0"/>
              </a:spcBef>
              <a:defRPr/>
            </a:lvl9pPr>
          </a:lstStyle>
          <a:p/>
        </p:txBody>
      </p:sp>
      <p:sp>
        <p:nvSpPr>
          <p:cNvPr id="28" name="Shape 28"/>
          <p:cNvSpPr txBox="1"/>
          <p:nvPr>
            <p:ph idx="12" type="sldNum"/>
          </p:nvPr>
        </p:nvSpPr>
        <p:spPr>
          <a:xfrm>
            <a:off y="6245225" x="6553200"/>
            <a:ext cy="476100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0" indent="0" marL="0">
              <a:spcBef>
                <a:spcPts val="0"/>
              </a:spcBef>
              <a:defRPr/>
            </a:lvl1pPr>
            <a:lvl2pPr algn="l" rtl="0" marR="0" indent="0" marL="0">
              <a:spcBef>
                <a:spcPts val="0"/>
              </a:spcBef>
              <a:defRPr/>
            </a:lvl2pPr>
            <a:lvl3pPr algn="l" rtl="0" marR="0" indent="0" marL="0">
              <a:spcBef>
                <a:spcPts val="0"/>
              </a:spcBef>
              <a:defRPr/>
            </a:lvl3pPr>
            <a:lvl4pPr algn="l" rtl="0" marR="0" indent="0" marL="0">
              <a:spcBef>
                <a:spcPts val="0"/>
              </a:spcBef>
              <a:defRPr/>
            </a:lvl4pPr>
            <a:lvl5pPr algn="l" rtl="0" marR="0" indent="0" marL="0">
              <a:spcBef>
                <a:spcPts val="0"/>
              </a:spcBef>
              <a:defRPr/>
            </a:lvl5pPr>
            <a:lvl6pPr algn="l" rtl="0" marR="0" indent="0" marL="0">
              <a:spcBef>
                <a:spcPts val="0"/>
              </a:spcBef>
              <a:defRPr/>
            </a:lvl6pPr>
            <a:lvl7pPr algn="l" rtl="0" marR="0" indent="0" marL="0">
              <a:spcBef>
                <a:spcPts val="0"/>
              </a:spcBef>
              <a:defRPr/>
            </a:lvl7pPr>
            <a:lvl8pPr algn="l" rtl="0" marR="0" indent="0" marL="0">
              <a:spcBef>
                <a:spcPts val="0"/>
              </a:spcBef>
              <a:defRPr/>
            </a:lvl8pPr>
            <a:lvl9pPr algn="l" rtl="0" marR="0" indent="0" marL="0">
              <a:spcBef>
                <a:spcPts val="0"/>
              </a:spcBef>
              <a:defRPr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50" r:id="rId2"/>
    <p:sldLayoutId id="2147483651" r:id="rId3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3.xml" Type="http://schemas.openxmlformats.org/officeDocument/2006/relationships/slideLayout" Id="rId1"/><Relationship Target="../media/image01.png" Type="http://schemas.openxmlformats.org/officeDocument/2006/relationships/image" Id="rId4"/><Relationship Target="../media/image03.png" Type="http://schemas.openxmlformats.org/officeDocument/2006/relationships/image" Id="rId3"/></Relationships>
</file>

<file path=ppt/slides/_rels/slide10.xml.rels><?xml version="1.0" encoding="UTF-8" standalone="yes"?><Relationships xmlns="http://schemas.openxmlformats.org/package/2006/relationships"><Relationship Target="../notesSlides/notesSlide10.xml" Type="http://schemas.openxmlformats.org/officeDocument/2006/relationships/notesSlide" Id="rId2"/><Relationship Target="../slideLayouts/slideLayout3.xml" Type="http://schemas.openxmlformats.org/officeDocument/2006/relationships/slideLayout" Id="rId1"/><Relationship Target="../media/image02.png" Type="http://schemas.openxmlformats.org/officeDocument/2006/relationships/image" Id="rId3"/></Relationships>
</file>

<file path=ppt/slides/_rels/slide11.xml.rels><?xml version="1.0" encoding="UTF-8" standalone="yes"?><Relationships xmlns="http://schemas.openxmlformats.org/package/2006/relationships"><Relationship Target="../notesSlides/notesSlide11.xml" Type="http://schemas.openxmlformats.org/officeDocument/2006/relationships/notesSlide" Id="rId2"/><Relationship Target="../slideLayouts/slideLayout3.xml" Type="http://schemas.openxmlformats.org/officeDocument/2006/relationships/slideLayout" Id="rId1"/><Relationship Target="../media/image02.png" Type="http://schemas.openxmlformats.org/officeDocument/2006/relationships/image" Id="rId3"/></Relationships>
</file>

<file path=ppt/slides/_rels/slide12.xml.rels><?xml version="1.0" encoding="UTF-8" standalone="yes"?><Relationships xmlns="http://schemas.openxmlformats.org/package/2006/relationships"><Relationship Target="../notesSlides/notesSlide12.xml" Type="http://schemas.openxmlformats.org/officeDocument/2006/relationships/notesSlide" Id="rId2"/><Relationship Target="../slideLayouts/slideLayout3.xml" Type="http://schemas.openxmlformats.org/officeDocument/2006/relationships/slideLayout" Id="rId1"/><Relationship Target="../media/image02.png" Type="http://schemas.openxmlformats.org/officeDocument/2006/relationships/image" Id="rId3"/></Relationships>
</file>

<file path=ppt/slides/_rels/slide13.xml.rels><?xml version="1.0" encoding="UTF-8" standalone="yes"?><Relationships xmlns="http://schemas.openxmlformats.org/package/2006/relationships"><Relationship Target="../notesSlides/notesSlide13.xml" Type="http://schemas.openxmlformats.org/officeDocument/2006/relationships/notesSlide" Id="rId2"/><Relationship Target="../slideLayouts/slideLayout3.xml" Type="http://schemas.openxmlformats.org/officeDocument/2006/relationships/slideLayout" Id="rId1"/><Relationship Target="../media/image02.png" Type="http://schemas.openxmlformats.org/officeDocument/2006/relationships/image" Id="rId3"/></Relationships>
</file>

<file path=ppt/slides/_rels/slide14.xml.rels><?xml version="1.0" encoding="UTF-8" standalone="yes"?><Relationships xmlns="http://schemas.openxmlformats.org/package/2006/relationships"><Relationship Target="../notesSlides/notesSlide14.xml" Type="http://schemas.openxmlformats.org/officeDocument/2006/relationships/notesSlide" Id="rId2"/><Relationship Target="../slideLayouts/slideLayout3.xml" Type="http://schemas.openxmlformats.org/officeDocument/2006/relationships/slideLayout" Id="rId1"/><Relationship Target="../media/image02.png" Type="http://schemas.openxmlformats.org/officeDocument/2006/relationships/image" Id="rId3"/></Relationships>
</file>

<file path=ppt/slides/_rels/slide15.xml.rels><?xml version="1.0" encoding="UTF-8" standalone="yes"?><Relationships xmlns="http://schemas.openxmlformats.org/package/2006/relationships"><Relationship Target="../notesSlides/notesSlide15.xml" Type="http://schemas.openxmlformats.org/officeDocument/2006/relationships/notesSlide" Id="rId2"/><Relationship Target="../slideLayouts/slideLayout3.xml" Type="http://schemas.openxmlformats.org/officeDocument/2006/relationships/slideLayout" Id="rId1"/><Relationship Target="../media/image02.png" Type="http://schemas.openxmlformats.org/officeDocument/2006/relationships/image" Id="rId3"/></Relationships>
</file>

<file path=ppt/slides/_rels/slide16.xml.rels><?xml version="1.0" encoding="UTF-8" standalone="yes"?><Relationships xmlns="http://schemas.openxmlformats.org/package/2006/relationships"><Relationship Target="../notesSlides/notesSlide16.xml" Type="http://schemas.openxmlformats.org/officeDocument/2006/relationships/notesSlide" Id="rId2"/><Relationship Target="../slideLayouts/slideLayout3.xml" Type="http://schemas.openxmlformats.org/officeDocument/2006/relationships/slideLayout" Id="rId1"/><Relationship Target="../media/image02.png" Type="http://schemas.openxmlformats.org/officeDocument/2006/relationships/image" Id="rId3"/></Relationships>
</file>

<file path=ppt/slides/_rels/slide17.xml.rels><?xml version="1.0" encoding="UTF-8" standalone="yes"?><Relationships xmlns="http://schemas.openxmlformats.org/package/2006/relationships"><Relationship Target="../notesSlides/notesSlide17.xml" Type="http://schemas.openxmlformats.org/officeDocument/2006/relationships/notesSlide" Id="rId2"/><Relationship Target="../slideLayouts/slideLayout3.xml" Type="http://schemas.openxmlformats.org/officeDocument/2006/relationships/slideLayout" Id="rId1"/><Relationship Target="../media/image02.png" Type="http://schemas.openxmlformats.org/officeDocument/2006/relationships/image" Id="rId3"/></Relationships>
</file>

<file path=ppt/slides/_rels/slide18.xml.rels><?xml version="1.0" encoding="UTF-8" standalone="yes"?><Relationships xmlns="http://schemas.openxmlformats.org/package/2006/relationships"><Relationship Target="../notesSlides/notesSlide18.xml" Type="http://schemas.openxmlformats.org/officeDocument/2006/relationships/notesSlide" Id="rId2"/><Relationship Target="../slideLayouts/slideLayout3.xml" Type="http://schemas.openxmlformats.org/officeDocument/2006/relationships/slideLayout" Id="rId1"/><Relationship Target="../media/image02.png" Type="http://schemas.openxmlformats.org/officeDocument/2006/relationships/image" Id="rId3"/></Relationships>
</file>

<file path=ppt/slides/_rels/slide19.xml.rels><?xml version="1.0" encoding="UTF-8" standalone="yes"?><Relationships xmlns="http://schemas.openxmlformats.org/package/2006/relationships"><Relationship Target="../notesSlides/notesSlide19.xml" Type="http://schemas.openxmlformats.org/officeDocument/2006/relationships/notesSlide" Id="rId2"/><Relationship Target="../slideLayouts/slideLayout3.xml" Type="http://schemas.openxmlformats.org/officeDocument/2006/relationships/slideLayout" Id="rId1"/><Relationship Target="../media/image02.png" Type="http://schemas.openxmlformats.org/officeDocument/2006/relationships/image" Id="rId3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3.xml" Type="http://schemas.openxmlformats.org/officeDocument/2006/relationships/slideLayout" Id="rId1"/><Relationship Target="../media/image02.png" Type="http://schemas.openxmlformats.org/officeDocument/2006/relationships/image" Id="rId3"/></Relationships>
</file>

<file path=ppt/slides/_rels/slide20.xml.rels><?xml version="1.0" encoding="UTF-8" standalone="yes"?><Relationships xmlns="http://schemas.openxmlformats.org/package/2006/relationships"><Relationship Target="../notesSlides/notesSlide20.xml" Type="http://schemas.openxmlformats.org/officeDocument/2006/relationships/notesSlide" Id="rId2"/><Relationship Target="../slideLayouts/slideLayout3.xml" Type="http://schemas.openxmlformats.org/officeDocument/2006/relationships/slideLayout" Id="rId1"/><Relationship Target="../media/image02.png" Type="http://schemas.openxmlformats.org/officeDocument/2006/relationships/image" Id="rId3"/></Relationships>
</file>

<file path=ppt/slides/_rels/slide21.xml.rels><?xml version="1.0" encoding="UTF-8" standalone="yes"?><Relationships xmlns="http://schemas.openxmlformats.org/package/2006/relationships"><Relationship Target="../notesSlides/notesSlide21.xml" Type="http://schemas.openxmlformats.org/officeDocument/2006/relationships/notesSlide" Id="rId2"/><Relationship Target="../slideLayouts/slideLayout3.xml" Type="http://schemas.openxmlformats.org/officeDocument/2006/relationships/slideLayout" Id="rId1"/><Relationship Target="../media/image02.png" Type="http://schemas.openxmlformats.org/officeDocument/2006/relationships/image" Id="rId3"/></Relationships>
</file>

<file path=ppt/slides/_rels/slide22.xml.rels><?xml version="1.0" encoding="UTF-8" standalone="yes"?><Relationships xmlns="http://schemas.openxmlformats.org/package/2006/relationships"><Relationship Target="../notesSlides/notesSlide22.xml" Type="http://schemas.openxmlformats.org/officeDocument/2006/relationships/notesSlide" Id="rId2"/><Relationship Target="../slideLayouts/slideLayout3.xml" Type="http://schemas.openxmlformats.org/officeDocument/2006/relationships/slideLayout" Id="rId1"/><Relationship Target="../media/image02.png" Type="http://schemas.openxmlformats.org/officeDocument/2006/relationships/image" Id="rId3"/></Relationships>
</file>

<file path=ppt/slides/_rels/slide23.xml.rels><?xml version="1.0" encoding="UTF-8" standalone="yes"?><Relationships xmlns="http://schemas.openxmlformats.org/package/2006/relationships"><Relationship Target="../notesSlides/notesSlide23.xml" Type="http://schemas.openxmlformats.org/officeDocument/2006/relationships/notesSlide" Id="rId2"/><Relationship Target="../slideLayouts/slideLayout3.xml" Type="http://schemas.openxmlformats.org/officeDocument/2006/relationships/slideLayout" Id="rId1"/><Relationship Target="../media/image02.png" Type="http://schemas.openxmlformats.org/officeDocument/2006/relationships/image" Id="rId3"/></Relationships>
</file>

<file path=ppt/slides/_rels/slide24.xml.rels><?xml version="1.0" encoding="UTF-8" standalone="yes"?><Relationships xmlns="http://schemas.openxmlformats.org/package/2006/relationships"><Relationship Target="../notesSlides/notesSlide24.xml" Type="http://schemas.openxmlformats.org/officeDocument/2006/relationships/notesSlide" Id="rId2"/><Relationship Target="../slideLayouts/slideLayout3.xml" Type="http://schemas.openxmlformats.org/officeDocument/2006/relationships/slideLayout" Id="rId1"/><Relationship Target="../media/image02.png" Type="http://schemas.openxmlformats.org/officeDocument/2006/relationships/image" Id="rId3"/></Relationships>
</file>

<file path=ppt/slides/_rels/slide25.xml.rels><?xml version="1.0" encoding="UTF-8" standalone="yes"?><Relationships xmlns="http://schemas.openxmlformats.org/package/2006/relationships"><Relationship Target="../notesSlides/notesSlide25.xml" Type="http://schemas.openxmlformats.org/officeDocument/2006/relationships/notesSlide" Id="rId2"/><Relationship Target="../slideLayouts/slideLayout3.xml" Type="http://schemas.openxmlformats.org/officeDocument/2006/relationships/slideLayout" Id="rId1"/><Relationship Target="../media/image02.png" Type="http://schemas.openxmlformats.org/officeDocument/2006/relationships/image" Id="rId3"/></Relationships>
</file>

<file path=ppt/slides/_rels/slide26.xml.rels><?xml version="1.0" encoding="UTF-8" standalone="yes"?><Relationships xmlns="http://schemas.openxmlformats.org/package/2006/relationships"><Relationship Target="../notesSlides/notesSlide26.xml" Type="http://schemas.openxmlformats.org/officeDocument/2006/relationships/notesSlide" Id="rId2"/><Relationship Target="../slideLayouts/slideLayout3.xml" Type="http://schemas.openxmlformats.org/officeDocument/2006/relationships/slideLayout" Id="rId1"/><Relationship Target="../media/image02.png" Type="http://schemas.openxmlformats.org/officeDocument/2006/relationships/image" Id="rId3"/></Relationships>
</file>

<file path=ppt/slides/_rels/slide27.xml.rels><?xml version="1.0" encoding="UTF-8" standalone="yes"?><Relationships xmlns="http://schemas.openxmlformats.org/package/2006/relationships"><Relationship Target="../notesSlides/notesSlide27.xml" Type="http://schemas.openxmlformats.org/officeDocument/2006/relationships/notesSlide" Id="rId2"/><Relationship Target="../slideLayouts/slideLayout3.xml" Type="http://schemas.openxmlformats.org/officeDocument/2006/relationships/slideLayout" Id="rId1"/><Relationship Target="../media/image02.png" Type="http://schemas.openxmlformats.org/officeDocument/2006/relationships/image" Id="rId3"/></Relationships>
</file>

<file path=ppt/slides/_rels/slide28.xml.rels><?xml version="1.0" encoding="UTF-8" standalone="yes"?><Relationships xmlns="http://schemas.openxmlformats.org/package/2006/relationships"><Relationship Target="../notesSlides/notesSlide28.xml" Type="http://schemas.openxmlformats.org/officeDocument/2006/relationships/notesSlide" Id="rId2"/><Relationship Target="../slideLayouts/slideLayout3.xml" Type="http://schemas.openxmlformats.org/officeDocument/2006/relationships/slideLayout" Id="rId1"/><Relationship Target="../media/image02.png" Type="http://schemas.openxmlformats.org/officeDocument/2006/relationships/image" Id="rId3"/></Relationships>
</file>

<file path=ppt/slides/_rels/slide29.xml.rels><?xml version="1.0" encoding="UTF-8" standalone="yes"?><Relationships xmlns="http://schemas.openxmlformats.org/package/2006/relationships"><Relationship Target="../notesSlides/notesSlide29.xml" Type="http://schemas.openxmlformats.org/officeDocument/2006/relationships/notesSlide" Id="rId2"/><Relationship Target="../slideLayouts/slideLayout3.xml" Type="http://schemas.openxmlformats.org/officeDocument/2006/relationships/slideLayout" Id="rId1"/><Relationship Target="../media/image02.png" Type="http://schemas.openxmlformats.org/officeDocument/2006/relationships/image" Id="rId3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3.xml" Type="http://schemas.openxmlformats.org/officeDocument/2006/relationships/slideLayout" Id="rId1"/><Relationship Target="../media/image02.png" Type="http://schemas.openxmlformats.org/officeDocument/2006/relationships/image" Id="rId3"/></Relationships>
</file>

<file path=ppt/slides/_rels/slide30.xml.rels><?xml version="1.0" encoding="UTF-8" standalone="yes"?><Relationships xmlns="http://schemas.openxmlformats.org/package/2006/relationships"><Relationship Target="../notesSlides/notesSlide30.xml" Type="http://schemas.openxmlformats.org/officeDocument/2006/relationships/notesSlide" Id="rId2"/><Relationship Target="../slideLayouts/slideLayout3.xml" Type="http://schemas.openxmlformats.org/officeDocument/2006/relationships/slideLayout" Id="rId1"/><Relationship Target="../media/image02.png" Type="http://schemas.openxmlformats.org/officeDocument/2006/relationships/image" Id="rId3"/></Relationships>
</file>

<file path=ppt/slides/_rels/slide31.xml.rels><?xml version="1.0" encoding="UTF-8" standalone="yes"?><Relationships xmlns="http://schemas.openxmlformats.org/package/2006/relationships"><Relationship Target="../notesSlides/notesSlide31.xml" Type="http://schemas.openxmlformats.org/officeDocument/2006/relationships/notesSlide" Id="rId2"/><Relationship Target="../slideLayouts/slideLayout4.xml" Type="http://schemas.openxmlformats.org/officeDocument/2006/relationships/slideLayout" Id="rId1"/><Relationship Target="../media/image02.png" Type="http://schemas.openxmlformats.org/officeDocument/2006/relationships/image" Id="rId3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3.xml" Type="http://schemas.openxmlformats.org/officeDocument/2006/relationships/slideLayout" Id="rId1"/><Relationship Target="../media/image02.png" Type="http://schemas.openxmlformats.org/officeDocument/2006/relationships/image" Id="rId3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3.xml" Type="http://schemas.openxmlformats.org/officeDocument/2006/relationships/slideLayout" Id="rId1"/><Relationship Target="../media/image02.png" Type="http://schemas.openxmlformats.org/officeDocument/2006/relationships/image" Id="rId4"/><Relationship Target="../media/image05.png" Type="http://schemas.openxmlformats.org/officeDocument/2006/relationships/image" Id="rId3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3.xml" Type="http://schemas.openxmlformats.org/officeDocument/2006/relationships/slideLayout" Id="rId1"/><Relationship Target="../media/image02.png" Type="http://schemas.openxmlformats.org/officeDocument/2006/relationships/image" Id="rId3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3.xml" Type="http://schemas.openxmlformats.org/officeDocument/2006/relationships/slideLayout" Id="rId1"/><Relationship Target="../media/image02.png" Type="http://schemas.openxmlformats.org/officeDocument/2006/relationships/image" Id="rId3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3.xml" Type="http://schemas.openxmlformats.org/officeDocument/2006/relationships/slideLayout" Id="rId1"/><Relationship Target="../media/image02.png" Type="http://schemas.openxmlformats.org/officeDocument/2006/relationships/image" Id="rId3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3.xml" Type="http://schemas.openxmlformats.org/officeDocument/2006/relationships/slideLayout" Id="rId1"/><Relationship Target="../media/image02.png" Type="http://schemas.openxmlformats.org/officeDocument/2006/relationships/image" Id="rId3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2" name="Shape 4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3" name="Shape 43"/>
          <p:cNvSpPr txBox="1"/>
          <p:nvPr>
            <p:ph idx="10" type="dt"/>
          </p:nvPr>
        </p:nvSpPr>
        <p:spPr>
          <a:xfrm>
            <a:off y="6245225" x="457200"/>
            <a:ext cy="476100" cx="21335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" name="Shape 44"/>
          <p:cNvSpPr txBox="1"/>
          <p:nvPr>
            <p:ph type="ctrTitle"/>
          </p:nvPr>
        </p:nvSpPr>
        <p:spPr>
          <a:xfrm>
            <a:off y="1773225" x="50"/>
            <a:ext cy="2594100" cx="91440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rtl="0" lv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b="1" sz="4800" lang="en-US" i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Winning the War for Software Engineering Talent</a:t>
            </a:r>
          </a:p>
        </p:txBody>
      </p:sp>
      <p:sp>
        <p:nvSpPr>
          <p:cNvPr id="45" name="Shape 45"/>
          <p:cNvSpPr txBox="1"/>
          <p:nvPr/>
        </p:nvSpPr>
        <p:spPr>
          <a:xfrm>
            <a:off y="4699625" x="0"/>
            <a:ext cy="1139100" cx="91440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2000" lang="en-US">
                <a:solidFill>
                  <a:srgbClr val="1C4587"/>
                </a:solidFill>
                <a:latin typeface="Verdana"/>
                <a:ea typeface="Verdana"/>
                <a:cs typeface="Verdana"/>
                <a:sym typeface="Verdana"/>
              </a:rPr>
              <a:t>Dobroslav Dimitrov</a:t>
            </a:r>
          </a:p>
          <a:p>
            <a:pPr algn="ctr" rtl="0" lvl="0">
              <a:spcBef>
                <a:spcPts val="0"/>
              </a:spcBef>
              <a:buNone/>
            </a:pPr>
            <a:r>
              <a:rPr b="1" sz="2000" lang="en-US">
                <a:solidFill>
                  <a:srgbClr val="1C4587"/>
                </a:solidFill>
                <a:latin typeface="Verdana"/>
                <a:ea typeface="Verdana"/>
                <a:cs typeface="Verdana"/>
                <a:sym typeface="Verdana"/>
              </a:rPr>
              <a:t>Co-founder, Game Designer</a:t>
            </a:r>
          </a:p>
          <a:p>
            <a:pPr algn="ctr" rtl="0" lvl="0">
              <a:spcBef>
                <a:spcPts val="0"/>
              </a:spcBef>
              <a:buNone/>
            </a:pPr>
            <a:r>
              <a:t/>
            </a:r>
            <a:endParaRPr b="1" sz="2000">
              <a:latin typeface="Verdana"/>
              <a:ea typeface="Verdana"/>
              <a:cs typeface="Verdana"/>
              <a:sym typeface="Verdana"/>
            </a:endParaRPr>
          </a:p>
          <a:p>
            <a:pPr algn="ctr" rtl="0" lvl="0">
              <a:spcBef>
                <a:spcPts val="0"/>
              </a:spcBef>
              <a:buNone/>
            </a:pPr>
            <a:r>
              <a:rPr b="1" sz="2000" lang="en-US">
                <a:solidFill>
                  <a:srgbClr val="E7B445"/>
                </a:solidFill>
                <a:latin typeface="Verdana"/>
                <a:ea typeface="Verdana"/>
                <a:cs typeface="Verdana"/>
                <a:sym typeface="Verdana"/>
              </a:rPr>
              <a:t>InterGame 2014 in Tallinn</a:t>
            </a:r>
          </a:p>
        </p:txBody>
      </p:sp>
      <p:pic>
        <p:nvPicPr>
          <p:cNvPr id="46" name="Shape 46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220949" x="211949"/>
            <a:ext cy="1489499" cx="1905924"/>
          </a:xfrm>
          <a:prstGeom prst="rect">
            <a:avLst/>
          </a:prstGeom>
          <a:noFill/>
          <a:ln>
            <a:noFill/>
          </a:ln>
        </p:spPr>
      </p:pic>
      <p:pic>
        <p:nvPicPr>
          <p:cNvPr id="47" name="Shape 47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y="442920" x="5705075"/>
            <a:ext cy="1356824" cx="30483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3" name="Shape 12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4" name="Shape 124"/>
          <p:cNvSpPr txBox="1"/>
          <p:nvPr>
            <p:ph idx="1" type="body"/>
          </p:nvPr>
        </p:nvSpPr>
        <p:spPr>
          <a:xfrm>
            <a:off y="1804025" x="1739225"/>
            <a:ext cy="3493499" cx="7034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200" lang="en-US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Task</a:t>
            </a:r>
            <a:r>
              <a:rPr b="1" sz="2200" lang="en-US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- behemoth project - 1000+ game screens</a:t>
            </a:r>
          </a:p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200" lang="en-US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Manpower</a:t>
            </a:r>
            <a:r>
              <a:rPr b="1" sz="2200" lang="en-US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- daunting - native app requires many separate teams repeatedly doing 1000+ screens</a:t>
            </a:r>
          </a:p>
          <a:p>
            <a:pPr rtl="0" lvl="0" indent="0" marL="0">
              <a:spcBef>
                <a:spcPts val="0"/>
              </a:spcBef>
              <a:buNone/>
            </a:pPr>
            <a:r>
              <a:t/>
            </a:r>
            <a:endParaRPr b="1" sz="22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25" name="Shape 125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5666997" x="3916272"/>
            <a:ext cy="1024924" cx="1311475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Shape 126"/>
          <p:cNvSpPr txBox="1"/>
          <p:nvPr>
            <p:ph type="title"/>
          </p:nvPr>
        </p:nvSpPr>
        <p:spPr>
          <a:xfrm>
            <a:off y="579425" x="457200"/>
            <a:ext cy="1143000" cx="82116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l" rtl="0" lvl="0">
              <a:spcBef>
                <a:spcPts val="0"/>
              </a:spcBef>
              <a:buClr>
                <a:schemeClr val="dk1"/>
              </a:buClr>
              <a:buSzPct val="27500"/>
              <a:buFont typeface="Arial"/>
              <a:buNone/>
            </a:pPr>
            <a:r>
              <a:rPr b="1" sz="4000" lang="en-US" i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# Cross-platform hell</a:t>
            </a:r>
          </a:p>
          <a:p>
            <a:pPr algn="r" rtl="0" lvl="0">
              <a:spcBef>
                <a:spcPts val="0"/>
              </a:spcBef>
              <a:buClr>
                <a:schemeClr val="dk1"/>
              </a:buClr>
              <a:buSzPct val="27500"/>
              <a:buFont typeface="Arial"/>
              <a:buNone/>
            </a:pPr>
            <a:r>
              <a:rPr b="1" sz="4000" lang="en-US" i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Description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7" name="Shape 127"/>
          <p:cNvSpPr txBox="1"/>
          <p:nvPr/>
        </p:nvSpPr>
        <p:spPr>
          <a:xfrm>
            <a:off y="6290225" x="54175"/>
            <a:ext cy="401700" cx="37064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1300" lang="en-US">
                <a:solidFill>
                  <a:srgbClr val="E7B4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Dobroslav Dimitrov, InterGame 2014</a:t>
            </a:r>
          </a:p>
        </p:txBody>
      </p:sp>
      <p:sp>
        <p:nvSpPr>
          <p:cNvPr id="128" name="Shape 128"/>
          <p:cNvSpPr txBox="1"/>
          <p:nvPr/>
        </p:nvSpPr>
        <p:spPr>
          <a:xfrm>
            <a:off y="6290225" x="5565850"/>
            <a:ext cy="401700" cx="32079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1300" lang="en-US">
                <a:solidFill>
                  <a:srgbClr val="E7B4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Winning the War for Software Engineering Talent?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2" name="Shape 13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3" name="Shape 133"/>
          <p:cNvSpPr txBox="1"/>
          <p:nvPr>
            <p:ph idx="1" type="body"/>
          </p:nvPr>
        </p:nvSpPr>
        <p:spPr>
          <a:xfrm>
            <a:off y="1804025" x="1739225"/>
            <a:ext cy="3493499" cx="7034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200" lang="en-US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Task</a:t>
            </a:r>
            <a:r>
              <a:rPr b="1" sz="2200" lang="en-US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- behemoth project - 1000+ game screens</a:t>
            </a:r>
          </a:p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200" lang="en-US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Manpower</a:t>
            </a:r>
            <a:r>
              <a:rPr b="1" sz="2200" lang="en-US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- daunting - native app requires many separate teams repeatedly doing 1000+ screens</a:t>
            </a:r>
          </a:p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200" lang="en-US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Skill</a:t>
            </a:r>
            <a:r>
              <a:rPr b="1" sz="2200" lang="en-US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- different platforms, mean different skills… some like iOS are all too new to have a pool of ready specialists…</a:t>
            </a:r>
          </a:p>
          <a:p>
            <a:pPr rtl="0" lvl="0" indent="0" marL="0">
              <a:spcBef>
                <a:spcPts val="0"/>
              </a:spcBef>
              <a:buNone/>
            </a:pPr>
            <a:r>
              <a:t/>
            </a:r>
            <a:endParaRPr b="1" sz="22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34" name="Shape 134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5666997" x="3916272"/>
            <a:ext cy="1024924" cx="1311475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Shape 135"/>
          <p:cNvSpPr txBox="1"/>
          <p:nvPr>
            <p:ph type="title"/>
          </p:nvPr>
        </p:nvSpPr>
        <p:spPr>
          <a:xfrm>
            <a:off y="579425" x="457200"/>
            <a:ext cy="1143000" cx="82116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l" rtl="0" lvl="0">
              <a:spcBef>
                <a:spcPts val="0"/>
              </a:spcBef>
              <a:buClr>
                <a:schemeClr val="dk1"/>
              </a:buClr>
              <a:buSzPct val="27500"/>
              <a:buFont typeface="Arial"/>
              <a:buNone/>
            </a:pPr>
            <a:r>
              <a:rPr b="1" sz="4000" lang="en-US" i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# Cross-platform hell</a:t>
            </a:r>
          </a:p>
          <a:p>
            <a:pPr algn="r" rtl="0" lvl="0">
              <a:spcBef>
                <a:spcPts val="0"/>
              </a:spcBef>
              <a:buClr>
                <a:schemeClr val="dk1"/>
              </a:buClr>
              <a:buSzPct val="27500"/>
              <a:buFont typeface="Arial"/>
              <a:buNone/>
            </a:pPr>
            <a:r>
              <a:rPr b="1" sz="4000" lang="en-US" i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Description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6" name="Shape 136"/>
          <p:cNvSpPr txBox="1"/>
          <p:nvPr/>
        </p:nvSpPr>
        <p:spPr>
          <a:xfrm>
            <a:off y="6290225" x="54175"/>
            <a:ext cy="401700" cx="37064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1300" lang="en-US">
                <a:solidFill>
                  <a:srgbClr val="E7B4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Dobroslav Dimitrov, InterGame 2014</a:t>
            </a:r>
          </a:p>
        </p:txBody>
      </p:sp>
      <p:sp>
        <p:nvSpPr>
          <p:cNvPr id="137" name="Shape 137"/>
          <p:cNvSpPr txBox="1"/>
          <p:nvPr/>
        </p:nvSpPr>
        <p:spPr>
          <a:xfrm>
            <a:off y="6290225" x="5565850"/>
            <a:ext cy="401700" cx="32079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1300" lang="en-US">
                <a:solidFill>
                  <a:srgbClr val="E7B4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Winning the War for Software Engineering Talent?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1" name="Shape 14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2" name="Shape 142"/>
          <p:cNvSpPr txBox="1"/>
          <p:nvPr>
            <p:ph idx="1" type="body"/>
          </p:nvPr>
        </p:nvSpPr>
        <p:spPr>
          <a:xfrm>
            <a:off y="1804025" x="1739225"/>
            <a:ext cy="3493499" cx="7034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200" lang="en-US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Task</a:t>
            </a:r>
            <a:r>
              <a:rPr b="1" sz="2200" lang="en-US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- behemoth project - 1000+ game screens</a:t>
            </a:r>
          </a:p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200" lang="en-US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Manpower</a:t>
            </a:r>
            <a:r>
              <a:rPr b="1" sz="2200" lang="en-US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- daunting - native app requires many separate teams repeatedly doing 1000+ screens</a:t>
            </a:r>
          </a:p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200" lang="en-US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Skill</a:t>
            </a:r>
            <a:r>
              <a:rPr b="1" sz="2200" lang="en-US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- different platforms, mean different skills… some like iOS are all too new to have a pool of ready specialists…</a:t>
            </a:r>
          </a:p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200" lang="en-US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Time</a:t>
            </a:r>
            <a:r>
              <a:rPr b="1" sz="2200" lang="en-US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- ever changing product, always a catch up game</a:t>
            </a:r>
          </a:p>
        </p:txBody>
      </p:sp>
      <p:pic>
        <p:nvPicPr>
          <p:cNvPr id="143" name="Shape 143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5666997" x="3916272"/>
            <a:ext cy="1024924" cx="1311475"/>
          </a:xfrm>
          <a:prstGeom prst="rect">
            <a:avLst/>
          </a:prstGeom>
          <a:noFill/>
          <a:ln>
            <a:noFill/>
          </a:ln>
        </p:spPr>
      </p:pic>
      <p:sp>
        <p:nvSpPr>
          <p:cNvPr id="144" name="Shape 144"/>
          <p:cNvSpPr txBox="1"/>
          <p:nvPr>
            <p:ph type="title"/>
          </p:nvPr>
        </p:nvSpPr>
        <p:spPr>
          <a:xfrm>
            <a:off y="579425" x="457200"/>
            <a:ext cy="1143000" cx="82116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l" rtl="0" lvl="0">
              <a:spcBef>
                <a:spcPts val="0"/>
              </a:spcBef>
              <a:buClr>
                <a:schemeClr val="dk1"/>
              </a:buClr>
              <a:buSzPct val="27500"/>
              <a:buFont typeface="Arial"/>
              <a:buNone/>
            </a:pPr>
            <a:r>
              <a:rPr b="1" sz="4000" lang="en-US" i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# Cross-platform hell</a:t>
            </a:r>
          </a:p>
          <a:p>
            <a:pPr algn="r" rtl="0" lvl="0">
              <a:spcBef>
                <a:spcPts val="0"/>
              </a:spcBef>
              <a:buClr>
                <a:schemeClr val="dk1"/>
              </a:buClr>
              <a:buSzPct val="27500"/>
              <a:buFont typeface="Arial"/>
              <a:buNone/>
            </a:pPr>
            <a:r>
              <a:rPr b="1" sz="4000" lang="en-US" i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Description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5" name="Shape 145"/>
          <p:cNvSpPr txBox="1"/>
          <p:nvPr/>
        </p:nvSpPr>
        <p:spPr>
          <a:xfrm>
            <a:off y="6290225" x="54175"/>
            <a:ext cy="401700" cx="37064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1300" lang="en-US">
                <a:solidFill>
                  <a:srgbClr val="E7B4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Dobroslav Dimitrov, InterGame 2014</a:t>
            </a:r>
          </a:p>
        </p:txBody>
      </p:sp>
      <p:sp>
        <p:nvSpPr>
          <p:cNvPr id="146" name="Shape 146"/>
          <p:cNvSpPr txBox="1"/>
          <p:nvPr/>
        </p:nvSpPr>
        <p:spPr>
          <a:xfrm>
            <a:off y="6290225" x="5565850"/>
            <a:ext cy="401700" cx="32079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1300" lang="en-US">
                <a:solidFill>
                  <a:srgbClr val="E7B4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Winning the War for Software Engineering Talent?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0" name="Shape 15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1" name="Shape 151"/>
          <p:cNvSpPr txBox="1"/>
          <p:nvPr>
            <p:ph idx="1" type="body"/>
          </p:nvPr>
        </p:nvSpPr>
        <p:spPr>
          <a:xfrm>
            <a:off y="1804025" x="1739225"/>
            <a:ext cy="3493499" cx="7034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200" lang="en-US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Task</a:t>
            </a:r>
            <a:r>
              <a:rPr b="1" sz="2200" lang="en-US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- 1000+ screens = boring work</a:t>
            </a:r>
          </a:p>
          <a:p>
            <a:pPr rtl="0" lvl="0" indent="0" marL="0">
              <a:spcBef>
                <a:spcPts val="0"/>
              </a:spcBef>
              <a:buNone/>
            </a:pPr>
            <a:r>
              <a:t/>
            </a:r>
            <a:endParaRPr b="1" sz="22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rtl="0" lvl="0" indent="0" marL="0">
              <a:spcBef>
                <a:spcPts val="0"/>
              </a:spcBef>
              <a:buNone/>
            </a:pPr>
            <a:r>
              <a:t/>
            </a:r>
            <a:endParaRPr b="1" sz="22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52" name="Shape 152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5666997" x="3916272"/>
            <a:ext cy="1024924" cx="1311475"/>
          </a:xfrm>
          <a:prstGeom prst="rect">
            <a:avLst/>
          </a:prstGeom>
          <a:noFill/>
          <a:ln>
            <a:noFill/>
          </a:ln>
        </p:spPr>
      </p:pic>
      <p:sp>
        <p:nvSpPr>
          <p:cNvPr id="153" name="Shape 153"/>
          <p:cNvSpPr txBox="1"/>
          <p:nvPr>
            <p:ph type="title"/>
          </p:nvPr>
        </p:nvSpPr>
        <p:spPr>
          <a:xfrm>
            <a:off y="579425" x="457200"/>
            <a:ext cy="1143000" cx="82116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l" rtl="0" lvl="0">
              <a:spcBef>
                <a:spcPts val="0"/>
              </a:spcBef>
              <a:buClr>
                <a:schemeClr val="dk1"/>
              </a:buClr>
              <a:buSzPct val="27500"/>
              <a:buFont typeface="Arial"/>
              <a:buNone/>
            </a:pPr>
            <a:r>
              <a:rPr b="1" sz="4000" lang="en-US" i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# Cross-platform hell</a:t>
            </a:r>
          </a:p>
          <a:p>
            <a:pPr algn="r" rtl="0" lvl="0">
              <a:spcBef>
                <a:spcPts val="0"/>
              </a:spcBef>
              <a:buClr>
                <a:schemeClr val="dk1"/>
              </a:buClr>
              <a:buSzPct val="27500"/>
              <a:buFont typeface="Arial"/>
              <a:buNone/>
            </a:pPr>
            <a:r>
              <a:rPr b="1" sz="4000" lang="en-US" i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Interlocked problems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4" name="Shape 154"/>
          <p:cNvSpPr txBox="1"/>
          <p:nvPr/>
        </p:nvSpPr>
        <p:spPr>
          <a:xfrm>
            <a:off y="6290225" x="54175"/>
            <a:ext cy="401700" cx="37064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1300" lang="en-US">
                <a:solidFill>
                  <a:srgbClr val="E7B4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Dobroslav Dimitrov, InterGame 2014</a:t>
            </a:r>
          </a:p>
        </p:txBody>
      </p:sp>
      <p:sp>
        <p:nvSpPr>
          <p:cNvPr id="155" name="Shape 155"/>
          <p:cNvSpPr txBox="1"/>
          <p:nvPr/>
        </p:nvSpPr>
        <p:spPr>
          <a:xfrm>
            <a:off y="6290225" x="5565850"/>
            <a:ext cy="401700" cx="32079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1300" lang="en-US">
                <a:solidFill>
                  <a:srgbClr val="E7B4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Winning the War for Software Engineering Talent?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9" name="Shape 15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0" name="Shape 160"/>
          <p:cNvSpPr txBox="1"/>
          <p:nvPr>
            <p:ph idx="1" type="body"/>
          </p:nvPr>
        </p:nvSpPr>
        <p:spPr>
          <a:xfrm>
            <a:off y="1804025" x="1739225"/>
            <a:ext cy="3493499" cx="7034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200" lang="en-US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Task</a:t>
            </a:r>
            <a:r>
              <a:rPr b="1" sz="2200" lang="en-US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- 1000+ screens = boring work</a:t>
            </a:r>
          </a:p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200" lang="en-US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Manpower</a:t>
            </a:r>
            <a:r>
              <a:rPr b="1" sz="2200" lang="en-US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- boring and repetitive work = experienced people don’t want to do it</a:t>
            </a:r>
          </a:p>
          <a:p>
            <a:pPr rtl="0" lvl="0" indent="0" marL="0">
              <a:spcBef>
                <a:spcPts val="0"/>
              </a:spcBef>
              <a:buNone/>
            </a:pPr>
            <a:r>
              <a:t/>
            </a:r>
            <a:endParaRPr b="1" sz="2200">
              <a:solidFill>
                <a:srgbClr val="FF00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61" name="Shape 161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5666997" x="3916272"/>
            <a:ext cy="1024924" cx="1311475"/>
          </a:xfrm>
          <a:prstGeom prst="rect">
            <a:avLst/>
          </a:prstGeom>
          <a:noFill/>
          <a:ln>
            <a:noFill/>
          </a:ln>
        </p:spPr>
      </p:pic>
      <p:sp>
        <p:nvSpPr>
          <p:cNvPr id="162" name="Shape 162"/>
          <p:cNvSpPr txBox="1"/>
          <p:nvPr>
            <p:ph type="title"/>
          </p:nvPr>
        </p:nvSpPr>
        <p:spPr>
          <a:xfrm>
            <a:off y="579425" x="457200"/>
            <a:ext cy="1143000" cx="82116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l" rtl="0" lvl="0">
              <a:spcBef>
                <a:spcPts val="0"/>
              </a:spcBef>
              <a:buClr>
                <a:schemeClr val="dk1"/>
              </a:buClr>
              <a:buSzPct val="27500"/>
              <a:buFont typeface="Arial"/>
              <a:buNone/>
            </a:pPr>
            <a:r>
              <a:rPr b="1" sz="4000" lang="en-US" i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# Cross-platform hell</a:t>
            </a:r>
          </a:p>
          <a:p>
            <a:pPr algn="r" rtl="0" lvl="0">
              <a:spcBef>
                <a:spcPts val="0"/>
              </a:spcBef>
              <a:buClr>
                <a:schemeClr val="dk1"/>
              </a:buClr>
              <a:buSzPct val="27500"/>
              <a:buFont typeface="Arial"/>
              <a:buNone/>
            </a:pPr>
            <a:r>
              <a:rPr b="1" sz="4000" lang="en-US" i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Interlocked problems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3" name="Shape 163"/>
          <p:cNvSpPr txBox="1"/>
          <p:nvPr/>
        </p:nvSpPr>
        <p:spPr>
          <a:xfrm>
            <a:off y="6290225" x="54175"/>
            <a:ext cy="401700" cx="37064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1300" lang="en-US">
                <a:solidFill>
                  <a:srgbClr val="E7B4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Dobroslav Dimitrov, InterGame 2014</a:t>
            </a:r>
          </a:p>
        </p:txBody>
      </p:sp>
      <p:sp>
        <p:nvSpPr>
          <p:cNvPr id="164" name="Shape 164"/>
          <p:cNvSpPr txBox="1"/>
          <p:nvPr/>
        </p:nvSpPr>
        <p:spPr>
          <a:xfrm>
            <a:off y="6290225" x="5565850"/>
            <a:ext cy="401700" cx="32079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1300" lang="en-US">
                <a:solidFill>
                  <a:srgbClr val="E7B4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Winning the War for Software Engineering Talent?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8" name="Shape 16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9" name="Shape 169"/>
          <p:cNvSpPr txBox="1"/>
          <p:nvPr>
            <p:ph idx="1" type="body"/>
          </p:nvPr>
        </p:nvSpPr>
        <p:spPr>
          <a:xfrm>
            <a:off y="1804025" x="1739225"/>
            <a:ext cy="3493499" cx="7034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200" lang="en-US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Task</a:t>
            </a:r>
            <a:r>
              <a:rPr b="1" sz="2200" lang="en-US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- 1000+ screens = boring work</a:t>
            </a:r>
          </a:p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200" lang="en-US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Manpower</a:t>
            </a:r>
            <a:r>
              <a:rPr b="1" sz="2200" lang="en-US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- boring and repetitive work = experienced people don’t want to do it</a:t>
            </a:r>
          </a:p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200" lang="en-US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Skill</a:t>
            </a:r>
            <a:r>
              <a:rPr b="1" sz="2200" lang="en-US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- few specialists = a great choice of companies for them to do interesting things</a:t>
            </a:r>
          </a:p>
          <a:p>
            <a:pPr rtl="0" lvl="0" indent="0" marL="0">
              <a:spcBef>
                <a:spcPts val="0"/>
              </a:spcBef>
              <a:buNone/>
            </a:pPr>
            <a:r>
              <a:t/>
            </a:r>
            <a:endParaRPr b="1" sz="2200">
              <a:solidFill>
                <a:srgbClr val="FF00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70" name="Shape 170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5666997" x="3916272"/>
            <a:ext cy="1024924" cx="1311475"/>
          </a:xfrm>
          <a:prstGeom prst="rect">
            <a:avLst/>
          </a:prstGeom>
          <a:noFill/>
          <a:ln>
            <a:noFill/>
          </a:ln>
        </p:spPr>
      </p:pic>
      <p:sp>
        <p:nvSpPr>
          <p:cNvPr id="171" name="Shape 171"/>
          <p:cNvSpPr txBox="1"/>
          <p:nvPr>
            <p:ph type="title"/>
          </p:nvPr>
        </p:nvSpPr>
        <p:spPr>
          <a:xfrm>
            <a:off y="579425" x="457200"/>
            <a:ext cy="1143000" cx="82116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l" rtl="0" lvl="0">
              <a:spcBef>
                <a:spcPts val="0"/>
              </a:spcBef>
              <a:buClr>
                <a:schemeClr val="dk1"/>
              </a:buClr>
              <a:buSzPct val="27500"/>
              <a:buFont typeface="Arial"/>
              <a:buNone/>
            </a:pPr>
            <a:r>
              <a:rPr b="1" sz="4000" lang="en-US" i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# Cross-platform hell</a:t>
            </a:r>
          </a:p>
          <a:p>
            <a:pPr algn="r" rtl="0" lvl="0">
              <a:spcBef>
                <a:spcPts val="0"/>
              </a:spcBef>
              <a:buClr>
                <a:schemeClr val="dk1"/>
              </a:buClr>
              <a:buSzPct val="27500"/>
              <a:buFont typeface="Arial"/>
              <a:buNone/>
            </a:pPr>
            <a:r>
              <a:rPr b="1" sz="4000" lang="en-US" i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Interlocked problems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2" name="Shape 172"/>
          <p:cNvSpPr txBox="1"/>
          <p:nvPr/>
        </p:nvSpPr>
        <p:spPr>
          <a:xfrm>
            <a:off y="6290225" x="54175"/>
            <a:ext cy="401700" cx="37064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1300" lang="en-US">
                <a:solidFill>
                  <a:srgbClr val="E7B4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Dobroslav Dimitrov, InterGame 2014</a:t>
            </a:r>
          </a:p>
        </p:txBody>
      </p:sp>
      <p:sp>
        <p:nvSpPr>
          <p:cNvPr id="173" name="Shape 173"/>
          <p:cNvSpPr txBox="1"/>
          <p:nvPr/>
        </p:nvSpPr>
        <p:spPr>
          <a:xfrm>
            <a:off y="6290225" x="5565850"/>
            <a:ext cy="401700" cx="32079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1300" lang="en-US">
                <a:solidFill>
                  <a:srgbClr val="E7B4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Winning the War for Software Engineering Talent?</a:t>
            </a: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7" name="Shape 17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8" name="Shape 178"/>
          <p:cNvSpPr txBox="1"/>
          <p:nvPr>
            <p:ph idx="1" type="body"/>
          </p:nvPr>
        </p:nvSpPr>
        <p:spPr>
          <a:xfrm>
            <a:off y="1804025" x="1739225"/>
            <a:ext cy="3493499" cx="7034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200" lang="en-US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Task</a:t>
            </a:r>
            <a:r>
              <a:rPr b="1" sz="2200" lang="en-US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- 1000+ screens = boring work</a:t>
            </a:r>
          </a:p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200" lang="en-US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Manpower</a:t>
            </a:r>
            <a:r>
              <a:rPr b="1" sz="2200" lang="en-US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- boring and repetitive work = experienced people don’t want to do it</a:t>
            </a:r>
          </a:p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200" lang="en-US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Skill</a:t>
            </a:r>
            <a:r>
              <a:rPr b="1" sz="2200" lang="en-US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- few specialists = a great choice of companies for them to do interesting things</a:t>
            </a:r>
          </a:p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200" lang="en-US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Time</a:t>
            </a:r>
            <a:r>
              <a:rPr b="1" sz="2200" lang="en-US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- ever more screens to make = the “post office problem” - the work never ends</a:t>
            </a:r>
          </a:p>
          <a:p>
            <a:pPr rtl="0" lvl="0" indent="0" marL="0">
              <a:spcBef>
                <a:spcPts val="0"/>
              </a:spcBef>
              <a:buNone/>
            </a:pPr>
            <a:r>
              <a:t/>
            </a:r>
            <a:endParaRPr b="1" sz="2200">
              <a:solidFill>
                <a:srgbClr val="FF00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79" name="Shape 179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5666997" x="3916272"/>
            <a:ext cy="1024924" cx="1311475"/>
          </a:xfrm>
          <a:prstGeom prst="rect">
            <a:avLst/>
          </a:prstGeom>
          <a:noFill/>
          <a:ln>
            <a:noFill/>
          </a:ln>
        </p:spPr>
      </p:pic>
      <p:sp>
        <p:nvSpPr>
          <p:cNvPr id="180" name="Shape 180"/>
          <p:cNvSpPr txBox="1"/>
          <p:nvPr>
            <p:ph type="title"/>
          </p:nvPr>
        </p:nvSpPr>
        <p:spPr>
          <a:xfrm>
            <a:off y="579425" x="457200"/>
            <a:ext cy="1143000" cx="82116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l" rtl="0" lvl="0">
              <a:spcBef>
                <a:spcPts val="0"/>
              </a:spcBef>
              <a:buClr>
                <a:schemeClr val="dk1"/>
              </a:buClr>
              <a:buSzPct val="27500"/>
              <a:buFont typeface="Arial"/>
              <a:buNone/>
            </a:pPr>
            <a:r>
              <a:rPr b="1" sz="4000" lang="en-US" i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# Cross-platform hell</a:t>
            </a:r>
          </a:p>
          <a:p>
            <a:pPr algn="r" rtl="0" lvl="0">
              <a:spcBef>
                <a:spcPts val="0"/>
              </a:spcBef>
              <a:buClr>
                <a:schemeClr val="dk1"/>
              </a:buClr>
              <a:buSzPct val="27500"/>
              <a:buFont typeface="Arial"/>
              <a:buNone/>
            </a:pPr>
            <a:r>
              <a:rPr b="1" sz="4000" lang="en-US" i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Interlocked problems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1" name="Shape 181"/>
          <p:cNvSpPr txBox="1"/>
          <p:nvPr/>
        </p:nvSpPr>
        <p:spPr>
          <a:xfrm>
            <a:off y="6290225" x="54175"/>
            <a:ext cy="401700" cx="37064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1300" lang="en-US">
                <a:solidFill>
                  <a:srgbClr val="E7B4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Dobroslav Dimitrov, InterGame 2014</a:t>
            </a:r>
          </a:p>
        </p:txBody>
      </p:sp>
      <p:sp>
        <p:nvSpPr>
          <p:cNvPr id="182" name="Shape 182"/>
          <p:cNvSpPr txBox="1"/>
          <p:nvPr/>
        </p:nvSpPr>
        <p:spPr>
          <a:xfrm>
            <a:off y="6290225" x="5565850"/>
            <a:ext cy="401700" cx="32079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1300" lang="en-US">
                <a:solidFill>
                  <a:srgbClr val="E7B4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Winning the War for Software Engineering Talent?</a:t>
            </a: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6" name="Shape 18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7" name="Shape 187"/>
          <p:cNvSpPr txBox="1"/>
          <p:nvPr>
            <p:ph idx="1" type="body"/>
          </p:nvPr>
        </p:nvSpPr>
        <p:spPr>
          <a:xfrm>
            <a:off y="1804025" x="1739225"/>
            <a:ext cy="3493499" cx="7034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200" lang="en-US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Task</a:t>
            </a:r>
            <a:r>
              <a:rPr b="1" sz="2200" lang="en-US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- 1000+ screens = boring work</a:t>
            </a:r>
          </a:p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200" lang="en-US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Manpower</a:t>
            </a:r>
            <a:r>
              <a:rPr b="1" sz="2200" lang="en-US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- boring and repetitive work = experienced people don’t want to do it</a:t>
            </a:r>
          </a:p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200" lang="en-US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Skill</a:t>
            </a:r>
            <a:r>
              <a:rPr b="1" sz="2200" lang="en-US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- few specialists = a great choice of companies for them to do interesting things</a:t>
            </a:r>
          </a:p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200" lang="en-US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Time</a:t>
            </a:r>
            <a:r>
              <a:rPr b="1" sz="2200" lang="en-US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- ever more screens to make = the “post office problem” - the work never ends</a:t>
            </a:r>
          </a:p>
          <a:p>
            <a:pPr rtl="0" lvl="0" indent="0" marL="0">
              <a:spcBef>
                <a:spcPts val="0"/>
              </a:spcBef>
              <a:buNone/>
            </a:pPr>
            <a:r>
              <a:t/>
            </a:r>
            <a:endParaRPr b="1" sz="22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rtl="0" lvl="0" indent="0" marL="0">
              <a:spcBef>
                <a:spcPts val="0"/>
              </a:spcBef>
              <a:buNone/>
            </a:pPr>
            <a:r>
              <a:rPr b="1" sz="2200" lang="en-US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= problems with </a:t>
            </a:r>
            <a:r>
              <a:rPr b="1" sz="2200" lang="en-US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motivation</a:t>
            </a:r>
          </a:p>
        </p:txBody>
      </p:sp>
      <p:pic>
        <p:nvPicPr>
          <p:cNvPr id="188" name="Shape 188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5666997" x="3916272"/>
            <a:ext cy="1024924" cx="1311475"/>
          </a:xfrm>
          <a:prstGeom prst="rect">
            <a:avLst/>
          </a:prstGeom>
          <a:noFill/>
          <a:ln>
            <a:noFill/>
          </a:ln>
        </p:spPr>
      </p:pic>
      <p:sp>
        <p:nvSpPr>
          <p:cNvPr id="189" name="Shape 189"/>
          <p:cNvSpPr txBox="1"/>
          <p:nvPr>
            <p:ph type="title"/>
          </p:nvPr>
        </p:nvSpPr>
        <p:spPr>
          <a:xfrm>
            <a:off y="579425" x="457200"/>
            <a:ext cy="1143000" cx="82116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l" rtl="0" lvl="0">
              <a:spcBef>
                <a:spcPts val="0"/>
              </a:spcBef>
              <a:buClr>
                <a:schemeClr val="dk1"/>
              </a:buClr>
              <a:buSzPct val="27500"/>
              <a:buFont typeface="Arial"/>
              <a:buNone/>
            </a:pPr>
            <a:r>
              <a:rPr b="1" sz="4000" lang="en-US" i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# Cross-platform hell</a:t>
            </a:r>
          </a:p>
          <a:p>
            <a:pPr algn="r" rtl="0" lvl="0">
              <a:spcBef>
                <a:spcPts val="0"/>
              </a:spcBef>
              <a:buClr>
                <a:schemeClr val="dk1"/>
              </a:buClr>
              <a:buSzPct val="27500"/>
              <a:buFont typeface="Arial"/>
              <a:buNone/>
            </a:pPr>
            <a:r>
              <a:rPr b="1" sz="4000" lang="en-US" i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Interlocked problems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0" name="Shape 190"/>
          <p:cNvSpPr txBox="1"/>
          <p:nvPr/>
        </p:nvSpPr>
        <p:spPr>
          <a:xfrm>
            <a:off y="6290225" x="54175"/>
            <a:ext cy="401700" cx="37064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1300" lang="en-US">
                <a:solidFill>
                  <a:srgbClr val="E7B4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Dobroslav Dimitrov, InterGame 2014</a:t>
            </a:r>
          </a:p>
        </p:txBody>
      </p:sp>
      <p:sp>
        <p:nvSpPr>
          <p:cNvPr id="191" name="Shape 191"/>
          <p:cNvSpPr txBox="1"/>
          <p:nvPr/>
        </p:nvSpPr>
        <p:spPr>
          <a:xfrm>
            <a:off y="6290225" x="5565850"/>
            <a:ext cy="401700" cx="32079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1300" lang="en-US">
                <a:solidFill>
                  <a:srgbClr val="E7B4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Winning the War for Software Engineering Talent?</a:t>
            </a: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5" name="Shape 19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6" name="Shape 196"/>
          <p:cNvSpPr txBox="1"/>
          <p:nvPr>
            <p:ph idx="1" type="body"/>
          </p:nvPr>
        </p:nvSpPr>
        <p:spPr>
          <a:xfrm>
            <a:off y="1804025" x="1739225"/>
            <a:ext cy="3493499" cx="7034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200" lang="en-US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Task</a:t>
            </a:r>
            <a:r>
              <a:rPr b="1" sz="2200" lang="en-US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- teams of 1 experienced developer and 3-4 juniors</a:t>
            </a:r>
          </a:p>
          <a:p>
            <a:pPr rtl="0" lvl="1" indent="-368300" marL="9144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○"/>
            </a:pPr>
            <a:r>
              <a:rPr b="1" sz="2200" lang="en-US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The senior dev plans and oversees the work, while taking care of difficult tasks</a:t>
            </a:r>
          </a:p>
          <a:p>
            <a:pPr rtl="0" lvl="1" indent="-368300" marL="9144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○"/>
            </a:pPr>
            <a:r>
              <a:rPr b="1" sz="2200" lang="en-US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The juniors take care of the repetitive and massive task of hundreds of screens</a:t>
            </a:r>
          </a:p>
          <a:p>
            <a:pPr rtl="0" lvl="1" indent="-368300" marL="9144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○"/>
            </a:pPr>
            <a:r>
              <a:rPr b="1" sz="2200" lang="en-US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In the process the juniors are becoming extremely familiar with the product</a:t>
            </a:r>
          </a:p>
        </p:txBody>
      </p:sp>
      <p:pic>
        <p:nvPicPr>
          <p:cNvPr id="197" name="Shape 197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5666997" x="3916272"/>
            <a:ext cy="1024924" cx="1311475"/>
          </a:xfrm>
          <a:prstGeom prst="rect">
            <a:avLst/>
          </a:prstGeom>
          <a:noFill/>
          <a:ln>
            <a:noFill/>
          </a:ln>
        </p:spPr>
      </p:pic>
      <p:sp>
        <p:nvSpPr>
          <p:cNvPr id="198" name="Shape 198"/>
          <p:cNvSpPr txBox="1"/>
          <p:nvPr>
            <p:ph type="title"/>
          </p:nvPr>
        </p:nvSpPr>
        <p:spPr>
          <a:xfrm>
            <a:off y="579425" x="457200"/>
            <a:ext cy="1143000" cx="82116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l" rtl="0" lvl="0">
              <a:spcBef>
                <a:spcPts val="0"/>
              </a:spcBef>
              <a:buClr>
                <a:schemeClr val="dk1"/>
              </a:buClr>
              <a:buSzPct val="27500"/>
              <a:buFont typeface="Arial"/>
              <a:buNone/>
            </a:pPr>
            <a:r>
              <a:rPr b="1" sz="4000" lang="en-US" i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# Cross-platform hell</a:t>
            </a:r>
          </a:p>
          <a:p>
            <a:pPr algn="r" rtl="0" lvl="0">
              <a:spcBef>
                <a:spcPts val="0"/>
              </a:spcBef>
              <a:buClr>
                <a:schemeClr val="dk1"/>
              </a:buClr>
              <a:buSzPct val="27500"/>
              <a:buFont typeface="Arial"/>
              <a:buNone/>
            </a:pPr>
            <a:r>
              <a:rPr b="1" sz="4000" lang="en-US" i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Solution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9" name="Shape 199"/>
          <p:cNvSpPr txBox="1"/>
          <p:nvPr/>
        </p:nvSpPr>
        <p:spPr>
          <a:xfrm>
            <a:off y="6290225" x="54175"/>
            <a:ext cy="401700" cx="37064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1300" lang="en-US">
                <a:solidFill>
                  <a:srgbClr val="E7B4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Dobroslav Dimitrov, InterGame 2014</a:t>
            </a:r>
          </a:p>
        </p:txBody>
      </p:sp>
      <p:sp>
        <p:nvSpPr>
          <p:cNvPr id="200" name="Shape 200"/>
          <p:cNvSpPr txBox="1"/>
          <p:nvPr/>
        </p:nvSpPr>
        <p:spPr>
          <a:xfrm>
            <a:off y="6290225" x="5565850"/>
            <a:ext cy="401700" cx="32079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1300" lang="en-US">
                <a:solidFill>
                  <a:srgbClr val="E7B4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Winning the War for Software Engineering Talent?</a:t>
            </a: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4" name="Shape 20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5" name="Shape 205"/>
          <p:cNvSpPr txBox="1"/>
          <p:nvPr>
            <p:ph idx="1" type="body"/>
          </p:nvPr>
        </p:nvSpPr>
        <p:spPr>
          <a:xfrm>
            <a:off y="1804025" x="1739225"/>
            <a:ext cy="3493499" cx="7034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200" lang="en-US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Manpower</a:t>
            </a:r>
            <a:r>
              <a:rPr b="1" sz="2200" lang="en-US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- clever division of labor in order to half the time of development</a:t>
            </a:r>
          </a:p>
          <a:p>
            <a:pPr rtl="0" lvl="1" indent="-368300" marL="9144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○"/>
            </a:pPr>
            <a:r>
              <a:rPr b="1" sz="2200" lang="en-US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One team is working on iOS/Android, one on PhoneGap, starting from opposite directions</a:t>
            </a:r>
          </a:p>
          <a:p>
            <a:pPr rtl="0" lvl="1" indent="-368300" marL="9144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○"/>
            </a:pPr>
            <a:r>
              <a:rPr b="1" sz="2200" lang="en-US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After launch works continues until full native support is achieved</a:t>
            </a:r>
          </a:p>
          <a:p>
            <a:pPr rtl="0" lvl="1" indent="-368300" marL="9144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○"/>
            </a:pPr>
            <a:r>
              <a:rPr b="1" sz="2200" lang="en-US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At the end you have full mobile support for all major platforms</a:t>
            </a:r>
          </a:p>
        </p:txBody>
      </p:sp>
      <p:pic>
        <p:nvPicPr>
          <p:cNvPr id="206" name="Shape 206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5666997" x="3916272"/>
            <a:ext cy="1024924" cx="1311475"/>
          </a:xfrm>
          <a:prstGeom prst="rect">
            <a:avLst/>
          </a:prstGeom>
          <a:noFill/>
          <a:ln>
            <a:noFill/>
          </a:ln>
        </p:spPr>
      </p:pic>
      <p:sp>
        <p:nvSpPr>
          <p:cNvPr id="207" name="Shape 207"/>
          <p:cNvSpPr txBox="1"/>
          <p:nvPr>
            <p:ph type="title"/>
          </p:nvPr>
        </p:nvSpPr>
        <p:spPr>
          <a:xfrm>
            <a:off y="579425" x="457200"/>
            <a:ext cy="1143000" cx="82116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l" rtl="0" lvl="0">
              <a:spcBef>
                <a:spcPts val="0"/>
              </a:spcBef>
              <a:buClr>
                <a:schemeClr val="dk1"/>
              </a:buClr>
              <a:buSzPct val="27500"/>
              <a:buFont typeface="Arial"/>
              <a:buNone/>
            </a:pPr>
            <a:r>
              <a:rPr b="1" sz="4000" lang="en-US" i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# Cross-platform hell</a:t>
            </a:r>
          </a:p>
          <a:p>
            <a:pPr algn="r" rtl="0" lvl="0">
              <a:spcBef>
                <a:spcPts val="0"/>
              </a:spcBef>
              <a:buClr>
                <a:schemeClr val="dk1"/>
              </a:buClr>
              <a:buSzPct val="27500"/>
              <a:buFont typeface="Arial"/>
              <a:buNone/>
            </a:pPr>
            <a:r>
              <a:rPr b="1" sz="4000" lang="en-US" i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Solution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8" name="Shape 208"/>
          <p:cNvSpPr txBox="1"/>
          <p:nvPr/>
        </p:nvSpPr>
        <p:spPr>
          <a:xfrm>
            <a:off y="6290225" x="54175"/>
            <a:ext cy="401700" cx="37064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1300" lang="en-US">
                <a:solidFill>
                  <a:srgbClr val="E7B4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Dobroslav Dimitrov, InterGame 2014</a:t>
            </a:r>
          </a:p>
        </p:txBody>
      </p:sp>
      <p:sp>
        <p:nvSpPr>
          <p:cNvPr id="209" name="Shape 209"/>
          <p:cNvSpPr txBox="1"/>
          <p:nvPr/>
        </p:nvSpPr>
        <p:spPr>
          <a:xfrm>
            <a:off y="6290225" x="5565850"/>
            <a:ext cy="401700" cx="32079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1300" lang="en-US">
                <a:solidFill>
                  <a:srgbClr val="E7B4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Winning the War for Software Engineering Talent?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1" name="Shape 5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2" name="Shape 52"/>
          <p:cNvSpPr txBox="1"/>
          <p:nvPr>
            <p:ph type="title"/>
          </p:nvPr>
        </p:nvSpPr>
        <p:spPr>
          <a:xfrm>
            <a:off y="314000" x="369901"/>
            <a:ext cy="1143000" cx="77900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b="1" sz="3600" lang="en-US" i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 # What are we going to talk about</a:t>
            </a:r>
          </a:p>
        </p:txBody>
      </p:sp>
      <p:sp>
        <p:nvSpPr>
          <p:cNvPr id="53" name="Shape 53"/>
          <p:cNvSpPr txBox="1"/>
          <p:nvPr>
            <p:ph idx="1" type="body"/>
          </p:nvPr>
        </p:nvSpPr>
        <p:spPr>
          <a:xfrm>
            <a:off y="1722300" x="706050"/>
            <a:ext cy="3413399" cx="77319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400" lang="en-US">
                <a:latin typeface="Trebuchet MS"/>
                <a:ea typeface="Trebuchet MS"/>
                <a:cs typeface="Trebuchet MS"/>
                <a:sym typeface="Trebuchet MS"/>
              </a:rPr>
              <a:t>About me </a:t>
            </a:r>
          </a:p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400" lang="en-US">
                <a:latin typeface="Trebuchet MS"/>
                <a:ea typeface="Trebuchet MS"/>
                <a:cs typeface="Trebuchet MS"/>
                <a:sym typeface="Trebuchet MS"/>
              </a:rPr>
              <a:t>About Imperia Online</a:t>
            </a:r>
          </a:p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400" lang="en-US">
                <a:latin typeface="Trebuchet MS"/>
                <a:ea typeface="Trebuchet MS"/>
                <a:cs typeface="Trebuchet MS"/>
                <a:sym typeface="Trebuchet MS"/>
              </a:rPr>
              <a:t>Why war?</a:t>
            </a:r>
          </a:p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400" lang="en-US">
                <a:latin typeface="Trebuchet MS"/>
                <a:ea typeface="Trebuchet MS"/>
                <a:cs typeface="Trebuchet MS"/>
                <a:sym typeface="Trebuchet MS"/>
              </a:rPr>
              <a:t>What does the cross platform hell looks like?</a:t>
            </a:r>
          </a:p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400" lang="en-US">
                <a:latin typeface="Trebuchet MS"/>
                <a:ea typeface="Trebuchet MS"/>
                <a:cs typeface="Trebuchet MS"/>
                <a:sym typeface="Trebuchet MS"/>
              </a:rPr>
              <a:t>Solutions</a:t>
            </a:r>
          </a:p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400" lang="en-US">
                <a:latin typeface="Trebuchet MS"/>
                <a:ea typeface="Trebuchet MS"/>
                <a:cs typeface="Trebuchet MS"/>
                <a:sym typeface="Trebuchet MS"/>
              </a:rPr>
              <a:t>The Imperia Way</a:t>
            </a:r>
          </a:p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400" lang="en-US">
                <a:latin typeface="Trebuchet MS"/>
                <a:ea typeface="Trebuchet MS"/>
                <a:cs typeface="Trebuchet MS"/>
                <a:sym typeface="Trebuchet MS"/>
              </a:rPr>
              <a:t>QA</a:t>
            </a:r>
          </a:p>
        </p:txBody>
      </p:sp>
      <p:sp>
        <p:nvSpPr>
          <p:cNvPr id="54" name="Shape 54"/>
          <p:cNvSpPr txBox="1"/>
          <p:nvPr/>
        </p:nvSpPr>
        <p:spPr>
          <a:xfrm>
            <a:off y="6290225" x="54175"/>
            <a:ext cy="401700" cx="37064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1300" lang="en-US">
                <a:solidFill>
                  <a:srgbClr val="E7B4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Dobroslav Dimitrov, InterGame 2014</a:t>
            </a:r>
          </a:p>
        </p:txBody>
      </p:sp>
      <p:sp>
        <p:nvSpPr>
          <p:cNvPr id="55" name="Shape 55"/>
          <p:cNvSpPr txBox="1"/>
          <p:nvPr/>
        </p:nvSpPr>
        <p:spPr>
          <a:xfrm>
            <a:off y="6290225" x="5565850"/>
            <a:ext cy="401700" cx="32079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1300" lang="en-US">
                <a:solidFill>
                  <a:srgbClr val="E7B4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Winning the War for Software Engineering Talent?</a:t>
            </a:r>
          </a:p>
        </p:txBody>
      </p:sp>
      <p:pic>
        <p:nvPicPr>
          <p:cNvPr id="56" name="Shape 56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5666997" x="3916272"/>
            <a:ext cy="1024924" cx="1311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3" name="Shape 2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4" name="Shape 214"/>
          <p:cNvSpPr txBox="1"/>
          <p:nvPr>
            <p:ph idx="1" type="body"/>
          </p:nvPr>
        </p:nvSpPr>
        <p:spPr>
          <a:xfrm>
            <a:off y="1804025" x="1739225"/>
            <a:ext cy="3493499" cx="7034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200" lang="en-US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Skill</a:t>
            </a:r>
            <a:r>
              <a:rPr b="1" sz="2200" lang="en-US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- where you don’t have it - create it</a:t>
            </a:r>
          </a:p>
          <a:p>
            <a:pPr rtl="0" lvl="1" indent="-368300" marL="9144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○"/>
            </a:pPr>
            <a:r>
              <a:rPr b="1" sz="2200" lang="en-US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Experienced developers migrate easily to new technologies</a:t>
            </a:r>
          </a:p>
          <a:p>
            <a:pPr rtl="0" lvl="1" indent="-368300" marL="9144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○"/>
            </a:pPr>
            <a:r>
              <a:rPr b="1" sz="2200" lang="en-US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Sometimes it’s better to start from 0</a:t>
            </a:r>
          </a:p>
          <a:p>
            <a:pPr rtl="0" lvl="0" indent="0" marL="457200">
              <a:spcBef>
                <a:spcPts val="0"/>
              </a:spcBef>
              <a:buNone/>
            </a:pPr>
            <a:r>
              <a:t/>
            </a:r>
            <a:endParaRPr b="1" sz="22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200" lang="en-US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Time</a:t>
            </a:r>
            <a:r>
              <a:rPr b="1" sz="2200" lang="en-US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- with permanent teams, catching up is no longer an issue</a:t>
            </a:r>
          </a:p>
        </p:txBody>
      </p:sp>
      <p:pic>
        <p:nvPicPr>
          <p:cNvPr id="215" name="Shape 215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5666997" x="3916272"/>
            <a:ext cy="1024924" cx="1311475"/>
          </a:xfrm>
          <a:prstGeom prst="rect">
            <a:avLst/>
          </a:prstGeom>
          <a:noFill/>
          <a:ln>
            <a:noFill/>
          </a:ln>
        </p:spPr>
      </p:pic>
      <p:sp>
        <p:nvSpPr>
          <p:cNvPr id="216" name="Shape 216"/>
          <p:cNvSpPr txBox="1"/>
          <p:nvPr>
            <p:ph type="title"/>
          </p:nvPr>
        </p:nvSpPr>
        <p:spPr>
          <a:xfrm>
            <a:off y="579425" x="457200"/>
            <a:ext cy="1143000" cx="82116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l" rtl="0" lvl="0">
              <a:spcBef>
                <a:spcPts val="0"/>
              </a:spcBef>
              <a:buClr>
                <a:schemeClr val="dk1"/>
              </a:buClr>
              <a:buSzPct val="27500"/>
              <a:buFont typeface="Arial"/>
              <a:buNone/>
            </a:pPr>
            <a:r>
              <a:rPr b="1" sz="4000" lang="en-US" i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# Cross-platform hell</a:t>
            </a:r>
          </a:p>
          <a:p>
            <a:pPr algn="r" rtl="0" lvl="0">
              <a:spcBef>
                <a:spcPts val="0"/>
              </a:spcBef>
              <a:buClr>
                <a:schemeClr val="dk1"/>
              </a:buClr>
              <a:buSzPct val="27500"/>
              <a:buFont typeface="Arial"/>
              <a:buNone/>
            </a:pPr>
            <a:r>
              <a:rPr b="1" sz="4000" lang="en-US" i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Solution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7" name="Shape 217"/>
          <p:cNvSpPr txBox="1"/>
          <p:nvPr/>
        </p:nvSpPr>
        <p:spPr>
          <a:xfrm>
            <a:off y="6290225" x="54175"/>
            <a:ext cy="401700" cx="37064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1300" lang="en-US">
                <a:solidFill>
                  <a:srgbClr val="E7B4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Dobroslav Dimitrov, InterGame 2014</a:t>
            </a:r>
          </a:p>
        </p:txBody>
      </p:sp>
      <p:sp>
        <p:nvSpPr>
          <p:cNvPr id="218" name="Shape 218"/>
          <p:cNvSpPr txBox="1"/>
          <p:nvPr/>
        </p:nvSpPr>
        <p:spPr>
          <a:xfrm>
            <a:off y="6290225" x="5565850"/>
            <a:ext cy="401700" cx="32079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1300" lang="en-US">
                <a:solidFill>
                  <a:srgbClr val="E7B4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Winning the War for Software Engineering Talent?</a:t>
            </a:r>
          </a:p>
        </p:txBody>
      </p:sp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2" name="Shape 2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23" name="Shape 223"/>
          <p:cNvSpPr txBox="1"/>
          <p:nvPr>
            <p:ph idx="1" type="body"/>
          </p:nvPr>
        </p:nvSpPr>
        <p:spPr>
          <a:xfrm>
            <a:off y="1804025" x="1739225"/>
            <a:ext cy="3493499" cx="7034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68300" marL="457200">
              <a:spcBef>
                <a:spcPts val="0"/>
              </a:spcBef>
              <a:buClr>
                <a:srgbClr val="000000"/>
              </a:buClr>
              <a:buSzPct val="100000"/>
              <a:buFont typeface="Trebuchet MS"/>
              <a:buChar char="●"/>
            </a:pPr>
            <a:r>
              <a:rPr b="1" sz="2200" lang="en-US">
                <a:latin typeface="Trebuchet MS"/>
                <a:ea typeface="Trebuchet MS"/>
                <a:cs typeface="Trebuchet MS"/>
                <a:sym typeface="Trebuchet MS"/>
              </a:rPr>
              <a:t>Do we need only experienced people?</a:t>
            </a:r>
          </a:p>
          <a:p>
            <a:pPr rtl="0" lvl="0" indent="-368300" marL="457200">
              <a:spcBef>
                <a:spcPts val="0"/>
              </a:spcBef>
              <a:buClr>
                <a:srgbClr val="000000"/>
              </a:buClr>
              <a:buSzPct val="100000"/>
              <a:buFont typeface="Trebuchet MS"/>
              <a:buChar char="●"/>
            </a:pPr>
            <a:r>
              <a:rPr b="1" sz="2200" lang="en-US">
                <a:latin typeface="Trebuchet MS"/>
                <a:ea typeface="Trebuchet MS"/>
                <a:cs typeface="Trebuchet MS"/>
                <a:sym typeface="Trebuchet MS"/>
              </a:rPr>
              <a:t>Where do we find juniors with the right skill?</a:t>
            </a:r>
          </a:p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200" lang="en-US">
                <a:latin typeface="Trebuchet MS"/>
                <a:ea typeface="Trebuchet MS"/>
                <a:cs typeface="Trebuchet MS"/>
                <a:sym typeface="Trebuchet MS"/>
              </a:rPr>
              <a:t>How hard can it be to create a developer?</a:t>
            </a:r>
          </a:p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200" lang="en-US">
                <a:latin typeface="Trebuchet MS"/>
                <a:ea typeface="Trebuchet MS"/>
                <a:cs typeface="Trebuchet MS"/>
                <a:sym typeface="Trebuchet MS"/>
              </a:rPr>
              <a:t>How long would that take?</a:t>
            </a:r>
          </a:p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200" lang="en-US">
                <a:latin typeface="Trebuchet MS"/>
                <a:ea typeface="Trebuchet MS"/>
                <a:cs typeface="Trebuchet MS"/>
                <a:sym typeface="Trebuchet MS"/>
              </a:rPr>
              <a:t>Would people be interested?</a:t>
            </a:r>
          </a:p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200" lang="en-US">
                <a:latin typeface="Trebuchet MS"/>
                <a:ea typeface="Trebuchet MS"/>
                <a:cs typeface="Trebuchet MS"/>
                <a:sym typeface="Trebuchet MS"/>
              </a:rPr>
              <a:t>Is it economically feasible?</a:t>
            </a:r>
          </a:p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200" lang="en-US">
                <a:latin typeface="Trebuchet MS"/>
                <a:ea typeface="Trebuchet MS"/>
                <a:cs typeface="Trebuchet MS"/>
                <a:sym typeface="Trebuchet MS"/>
              </a:rPr>
              <a:t>Do we dare try?</a:t>
            </a:r>
          </a:p>
          <a:p>
            <a:pPr rtl="0" lvl="0" indent="0" marL="0">
              <a:spcBef>
                <a:spcPts val="0"/>
              </a:spcBef>
              <a:buNone/>
            </a:pPr>
            <a:r>
              <a:t/>
            </a:r>
            <a:endParaRPr b="1" sz="2200">
              <a:latin typeface="Trebuchet MS"/>
              <a:ea typeface="Trebuchet MS"/>
              <a:cs typeface="Trebuchet MS"/>
              <a:sym typeface="Trebuchet MS"/>
            </a:endParaRPr>
          </a:p>
          <a:p>
            <a:pPr rtl="0" lvl="0" indent="0" marL="0">
              <a:spcBef>
                <a:spcPts val="0"/>
              </a:spcBef>
              <a:buNone/>
            </a:pPr>
            <a:r>
              <a:t/>
            </a:r>
            <a:endParaRPr b="1" sz="2200"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24" name="Shape 224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5666997" x="3916272"/>
            <a:ext cy="1024924" cx="1311475"/>
          </a:xfrm>
          <a:prstGeom prst="rect">
            <a:avLst/>
          </a:prstGeom>
          <a:noFill/>
          <a:ln>
            <a:noFill/>
          </a:ln>
        </p:spPr>
      </p:pic>
      <p:sp>
        <p:nvSpPr>
          <p:cNvPr id="225" name="Shape 225"/>
          <p:cNvSpPr txBox="1"/>
          <p:nvPr>
            <p:ph type="title"/>
          </p:nvPr>
        </p:nvSpPr>
        <p:spPr>
          <a:xfrm>
            <a:off y="579425" x="457200"/>
            <a:ext cy="1143000" cx="82116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l" rtl="0" lvl="0">
              <a:spcBef>
                <a:spcPts val="0"/>
              </a:spcBef>
              <a:buClr>
                <a:schemeClr val="dk1"/>
              </a:buClr>
              <a:buSzPct val="27500"/>
              <a:buFont typeface="Arial"/>
              <a:buNone/>
            </a:pPr>
            <a:r>
              <a:rPr b="1" sz="4000" lang="en-US" i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# The Imperia Way</a:t>
            </a:r>
          </a:p>
          <a:p>
            <a:pPr algn="r" rtl="0" lvl="0">
              <a:spcBef>
                <a:spcPts val="0"/>
              </a:spcBef>
              <a:buClr>
                <a:schemeClr val="dk1"/>
              </a:buClr>
              <a:buSzPct val="27500"/>
              <a:buFont typeface="Arial"/>
              <a:buNone/>
            </a:pPr>
            <a:r>
              <a:rPr b="1" sz="4000" lang="en-US" i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Asking the right questions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6" name="Shape 226"/>
          <p:cNvSpPr txBox="1"/>
          <p:nvPr/>
        </p:nvSpPr>
        <p:spPr>
          <a:xfrm>
            <a:off y="6290225" x="54175"/>
            <a:ext cy="401700" cx="37064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1300" lang="en-US">
                <a:solidFill>
                  <a:srgbClr val="E7B4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Dobroslav Dimitrov, InterGame 2014</a:t>
            </a:r>
          </a:p>
        </p:txBody>
      </p:sp>
      <p:sp>
        <p:nvSpPr>
          <p:cNvPr id="227" name="Shape 227"/>
          <p:cNvSpPr txBox="1"/>
          <p:nvPr/>
        </p:nvSpPr>
        <p:spPr>
          <a:xfrm>
            <a:off y="6290225" x="5565850"/>
            <a:ext cy="401700" cx="32079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1300" lang="en-US">
                <a:solidFill>
                  <a:srgbClr val="E7B4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Winning the War for Software Engineering Talent?</a:t>
            </a:r>
          </a:p>
        </p:txBody>
      </p:sp>
    </p:spTree>
  </p:cSld>
  <p:clrMapOvr>
    <a:masterClrMapping/>
  </p:clrMapOvr>
  <p:transition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31" name="Shape 23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2" name="Shape 232"/>
          <p:cNvSpPr txBox="1"/>
          <p:nvPr>
            <p:ph idx="1" type="body"/>
          </p:nvPr>
        </p:nvSpPr>
        <p:spPr>
          <a:xfrm>
            <a:off y="1804025" x="1739225"/>
            <a:ext cy="3493499" cx="7034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68300" marL="457200">
              <a:spcBef>
                <a:spcPts val="0"/>
              </a:spcBef>
              <a:buClr>
                <a:srgbClr val="000000"/>
              </a:buClr>
              <a:buSzPct val="100000"/>
              <a:buFont typeface="Trebuchet MS"/>
              <a:buChar char="●"/>
            </a:pPr>
            <a:r>
              <a:rPr b="1" sz="2200" lang="en-US">
                <a:latin typeface="Trebuchet MS"/>
                <a:ea typeface="Trebuchet MS"/>
                <a:cs typeface="Trebuchet MS"/>
                <a:sym typeface="Trebuchet MS"/>
              </a:rPr>
              <a:t>Do we need only experienced people? </a:t>
            </a:r>
            <a:r>
              <a:rPr b="1" sz="2200" lang="en-US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No.</a:t>
            </a:r>
          </a:p>
          <a:p>
            <a:pPr rtl="0" lvl="0" indent="-368300" marL="457200">
              <a:spcBef>
                <a:spcPts val="0"/>
              </a:spcBef>
              <a:buClr>
                <a:srgbClr val="000000"/>
              </a:buClr>
              <a:buSzPct val="100000"/>
              <a:buFont typeface="Trebuchet MS"/>
              <a:buChar char="●"/>
            </a:pPr>
            <a:r>
              <a:rPr b="1" sz="2200" lang="en-US">
                <a:latin typeface="Trebuchet MS"/>
                <a:ea typeface="Trebuchet MS"/>
                <a:cs typeface="Trebuchet MS"/>
                <a:sym typeface="Trebuchet MS"/>
              </a:rPr>
              <a:t>Where do we find juniors with the right skill? </a:t>
            </a:r>
            <a:r>
              <a:rPr b="1" sz="2200" lang="en-US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Create them.</a:t>
            </a:r>
          </a:p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200" lang="en-US">
                <a:latin typeface="Trebuchet MS"/>
                <a:ea typeface="Trebuchet MS"/>
                <a:cs typeface="Trebuchet MS"/>
                <a:sym typeface="Trebuchet MS"/>
              </a:rPr>
              <a:t>How hard can it be to create a developer? </a:t>
            </a:r>
            <a:r>
              <a:rPr b="1" sz="2200" lang="en-US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Doable.</a:t>
            </a:r>
          </a:p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200" lang="en-US">
                <a:latin typeface="Trebuchet MS"/>
                <a:ea typeface="Trebuchet MS"/>
                <a:cs typeface="Trebuchet MS"/>
                <a:sym typeface="Trebuchet MS"/>
              </a:rPr>
              <a:t>How long would that take? </a:t>
            </a:r>
            <a:r>
              <a:rPr b="1" sz="2200" lang="en-US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5 months.</a:t>
            </a:r>
          </a:p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200" lang="en-US">
                <a:latin typeface="Trebuchet MS"/>
                <a:ea typeface="Trebuchet MS"/>
                <a:cs typeface="Trebuchet MS"/>
                <a:sym typeface="Trebuchet MS"/>
              </a:rPr>
              <a:t>Would people be interested? </a:t>
            </a:r>
            <a:r>
              <a:rPr b="1" sz="2200" lang="en-US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Ooooh yeahhh!</a:t>
            </a:r>
          </a:p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200" lang="en-US">
                <a:latin typeface="Trebuchet MS"/>
                <a:ea typeface="Trebuchet MS"/>
                <a:cs typeface="Trebuchet MS"/>
                <a:sym typeface="Trebuchet MS"/>
              </a:rPr>
              <a:t>Is it economically feasible? </a:t>
            </a:r>
            <a:r>
              <a:rPr b="1" sz="2200" lang="en-US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Yes.</a:t>
            </a:r>
          </a:p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200" lang="en-US">
                <a:latin typeface="Trebuchet MS"/>
                <a:ea typeface="Trebuchet MS"/>
                <a:cs typeface="Trebuchet MS"/>
                <a:sym typeface="Trebuchet MS"/>
              </a:rPr>
              <a:t>Do we dare try? </a:t>
            </a:r>
            <a:r>
              <a:rPr b="1" sz="2200" lang="en-US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What do you think? :)</a:t>
            </a:r>
          </a:p>
          <a:p>
            <a:pPr rtl="0" lvl="0" indent="0" marL="0">
              <a:spcBef>
                <a:spcPts val="0"/>
              </a:spcBef>
              <a:buNone/>
            </a:pPr>
            <a:r>
              <a:t/>
            </a:r>
            <a:endParaRPr b="1" sz="2200">
              <a:latin typeface="Trebuchet MS"/>
              <a:ea typeface="Trebuchet MS"/>
              <a:cs typeface="Trebuchet MS"/>
              <a:sym typeface="Trebuchet MS"/>
            </a:endParaRPr>
          </a:p>
          <a:p>
            <a:pPr rtl="0" lvl="0" indent="0" marL="0">
              <a:spcBef>
                <a:spcPts val="0"/>
              </a:spcBef>
              <a:buNone/>
            </a:pPr>
            <a:r>
              <a:t/>
            </a:r>
            <a:endParaRPr b="1" sz="2200"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33" name="Shape 233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5666997" x="3916272"/>
            <a:ext cy="1024924" cx="1311475"/>
          </a:xfrm>
          <a:prstGeom prst="rect">
            <a:avLst/>
          </a:prstGeom>
          <a:noFill/>
          <a:ln>
            <a:noFill/>
          </a:ln>
        </p:spPr>
      </p:pic>
      <p:sp>
        <p:nvSpPr>
          <p:cNvPr id="234" name="Shape 234"/>
          <p:cNvSpPr txBox="1"/>
          <p:nvPr>
            <p:ph type="title"/>
          </p:nvPr>
        </p:nvSpPr>
        <p:spPr>
          <a:xfrm>
            <a:off y="579425" x="457200"/>
            <a:ext cy="1143000" cx="82116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l" rtl="0" lvl="0">
              <a:spcBef>
                <a:spcPts val="0"/>
              </a:spcBef>
              <a:buClr>
                <a:schemeClr val="dk1"/>
              </a:buClr>
              <a:buSzPct val="27500"/>
              <a:buFont typeface="Arial"/>
              <a:buNone/>
            </a:pPr>
            <a:r>
              <a:rPr b="1" sz="4000" lang="en-US" i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# The Imperia Way</a:t>
            </a:r>
          </a:p>
          <a:p>
            <a:pPr algn="r" rtl="0" lvl="0">
              <a:spcBef>
                <a:spcPts val="0"/>
              </a:spcBef>
              <a:buClr>
                <a:schemeClr val="dk1"/>
              </a:buClr>
              <a:buSzPct val="27500"/>
              <a:buFont typeface="Arial"/>
              <a:buNone/>
            </a:pPr>
            <a:r>
              <a:rPr b="1" sz="4000" lang="en-US" i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Asking the right questions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5" name="Shape 235"/>
          <p:cNvSpPr txBox="1"/>
          <p:nvPr/>
        </p:nvSpPr>
        <p:spPr>
          <a:xfrm>
            <a:off y="6290225" x="54175"/>
            <a:ext cy="401700" cx="37064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1300" lang="en-US">
                <a:solidFill>
                  <a:srgbClr val="E7B4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Dobroslav Dimitrov, InterGame 2014</a:t>
            </a:r>
          </a:p>
        </p:txBody>
      </p:sp>
      <p:sp>
        <p:nvSpPr>
          <p:cNvPr id="236" name="Shape 236"/>
          <p:cNvSpPr txBox="1"/>
          <p:nvPr/>
        </p:nvSpPr>
        <p:spPr>
          <a:xfrm>
            <a:off y="6290225" x="5565850"/>
            <a:ext cy="401700" cx="32079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1300" lang="en-US">
                <a:solidFill>
                  <a:srgbClr val="E7B4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Winning the War for Software Engineering Talent?</a:t>
            </a:r>
          </a:p>
        </p:txBody>
      </p:sp>
    </p:spTree>
  </p:cSld>
  <p:clrMapOvr>
    <a:masterClrMapping/>
  </p:clrMapOvr>
  <p:transition spd="slow">
    <p:cut/>
  </p:transition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40" name="Shape 24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41" name="Shape 241"/>
          <p:cNvSpPr txBox="1"/>
          <p:nvPr>
            <p:ph idx="1" type="body"/>
          </p:nvPr>
        </p:nvSpPr>
        <p:spPr>
          <a:xfrm>
            <a:off y="1804025" x="1739225"/>
            <a:ext cy="3493499" cx="7034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 b="1" sz="2200">
              <a:latin typeface="Trebuchet MS"/>
              <a:ea typeface="Trebuchet MS"/>
              <a:cs typeface="Trebuchet MS"/>
              <a:sym typeface="Trebuchet MS"/>
            </a:endParaRPr>
          </a:p>
          <a:p>
            <a:pPr rtl="0" lvl="0" indent="0" marL="0">
              <a:spcBef>
                <a:spcPts val="0"/>
              </a:spcBef>
              <a:buNone/>
            </a:pPr>
            <a:r>
              <a:t/>
            </a:r>
            <a:endParaRPr b="1" sz="2200"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42" name="Shape 242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5666997" x="3916272"/>
            <a:ext cy="1024924" cx="1311475"/>
          </a:xfrm>
          <a:prstGeom prst="rect">
            <a:avLst/>
          </a:prstGeom>
          <a:noFill/>
          <a:ln>
            <a:noFill/>
          </a:ln>
        </p:spPr>
      </p:pic>
      <p:sp>
        <p:nvSpPr>
          <p:cNvPr id="243" name="Shape 243"/>
          <p:cNvSpPr txBox="1"/>
          <p:nvPr>
            <p:ph type="title"/>
          </p:nvPr>
        </p:nvSpPr>
        <p:spPr>
          <a:xfrm>
            <a:off y="579425" x="457200"/>
            <a:ext cy="1143000" cx="82116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l" rtl="0" lvl="0">
              <a:spcBef>
                <a:spcPts val="0"/>
              </a:spcBef>
              <a:buClr>
                <a:schemeClr val="dk1"/>
              </a:buClr>
              <a:buSzPct val="27500"/>
              <a:buFont typeface="Arial"/>
              <a:buNone/>
            </a:pPr>
            <a:r>
              <a:rPr b="1" sz="4000" lang="en-US" i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# The Imperia Way</a:t>
            </a:r>
          </a:p>
          <a:p>
            <a:pPr algn="r" rtl="0" lvl="0">
              <a:spcBef>
                <a:spcPts val="0"/>
              </a:spcBef>
              <a:buClr>
                <a:schemeClr val="dk1"/>
              </a:buClr>
              <a:buSzPct val="27500"/>
              <a:buFont typeface="Arial"/>
              <a:buNone/>
            </a:pPr>
            <a:r>
              <a:rPr b="1" sz="4000" lang="en-US" i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The Imperial Training Camp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44" name="Shape 244"/>
          <p:cNvSpPr txBox="1"/>
          <p:nvPr/>
        </p:nvSpPr>
        <p:spPr>
          <a:xfrm>
            <a:off y="6290225" x="54175"/>
            <a:ext cy="401700" cx="37064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1300" lang="en-US">
                <a:solidFill>
                  <a:srgbClr val="E7B4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Dobroslav Dimitrov, InterGame 2014</a:t>
            </a:r>
          </a:p>
        </p:txBody>
      </p:sp>
      <p:sp>
        <p:nvSpPr>
          <p:cNvPr id="245" name="Shape 245"/>
          <p:cNvSpPr txBox="1"/>
          <p:nvPr/>
        </p:nvSpPr>
        <p:spPr>
          <a:xfrm>
            <a:off y="6290225" x="5565850"/>
            <a:ext cy="401700" cx="32079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1300" lang="en-US">
                <a:solidFill>
                  <a:srgbClr val="E7B4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Winning the War for Software Engineering Talent?</a:t>
            </a:r>
          </a:p>
        </p:txBody>
      </p:sp>
    </p:spTree>
  </p:cSld>
  <p:clrMapOvr>
    <a:masterClrMapping/>
  </p:clrMapOvr>
  <p:transition spd="slow">
    <p:cut/>
  </p:transition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49" name="Shape 24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50" name="Shape 250"/>
          <p:cNvSpPr txBox="1"/>
          <p:nvPr>
            <p:ph idx="1" type="body"/>
          </p:nvPr>
        </p:nvSpPr>
        <p:spPr>
          <a:xfrm>
            <a:off y="1804025" x="1739225"/>
            <a:ext cy="3493499" cx="7034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200" lang="en-US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First season</a:t>
            </a:r>
            <a:r>
              <a:rPr b="1" sz="2200" lang="en-US">
                <a:latin typeface="Trebuchet MS"/>
                <a:ea typeface="Trebuchet MS"/>
                <a:cs typeface="Trebuchet MS"/>
                <a:sym typeface="Trebuchet MS"/>
              </a:rPr>
              <a:t> - May-September 2013:</a:t>
            </a:r>
          </a:p>
          <a:p>
            <a:pPr rtl="0" lvl="1" indent="-368300" marL="9144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○"/>
            </a:pPr>
            <a:r>
              <a:rPr b="1" sz="2200" lang="en-US">
                <a:latin typeface="Trebuchet MS"/>
                <a:ea typeface="Trebuchet MS"/>
                <a:cs typeface="Trebuchet MS"/>
                <a:sym typeface="Trebuchet MS"/>
              </a:rPr>
              <a:t> 600 applicants, 100 interviews, 40 final draft students, 20 hired, 20 still work for us</a:t>
            </a:r>
          </a:p>
          <a:p>
            <a:pPr rtl="0" lvl="0" indent="0" marL="0">
              <a:spcBef>
                <a:spcPts val="0"/>
              </a:spcBef>
              <a:buNone/>
            </a:pPr>
            <a:r>
              <a:t/>
            </a:r>
            <a:endParaRPr b="1" sz="2200"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51" name="Shape 251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5666997" x="3916272"/>
            <a:ext cy="1024924" cx="1311475"/>
          </a:xfrm>
          <a:prstGeom prst="rect">
            <a:avLst/>
          </a:prstGeom>
          <a:noFill/>
          <a:ln>
            <a:noFill/>
          </a:ln>
        </p:spPr>
      </p:pic>
      <p:sp>
        <p:nvSpPr>
          <p:cNvPr id="252" name="Shape 252"/>
          <p:cNvSpPr txBox="1"/>
          <p:nvPr>
            <p:ph type="title"/>
          </p:nvPr>
        </p:nvSpPr>
        <p:spPr>
          <a:xfrm>
            <a:off y="579425" x="457200"/>
            <a:ext cy="1143000" cx="82116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l" rtl="0" lvl="0">
              <a:spcBef>
                <a:spcPts val="0"/>
              </a:spcBef>
              <a:buClr>
                <a:schemeClr val="dk1"/>
              </a:buClr>
              <a:buSzPct val="27500"/>
              <a:buFont typeface="Arial"/>
              <a:buNone/>
            </a:pPr>
            <a:r>
              <a:rPr b="1" sz="4000" lang="en-US" i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# The Imperia Way</a:t>
            </a:r>
          </a:p>
          <a:p>
            <a:pPr algn="r" rtl="0" lvl="0">
              <a:spcBef>
                <a:spcPts val="0"/>
              </a:spcBef>
              <a:buClr>
                <a:schemeClr val="dk1"/>
              </a:buClr>
              <a:buSzPct val="27500"/>
              <a:buFont typeface="Arial"/>
              <a:buNone/>
            </a:pPr>
            <a:r>
              <a:rPr b="1" sz="4000" lang="en-US" i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The Imperial Training Camp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53" name="Shape 253"/>
          <p:cNvSpPr txBox="1"/>
          <p:nvPr/>
        </p:nvSpPr>
        <p:spPr>
          <a:xfrm>
            <a:off y="6290225" x="54175"/>
            <a:ext cy="401700" cx="37064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1300" lang="en-US">
                <a:solidFill>
                  <a:srgbClr val="E7B4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Dobroslav Dimitrov, InterGame 2014</a:t>
            </a:r>
          </a:p>
        </p:txBody>
      </p:sp>
      <p:sp>
        <p:nvSpPr>
          <p:cNvPr id="254" name="Shape 254"/>
          <p:cNvSpPr txBox="1"/>
          <p:nvPr/>
        </p:nvSpPr>
        <p:spPr>
          <a:xfrm>
            <a:off y="6290225" x="5565850"/>
            <a:ext cy="401700" cx="32079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1300" lang="en-US">
                <a:solidFill>
                  <a:srgbClr val="E7B4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Winning the War for Software Engineering Talent?</a:t>
            </a:r>
          </a:p>
        </p:txBody>
      </p:sp>
    </p:spTree>
  </p:cSld>
  <p:clrMapOvr>
    <a:masterClrMapping/>
  </p:clrMapOvr>
  <p:transition spd="slow">
    <p:cut/>
  </p:transition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58" name="Shape 25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59" name="Shape 259"/>
          <p:cNvSpPr txBox="1"/>
          <p:nvPr>
            <p:ph idx="1" type="body"/>
          </p:nvPr>
        </p:nvSpPr>
        <p:spPr>
          <a:xfrm>
            <a:off y="1804025" x="1739225"/>
            <a:ext cy="3493499" cx="7034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200" lang="en-US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First season</a:t>
            </a:r>
            <a:r>
              <a:rPr b="1" sz="2200" lang="en-US">
                <a:latin typeface="Trebuchet MS"/>
                <a:ea typeface="Trebuchet MS"/>
                <a:cs typeface="Trebuchet MS"/>
                <a:sym typeface="Trebuchet MS"/>
              </a:rPr>
              <a:t> - May-September 2013:</a:t>
            </a:r>
          </a:p>
          <a:p>
            <a:pPr rtl="0" lvl="1" indent="-368300" marL="9144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○"/>
            </a:pPr>
            <a:r>
              <a:rPr b="1" sz="2200" lang="en-US">
                <a:latin typeface="Trebuchet MS"/>
                <a:ea typeface="Trebuchet MS"/>
                <a:cs typeface="Trebuchet MS"/>
                <a:sym typeface="Trebuchet MS"/>
              </a:rPr>
              <a:t> 600 applicants, 100 interviews, 40 final draft students, 20 hired, 20 still work for us</a:t>
            </a:r>
          </a:p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200" lang="en-US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Second season </a:t>
            </a:r>
            <a:r>
              <a:rPr b="1" sz="2200" lang="en-US">
                <a:latin typeface="Trebuchet MS"/>
                <a:ea typeface="Trebuchet MS"/>
                <a:cs typeface="Trebuchet MS"/>
                <a:sym typeface="Trebuchet MS"/>
              </a:rPr>
              <a:t>- November-May 2014:</a:t>
            </a:r>
          </a:p>
          <a:p>
            <a:pPr rtl="0" lvl="1" indent="-368300" marL="9144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○"/>
            </a:pPr>
            <a:r>
              <a:rPr b="1" sz="2200" lang="en-US">
                <a:latin typeface="Trebuchet MS"/>
                <a:ea typeface="Trebuchet MS"/>
                <a:cs typeface="Trebuchet MS"/>
                <a:sym typeface="Trebuchet MS"/>
              </a:rPr>
              <a:t> 1400 applicants, 200 interviews, 80 final draft, 60 finished the course… interviews for hiring are in progress</a:t>
            </a:r>
          </a:p>
          <a:p>
            <a:pPr rtl="0" lvl="0" indent="0" marL="0">
              <a:spcBef>
                <a:spcPts val="0"/>
              </a:spcBef>
              <a:buNone/>
            </a:pPr>
            <a:r>
              <a:t/>
            </a:r>
            <a:endParaRPr b="1" sz="2200">
              <a:latin typeface="Trebuchet MS"/>
              <a:ea typeface="Trebuchet MS"/>
              <a:cs typeface="Trebuchet MS"/>
              <a:sym typeface="Trebuchet MS"/>
            </a:endParaRPr>
          </a:p>
          <a:p>
            <a:pPr rtl="0" lvl="0" indent="0" marL="0">
              <a:spcBef>
                <a:spcPts val="0"/>
              </a:spcBef>
              <a:buNone/>
            </a:pPr>
            <a:r>
              <a:t/>
            </a:r>
            <a:endParaRPr b="1" sz="2200"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60" name="Shape 260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5666997" x="3916272"/>
            <a:ext cy="1024924" cx="1311475"/>
          </a:xfrm>
          <a:prstGeom prst="rect">
            <a:avLst/>
          </a:prstGeom>
          <a:noFill/>
          <a:ln>
            <a:noFill/>
          </a:ln>
        </p:spPr>
      </p:pic>
      <p:sp>
        <p:nvSpPr>
          <p:cNvPr id="261" name="Shape 261"/>
          <p:cNvSpPr txBox="1"/>
          <p:nvPr>
            <p:ph type="title"/>
          </p:nvPr>
        </p:nvSpPr>
        <p:spPr>
          <a:xfrm>
            <a:off y="579425" x="457200"/>
            <a:ext cy="1143000" cx="82116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l" rtl="0" lvl="0">
              <a:spcBef>
                <a:spcPts val="0"/>
              </a:spcBef>
              <a:buClr>
                <a:schemeClr val="dk1"/>
              </a:buClr>
              <a:buSzPct val="27500"/>
              <a:buFont typeface="Arial"/>
              <a:buNone/>
            </a:pPr>
            <a:r>
              <a:rPr b="1" sz="4000" lang="en-US" i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# The Imperia Way</a:t>
            </a:r>
          </a:p>
          <a:p>
            <a:pPr algn="r" rtl="0" lvl="0">
              <a:spcBef>
                <a:spcPts val="0"/>
              </a:spcBef>
              <a:buClr>
                <a:schemeClr val="dk1"/>
              </a:buClr>
              <a:buSzPct val="27500"/>
              <a:buFont typeface="Arial"/>
              <a:buNone/>
            </a:pPr>
            <a:r>
              <a:rPr b="1" sz="4000" lang="en-US" i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The Imperial Training Camp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62" name="Shape 262"/>
          <p:cNvSpPr txBox="1"/>
          <p:nvPr/>
        </p:nvSpPr>
        <p:spPr>
          <a:xfrm>
            <a:off y="6290225" x="54175"/>
            <a:ext cy="401700" cx="37064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1300" lang="en-US">
                <a:solidFill>
                  <a:srgbClr val="E7B4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Dobroslav Dimitrov, InterGame 2014</a:t>
            </a:r>
          </a:p>
        </p:txBody>
      </p:sp>
      <p:sp>
        <p:nvSpPr>
          <p:cNvPr id="263" name="Shape 263"/>
          <p:cNvSpPr txBox="1"/>
          <p:nvPr/>
        </p:nvSpPr>
        <p:spPr>
          <a:xfrm>
            <a:off y="6290225" x="5565850"/>
            <a:ext cy="401700" cx="32079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1300" lang="en-US">
                <a:solidFill>
                  <a:srgbClr val="E7B4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Winning the War for Software Engineering Talent?</a:t>
            </a:r>
          </a:p>
        </p:txBody>
      </p:sp>
    </p:spTree>
  </p:cSld>
  <p:clrMapOvr>
    <a:masterClrMapping/>
  </p:clrMapOvr>
  <p:transition spd="slow">
    <p:cut/>
  </p:transition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67" name="Shape 26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8" name="Shape 268"/>
          <p:cNvSpPr txBox="1"/>
          <p:nvPr>
            <p:ph idx="1" type="body"/>
          </p:nvPr>
        </p:nvSpPr>
        <p:spPr>
          <a:xfrm>
            <a:off y="1804025" x="1739225"/>
            <a:ext cy="3493499" cx="7034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200" lang="en-US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First season</a:t>
            </a:r>
            <a:r>
              <a:rPr b="1" sz="2200" lang="en-US">
                <a:latin typeface="Trebuchet MS"/>
                <a:ea typeface="Trebuchet MS"/>
                <a:cs typeface="Trebuchet MS"/>
                <a:sym typeface="Trebuchet MS"/>
              </a:rPr>
              <a:t> - May-September 2013:</a:t>
            </a:r>
          </a:p>
          <a:p>
            <a:pPr rtl="0" lvl="1" indent="-368300" marL="9144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○"/>
            </a:pPr>
            <a:r>
              <a:rPr b="1" sz="2200" lang="en-US">
                <a:latin typeface="Trebuchet MS"/>
                <a:ea typeface="Trebuchet MS"/>
                <a:cs typeface="Trebuchet MS"/>
                <a:sym typeface="Trebuchet MS"/>
              </a:rPr>
              <a:t> 600 applicants, 100 interviews, 40 final draft students, 20 hired, 20 still work for us</a:t>
            </a:r>
          </a:p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200" lang="en-US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Second season </a:t>
            </a:r>
            <a:r>
              <a:rPr b="1" sz="2200" lang="en-US">
                <a:latin typeface="Trebuchet MS"/>
                <a:ea typeface="Trebuchet MS"/>
                <a:cs typeface="Trebuchet MS"/>
                <a:sym typeface="Trebuchet MS"/>
              </a:rPr>
              <a:t>- November-May 2014:</a:t>
            </a:r>
          </a:p>
          <a:p>
            <a:pPr rtl="0" lvl="1" indent="-368300" marL="9144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○"/>
            </a:pPr>
            <a:r>
              <a:rPr b="1" sz="2200" lang="en-US">
                <a:latin typeface="Trebuchet MS"/>
                <a:ea typeface="Trebuchet MS"/>
                <a:cs typeface="Trebuchet MS"/>
                <a:sym typeface="Trebuchet MS"/>
              </a:rPr>
              <a:t> 1400 applicants, 200 interviews, 80 final draft, 60 finished the course… interviews for hiring are in progress</a:t>
            </a:r>
          </a:p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200" lang="en-US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Third season</a:t>
            </a:r>
            <a:r>
              <a:rPr b="1" sz="2200" lang="en-US">
                <a:latin typeface="Trebuchet MS"/>
                <a:ea typeface="Trebuchet MS"/>
                <a:cs typeface="Trebuchet MS"/>
                <a:sym typeface="Trebuchet MS"/>
              </a:rPr>
              <a:t>: planned to start in August 2014</a:t>
            </a:r>
          </a:p>
          <a:p>
            <a:pPr rtl="0" lvl="0" indent="0" marL="0">
              <a:spcBef>
                <a:spcPts val="0"/>
              </a:spcBef>
              <a:buNone/>
            </a:pPr>
            <a:r>
              <a:t/>
            </a:r>
            <a:endParaRPr b="1" sz="2200">
              <a:latin typeface="Trebuchet MS"/>
              <a:ea typeface="Trebuchet MS"/>
              <a:cs typeface="Trebuchet MS"/>
              <a:sym typeface="Trebuchet MS"/>
            </a:endParaRPr>
          </a:p>
          <a:p>
            <a:pPr rtl="0" lvl="0" indent="0" marL="0">
              <a:spcBef>
                <a:spcPts val="0"/>
              </a:spcBef>
              <a:buNone/>
            </a:pPr>
            <a:r>
              <a:t/>
            </a:r>
            <a:endParaRPr b="1" sz="2200"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69" name="Shape 269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5666997" x="3916272"/>
            <a:ext cy="1024924" cx="1311475"/>
          </a:xfrm>
          <a:prstGeom prst="rect">
            <a:avLst/>
          </a:prstGeom>
          <a:noFill/>
          <a:ln>
            <a:noFill/>
          </a:ln>
        </p:spPr>
      </p:pic>
      <p:sp>
        <p:nvSpPr>
          <p:cNvPr id="270" name="Shape 270"/>
          <p:cNvSpPr txBox="1"/>
          <p:nvPr>
            <p:ph type="title"/>
          </p:nvPr>
        </p:nvSpPr>
        <p:spPr>
          <a:xfrm>
            <a:off y="579425" x="457200"/>
            <a:ext cy="1143000" cx="82116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l" rtl="0" lvl="0">
              <a:spcBef>
                <a:spcPts val="0"/>
              </a:spcBef>
              <a:buClr>
                <a:schemeClr val="dk1"/>
              </a:buClr>
              <a:buSzPct val="27500"/>
              <a:buFont typeface="Arial"/>
              <a:buNone/>
            </a:pPr>
            <a:r>
              <a:rPr b="1" sz="4000" lang="en-US" i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# The Imperia Way</a:t>
            </a:r>
          </a:p>
          <a:p>
            <a:pPr algn="r" rtl="0" lvl="0">
              <a:spcBef>
                <a:spcPts val="0"/>
              </a:spcBef>
              <a:buClr>
                <a:schemeClr val="dk1"/>
              </a:buClr>
              <a:buSzPct val="27500"/>
              <a:buFont typeface="Arial"/>
              <a:buNone/>
            </a:pPr>
            <a:r>
              <a:rPr b="1" sz="4000" lang="en-US" i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The Imperial Training Camp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71" name="Shape 271"/>
          <p:cNvSpPr txBox="1"/>
          <p:nvPr/>
        </p:nvSpPr>
        <p:spPr>
          <a:xfrm>
            <a:off y="6290225" x="54175"/>
            <a:ext cy="401700" cx="37064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1300" lang="en-US">
                <a:solidFill>
                  <a:srgbClr val="E7B4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Dobroslav Dimitrov, InterGame 2014</a:t>
            </a:r>
          </a:p>
        </p:txBody>
      </p:sp>
      <p:sp>
        <p:nvSpPr>
          <p:cNvPr id="272" name="Shape 272"/>
          <p:cNvSpPr txBox="1"/>
          <p:nvPr/>
        </p:nvSpPr>
        <p:spPr>
          <a:xfrm>
            <a:off y="6290225" x="5565850"/>
            <a:ext cy="401700" cx="32079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1300" lang="en-US">
                <a:solidFill>
                  <a:srgbClr val="E7B4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Winning the War for Software Engineering Talent?</a:t>
            </a:r>
          </a:p>
        </p:txBody>
      </p:sp>
    </p:spTree>
  </p:cSld>
  <p:clrMapOvr>
    <a:masterClrMapping/>
  </p:clrMapOvr>
  <p:transition spd="slow">
    <p:cut/>
  </p:transition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76" name="Shape 27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77" name="Shape 277"/>
          <p:cNvSpPr txBox="1"/>
          <p:nvPr>
            <p:ph idx="1" type="body"/>
          </p:nvPr>
        </p:nvSpPr>
        <p:spPr>
          <a:xfrm>
            <a:off y="1804025" x="1739225"/>
            <a:ext cy="3493499" cx="7034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200" lang="en-US">
                <a:latin typeface="Trebuchet MS"/>
                <a:ea typeface="Trebuchet MS"/>
                <a:cs typeface="Trebuchet MS"/>
                <a:sym typeface="Trebuchet MS"/>
              </a:rPr>
              <a:t>Outfitted two classrooms - one with PCs, one with Macs</a:t>
            </a:r>
          </a:p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200" lang="en-US">
                <a:latin typeface="Trebuchet MS"/>
                <a:ea typeface="Trebuchet MS"/>
                <a:cs typeface="Trebuchet MS"/>
                <a:sym typeface="Trebuchet MS"/>
              </a:rPr>
              <a:t>Created a system of testing and screening candidates</a:t>
            </a:r>
          </a:p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200" lang="en-US">
                <a:latin typeface="Trebuchet MS"/>
                <a:ea typeface="Trebuchet MS"/>
                <a:cs typeface="Trebuchet MS"/>
                <a:sym typeface="Trebuchet MS"/>
              </a:rPr>
              <a:t>Created a system for recording all courses and uploading them for later use</a:t>
            </a:r>
          </a:p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200" lang="en-US">
                <a:latin typeface="Trebuchet MS"/>
                <a:ea typeface="Trebuchet MS"/>
                <a:cs typeface="Trebuchet MS"/>
                <a:sym typeface="Trebuchet MS"/>
              </a:rPr>
              <a:t>Hands on teaching, with senior developers participating the whole way</a:t>
            </a:r>
          </a:p>
          <a:p>
            <a:pPr rtl="0" lvl="0" indent="0" marL="0">
              <a:spcBef>
                <a:spcPts val="0"/>
              </a:spcBef>
              <a:buNone/>
            </a:pPr>
            <a:r>
              <a:t/>
            </a:r>
            <a:endParaRPr b="1" sz="2200">
              <a:latin typeface="Trebuchet MS"/>
              <a:ea typeface="Trebuchet MS"/>
              <a:cs typeface="Trebuchet MS"/>
              <a:sym typeface="Trebuchet MS"/>
            </a:endParaRPr>
          </a:p>
          <a:p>
            <a:pPr rtl="0" lvl="0" indent="0" marL="0">
              <a:spcBef>
                <a:spcPts val="0"/>
              </a:spcBef>
              <a:buNone/>
            </a:pPr>
            <a:r>
              <a:t/>
            </a:r>
            <a:endParaRPr b="1" sz="2200"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78" name="Shape 278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5666997" x="3916272"/>
            <a:ext cy="1024924" cx="1311475"/>
          </a:xfrm>
          <a:prstGeom prst="rect">
            <a:avLst/>
          </a:prstGeom>
          <a:noFill/>
          <a:ln>
            <a:noFill/>
          </a:ln>
        </p:spPr>
      </p:pic>
      <p:sp>
        <p:nvSpPr>
          <p:cNvPr id="279" name="Shape 279"/>
          <p:cNvSpPr txBox="1"/>
          <p:nvPr>
            <p:ph type="title"/>
          </p:nvPr>
        </p:nvSpPr>
        <p:spPr>
          <a:xfrm>
            <a:off y="579425" x="457200"/>
            <a:ext cy="1143000" cx="82116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l" rtl="0" lvl="0">
              <a:spcBef>
                <a:spcPts val="0"/>
              </a:spcBef>
              <a:buClr>
                <a:schemeClr val="dk1"/>
              </a:buClr>
              <a:buSzPct val="27500"/>
              <a:buFont typeface="Arial"/>
              <a:buNone/>
            </a:pPr>
            <a:r>
              <a:rPr b="1" sz="4000" lang="en-US" i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# The Imperia Way</a:t>
            </a:r>
          </a:p>
          <a:p>
            <a:pPr algn="r" rtl="0" lvl="0">
              <a:spcBef>
                <a:spcPts val="0"/>
              </a:spcBef>
              <a:buClr>
                <a:schemeClr val="dk1"/>
              </a:buClr>
              <a:buSzPct val="27500"/>
              <a:buFont typeface="Arial"/>
              <a:buNone/>
            </a:pPr>
            <a:r>
              <a:rPr b="1" sz="4000" lang="en-US" i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The Imperial Training Camp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80" name="Shape 280"/>
          <p:cNvSpPr txBox="1"/>
          <p:nvPr/>
        </p:nvSpPr>
        <p:spPr>
          <a:xfrm>
            <a:off y="6290225" x="54175"/>
            <a:ext cy="401700" cx="37064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1300" lang="en-US">
                <a:solidFill>
                  <a:srgbClr val="E7B4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Dobroslav Dimitrov, InterGame 2014</a:t>
            </a:r>
          </a:p>
        </p:txBody>
      </p:sp>
      <p:sp>
        <p:nvSpPr>
          <p:cNvPr id="281" name="Shape 281"/>
          <p:cNvSpPr txBox="1"/>
          <p:nvPr/>
        </p:nvSpPr>
        <p:spPr>
          <a:xfrm>
            <a:off y="6290225" x="5565850"/>
            <a:ext cy="401700" cx="32079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1300" lang="en-US">
                <a:solidFill>
                  <a:srgbClr val="E7B4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Winning the War for Software Engineering Talent?</a:t>
            </a:r>
          </a:p>
        </p:txBody>
      </p:sp>
    </p:spTree>
  </p:cSld>
  <p:clrMapOvr>
    <a:masterClrMapping/>
  </p:clrMapOvr>
  <p:transition spd="slow">
    <p:cut/>
  </p:transition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85" name="Shape 28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86" name="Shape 286"/>
          <p:cNvSpPr txBox="1"/>
          <p:nvPr>
            <p:ph idx="1" type="body"/>
          </p:nvPr>
        </p:nvSpPr>
        <p:spPr>
          <a:xfrm>
            <a:off y="1804025" x="1739225"/>
            <a:ext cy="3493499" cx="7034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200" lang="en-US">
                <a:latin typeface="Trebuchet MS"/>
                <a:ea typeface="Trebuchet MS"/>
                <a:cs typeface="Trebuchet MS"/>
                <a:sym typeface="Trebuchet MS"/>
              </a:rPr>
              <a:t>4 courses of 20 people: Java, PHP/MySQL, JavaScript, Objective-C</a:t>
            </a:r>
          </a:p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200" lang="en-US">
                <a:latin typeface="Trebuchet MS"/>
                <a:ea typeface="Trebuchet MS"/>
                <a:cs typeface="Trebuchet MS"/>
                <a:sym typeface="Trebuchet MS"/>
              </a:rPr>
              <a:t>Survivor way of teaching - every month the lowest scored students leave</a:t>
            </a:r>
          </a:p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200" lang="en-US">
                <a:latin typeface="Trebuchet MS"/>
                <a:ea typeface="Trebuchet MS"/>
                <a:cs typeface="Trebuchet MS"/>
                <a:sym typeface="Trebuchet MS"/>
              </a:rPr>
              <a:t>Second season expanded</a:t>
            </a:r>
          </a:p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200" lang="en-US">
                <a:latin typeface="Trebuchet MS"/>
                <a:ea typeface="Trebuchet MS"/>
                <a:cs typeface="Trebuchet MS"/>
                <a:sym typeface="Trebuchet MS"/>
              </a:rPr>
              <a:t>A second company attracted to participate</a:t>
            </a:r>
          </a:p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200" lang="en-US">
                <a:latin typeface="Trebuchet MS"/>
                <a:ea typeface="Trebuchet MS"/>
                <a:cs typeface="Trebuchet MS"/>
                <a:sym typeface="Trebuchet MS"/>
              </a:rPr>
              <a:t>The future: IT Talents Training Camp</a:t>
            </a:r>
          </a:p>
          <a:p>
            <a:pPr rtl="0" lvl="0" indent="0" marL="0">
              <a:spcBef>
                <a:spcPts val="0"/>
              </a:spcBef>
              <a:buNone/>
            </a:pPr>
            <a:r>
              <a:t/>
            </a:r>
            <a:endParaRPr b="1" sz="2200">
              <a:latin typeface="Trebuchet MS"/>
              <a:ea typeface="Trebuchet MS"/>
              <a:cs typeface="Trebuchet MS"/>
              <a:sym typeface="Trebuchet MS"/>
            </a:endParaRPr>
          </a:p>
          <a:p>
            <a:pPr rtl="0" lvl="0" indent="0" marL="0">
              <a:spcBef>
                <a:spcPts val="0"/>
              </a:spcBef>
              <a:buNone/>
            </a:pPr>
            <a:r>
              <a:t/>
            </a:r>
            <a:endParaRPr b="1" sz="2200"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87" name="Shape 287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5666997" x="3916272"/>
            <a:ext cy="1024924" cx="1311475"/>
          </a:xfrm>
          <a:prstGeom prst="rect">
            <a:avLst/>
          </a:prstGeom>
          <a:noFill/>
          <a:ln>
            <a:noFill/>
          </a:ln>
        </p:spPr>
      </p:pic>
      <p:sp>
        <p:nvSpPr>
          <p:cNvPr id="288" name="Shape 288"/>
          <p:cNvSpPr txBox="1"/>
          <p:nvPr>
            <p:ph type="title"/>
          </p:nvPr>
        </p:nvSpPr>
        <p:spPr>
          <a:xfrm>
            <a:off y="579425" x="457200"/>
            <a:ext cy="1143000" cx="82116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l" rtl="0" lvl="0">
              <a:spcBef>
                <a:spcPts val="0"/>
              </a:spcBef>
              <a:buClr>
                <a:schemeClr val="dk1"/>
              </a:buClr>
              <a:buSzPct val="27500"/>
              <a:buFont typeface="Arial"/>
              <a:buNone/>
            </a:pPr>
            <a:r>
              <a:rPr b="1" sz="4000" lang="en-US" i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# The Imperia Way</a:t>
            </a:r>
          </a:p>
          <a:p>
            <a:pPr algn="r" rtl="0" lvl="0">
              <a:spcBef>
                <a:spcPts val="0"/>
              </a:spcBef>
              <a:buClr>
                <a:schemeClr val="dk1"/>
              </a:buClr>
              <a:buSzPct val="27500"/>
              <a:buFont typeface="Arial"/>
              <a:buNone/>
            </a:pPr>
            <a:r>
              <a:rPr b="1" sz="4000" lang="en-US" i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The Imperial Training Camp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89" name="Shape 289"/>
          <p:cNvSpPr txBox="1"/>
          <p:nvPr/>
        </p:nvSpPr>
        <p:spPr>
          <a:xfrm>
            <a:off y="6290225" x="54175"/>
            <a:ext cy="401700" cx="37064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1300" lang="en-US">
                <a:solidFill>
                  <a:srgbClr val="E7B4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Dobroslav Dimitrov, InterGame 2014</a:t>
            </a:r>
          </a:p>
        </p:txBody>
      </p:sp>
      <p:sp>
        <p:nvSpPr>
          <p:cNvPr id="290" name="Shape 290"/>
          <p:cNvSpPr txBox="1"/>
          <p:nvPr/>
        </p:nvSpPr>
        <p:spPr>
          <a:xfrm>
            <a:off y="6290225" x="5565850"/>
            <a:ext cy="401700" cx="32079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1300" lang="en-US">
                <a:solidFill>
                  <a:srgbClr val="E7B4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Winning the War for Software Engineering Talent?</a:t>
            </a:r>
          </a:p>
        </p:txBody>
      </p:sp>
    </p:spTree>
  </p:cSld>
  <p:clrMapOvr>
    <a:masterClrMapping/>
  </p:clrMapOvr>
  <p:transition spd="slow">
    <p:cut/>
  </p:transition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94" name="Shape 29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295" name="Shape 295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5666997" x="3916272"/>
            <a:ext cy="1024924" cx="1311475"/>
          </a:xfrm>
          <a:prstGeom prst="rect">
            <a:avLst/>
          </a:prstGeom>
          <a:noFill/>
          <a:ln>
            <a:noFill/>
          </a:ln>
        </p:spPr>
      </p:pic>
      <p:sp>
        <p:nvSpPr>
          <p:cNvPr id="296" name="Shape 296"/>
          <p:cNvSpPr txBox="1"/>
          <p:nvPr>
            <p:ph type="title"/>
          </p:nvPr>
        </p:nvSpPr>
        <p:spPr>
          <a:xfrm>
            <a:off y="579425" x="457200"/>
            <a:ext cy="1143000" cx="82116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l" rtl="0" lvl="0">
              <a:spcBef>
                <a:spcPts val="0"/>
              </a:spcBef>
              <a:buClr>
                <a:schemeClr val="dk1"/>
              </a:buClr>
              <a:buSzPct val="27500"/>
              <a:buFont typeface="Arial"/>
              <a:buNone/>
            </a:pPr>
            <a:r>
              <a:rPr b="1" sz="4000" lang="en-US" i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# The Imperia Way</a:t>
            </a:r>
          </a:p>
          <a:p>
            <a:pPr algn="r" rtl="0" lvl="0">
              <a:spcBef>
                <a:spcPts val="0"/>
              </a:spcBef>
              <a:buClr>
                <a:schemeClr val="dk1"/>
              </a:buClr>
              <a:buSzPct val="27500"/>
              <a:buFont typeface="Arial"/>
              <a:buNone/>
            </a:pPr>
            <a:r>
              <a:rPr b="1" sz="4000" lang="en-US" i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The moral of the story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97" name="Shape 297"/>
          <p:cNvSpPr txBox="1"/>
          <p:nvPr/>
        </p:nvSpPr>
        <p:spPr>
          <a:xfrm>
            <a:off y="6290225" x="54175"/>
            <a:ext cy="401700" cx="37064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1300" lang="en-US">
                <a:solidFill>
                  <a:srgbClr val="E7B4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Dobroslav Dimitrov, InterGame 2014</a:t>
            </a:r>
          </a:p>
        </p:txBody>
      </p:sp>
      <p:sp>
        <p:nvSpPr>
          <p:cNvPr id="298" name="Shape 298"/>
          <p:cNvSpPr txBox="1"/>
          <p:nvPr/>
        </p:nvSpPr>
        <p:spPr>
          <a:xfrm>
            <a:off y="6290225" x="5565850"/>
            <a:ext cy="401700" cx="32079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1300" lang="en-US">
                <a:solidFill>
                  <a:srgbClr val="E7B4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Winning the War for Software Engineering Talent?</a:t>
            </a:r>
          </a:p>
        </p:txBody>
      </p:sp>
      <p:sp>
        <p:nvSpPr>
          <p:cNvPr id="299" name="Shape 299"/>
          <p:cNvSpPr txBox="1"/>
          <p:nvPr>
            <p:ph idx="1" type="body"/>
          </p:nvPr>
        </p:nvSpPr>
        <p:spPr>
          <a:xfrm>
            <a:off y="2794100" x="1782225"/>
            <a:ext cy="1841700" cx="67076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b="1" sz="2400" lang="en-US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The greatest victory is that which requires no battle…</a:t>
            </a:r>
          </a:p>
          <a:p>
            <a:pPr rtl="0" lvl="0">
              <a:spcBef>
                <a:spcPts val="0"/>
              </a:spcBef>
              <a:buNone/>
            </a:pPr>
            <a:r>
              <a:rPr b="1" sz="2400" lang="en-US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Sun Tzu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0" name="Shape 6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1" name="Shape 61"/>
          <p:cNvSpPr txBox="1"/>
          <p:nvPr>
            <p:ph type="title"/>
          </p:nvPr>
        </p:nvSpPr>
        <p:spPr>
          <a:xfrm>
            <a:off y="295700" x="479700"/>
            <a:ext cy="1143000" cx="34364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b="1" sz="4000" lang="en-US" i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# About me</a:t>
            </a:r>
          </a:p>
        </p:txBody>
      </p:sp>
      <p:sp>
        <p:nvSpPr>
          <p:cNvPr id="62" name="Shape 62"/>
          <p:cNvSpPr txBox="1"/>
          <p:nvPr>
            <p:ph idx="1" type="body"/>
          </p:nvPr>
        </p:nvSpPr>
        <p:spPr>
          <a:xfrm>
            <a:off y="1725750" x="998825"/>
            <a:ext cy="3901500" cx="72441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400" lang="en-US">
                <a:latin typeface="Trebuchet MS"/>
                <a:ea typeface="Trebuchet MS"/>
                <a:cs typeface="Trebuchet MS"/>
                <a:sym typeface="Trebuchet MS"/>
              </a:rPr>
              <a:t>Graduated Finances in USA</a:t>
            </a:r>
          </a:p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400" lang="en-US">
                <a:latin typeface="Trebuchet MS"/>
                <a:ea typeface="Trebuchet MS"/>
                <a:cs typeface="Trebuchet MS"/>
                <a:sym typeface="Trebuchet MS"/>
              </a:rPr>
              <a:t>Serial entrepreneur - 14 years of experience in different fields </a:t>
            </a:r>
          </a:p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400" lang="en-US">
                <a:latin typeface="Trebuchet MS"/>
                <a:ea typeface="Trebuchet MS"/>
                <a:cs typeface="Trebuchet MS"/>
                <a:sym typeface="Trebuchet MS"/>
              </a:rPr>
              <a:t>Co-founder of Imperia Online Ltd. </a:t>
            </a:r>
          </a:p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400" lang="en-US">
                <a:latin typeface="Trebuchet MS"/>
                <a:ea typeface="Trebuchet MS"/>
                <a:cs typeface="Trebuchet MS"/>
                <a:sym typeface="Trebuchet MS"/>
              </a:rPr>
              <a:t>A leading game designer for over 9 years</a:t>
            </a:r>
          </a:p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400" lang="en-US">
                <a:latin typeface="Trebuchet MS"/>
                <a:ea typeface="Trebuchet MS"/>
                <a:cs typeface="Trebuchet MS"/>
                <a:sym typeface="Trebuchet MS"/>
              </a:rPr>
              <a:t>An interesting fact: elected member of the Bulgarian parliament 2009-2014</a:t>
            </a:r>
          </a:p>
        </p:txBody>
      </p:sp>
      <p:pic>
        <p:nvPicPr>
          <p:cNvPr id="63" name="Shape 63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5666997" x="3916272"/>
            <a:ext cy="1024924" cx="1311475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Shape 64"/>
          <p:cNvSpPr txBox="1"/>
          <p:nvPr/>
        </p:nvSpPr>
        <p:spPr>
          <a:xfrm>
            <a:off y="6290225" x="54175"/>
            <a:ext cy="401700" cx="37064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1300" lang="en-US">
                <a:solidFill>
                  <a:srgbClr val="E7B4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Dobroslav Dimitrov, InterGame 2014</a:t>
            </a:r>
          </a:p>
        </p:txBody>
      </p:sp>
      <p:sp>
        <p:nvSpPr>
          <p:cNvPr id="65" name="Shape 65"/>
          <p:cNvSpPr txBox="1"/>
          <p:nvPr/>
        </p:nvSpPr>
        <p:spPr>
          <a:xfrm>
            <a:off y="6290225" x="5565850"/>
            <a:ext cy="401700" cx="32079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1300" lang="en-US">
                <a:solidFill>
                  <a:srgbClr val="E7B4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Winning the War for Software Engineering Talent?</a:t>
            </a:r>
          </a:p>
        </p:txBody>
      </p:sp>
    </p:spTree>
  </p:cSld>
  <p:clrMapOvr>
    <a:masterClrMapping/>
  </p:clrMapOvr>
  <p:transition spd="slow">
    <p:cut/>
  </p:transition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03" name="Shape 30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304" name="Shape 304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5666997" x="3916272"/>
            <a:ext cy="1024924" cx="1311475"/>
          </a:xfrm>
          <a:prstGeom prst="rect">
            <a:avLst/>
          </a:prstGeom>
          <a:noFill/>
          <a:ln>
            <a:noFill/>
          </a:ln>
        </p:spPr>
      </p:pic>
      <p:sp>
        <p:nvSpPr>
          <p:cNvPr id="305" name="Shape 305"/>
          <p:cNvSpPr txBox="1"/>
          <p:nvPr>
            <p:ph type="title"/>
          </p:nvPr>
        </p:nvSpPr>
        <p:spPr>
          <a:xfrm>
            <a:off y="579425" x="457200"/>
            <a:ext cy="1143000" cx="82116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l" rtl="0" lvl="0">
              <a:spcBef>
                <a:spcPts val="0"/>
              </a:spcBef>
              <a:buClr>
                <a:schemeClr val="dk1"/>
              </a:buClr>
              <a:buSzPct val="27500"/>
              <a:buFont typeface="Arial"/>
              <a:buNone/>
            </a:pPr>
            <a:r>
              <a:rPr b="1" sz="4000" lang="en-US" i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# The Imperia Way</a:t>
            </a:r>
          </a:p>
          <a:p>
            <a:pPr algn="r" rtl="0" lvl="0">
              <a:spcBef>
                <a:spcPts val="0"/>
              </a:spcBef>
              <a:buClr>
                <a:schemeClr val="dk1"/>
              </a:buClr>
              <a:buSzPct val="27500"/>
              <a:buFont typeface="Arial"/>
              <a:buNone/>
            </a:pPr>
            <a:r>
              <a:rPr b="1" sz="4000" lang="en-US" i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The moral of the story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06" name="Shape 306"/>
          <p:cNvSpPr txBox="1"/>
          <p:nvPr/>
        </p:nvSpPr>
        <p:spPr>
          <a:xfrm>
            <a:off y="6290225" x="54175"/>
            <a:ext cy="401700" cx="37064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1300" lang="en-US">
                <a:solidFill>
                  <a:srgbClr val="E7B4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Dobroslav Dimitrov, InterGame 2014</a:t>
            </a:r>
          </a:p>
        </p:txBody>
      </p:sp>
      <p:sp>
        <p:nvSpPr>
          <p:cNvPr id="307" name="Shape 307"/>
          <p:cNvSpPr txBox="1"/>
          <p:nvPr/>
        </p:nvSpPr>
        <p:spPr>
          <a:xfrm>
            <a:off y="6290225" x="5565850"/>
            <a:ext cy="401700" cx="32079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1300" lang="en-US">
                <a:solidFill>
                  <a:srgbClr val="E7B4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Winning the War for Software Engineering Talent?</a:t>
            </a:r>
          </a:p>
        </p:txBody>
      </p:sp>
      <p:sp>
        <p:nvSpPr>
          <p:cNvPr id="308" name="Shape 308"/>
          <p:cNvSpPr txBox="1"/>
          <p:nvPr>
            <p:ph idx="1" type="body"/>
          </p:nvPr>
        </p:nvSpPr>
        <p:spPr>
          <a:xfrm>
            <a:off y="2794100" x="1782225"/>
            <a:ext cy="1841700" cx="67076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b="1" sz="2400" lang="en-US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Generally, commanding of many is like commanding of a few. It is a matter of dividing them into groups.</a:t>
            </a:r>
          </a:p>
          <a:p>
            <a:pPr rtl="0" lvl="0">
              <a:spcBef>
                <a:spcPts val="0"/>
              </a:spcBef>
              <a:buNone/>
            </a:pPr>
            <a:r>
              <a:rPr b="1" sz="2400" lang="en-US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Sun Tzu</a:t>
            </a:r>
          </a:p>
        </p:txBody>
      </p:sp>
    </p:spTree>
  </p:cSld>
  <p:clrMapOvr>
    <a:masterClrMapping/>
  </p:clrMapOvr>
  <p:transition spd="slow">
    <p:cut/>
  </p:transition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12" name="Shape 31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13" name="Shape 313"/>
          <p:cNvSpPr txBox="1"/>
          <p:nvPr>
            <p:ph idx="1" type="body"/>
          </p:nvPr>
        </p:nvSpPr>
        <p:spPr>
          <a:xfrm>
            <a:off y="4272825" x="1944450"/>
            <a:ext cy="1071599" cx="52551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2400" lang="en-US">
                <a:solidFill>
                  <a:srgbClr val="E7B445"/>
                </a:solidFill>
                <a:latin typeface="Trebuchet MS"/>
                <a:ea typeface="Trebuchet MS"/>
                <a:cs typeface="Trebuchet MS"/>
                <a:sym typeface="Trebuchet MS"/>
              </a:rPr>
              <a:t>Thank you!</a:t>
            </a:r>
          </a:p>
          <a:p>
            <a:pPr algn="ctr" rtl="0" lvl="0">
              <a:spcBef>
                <a:spcPts val="0"/>
              </a:spcBef>
              <a:buNone/>
            </a:pPr>
            <a:r>
              <a:rPr b="1" sz="2400" lang="en-US">
                <a:solidFill>
                  <a:srgbClr val="E7B445"/>
                </a:solidFill>
                <a:latin typeface="Trebuchet MS"/>
                <a:ea typeface="Trebuchet MS"/>
                <a:cs typeface="Trebuchet MS"/>
                <a:sym typeface="Trebuchet MS"/>
              </a:rPr>
              <a:t>ddimitrov@imperiaonline.org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6AA84F"/>
              </a:solidFill>
            </a:endParaRPr>
          </a:p>
        </p:txBody>
      </p:sp>
      <p:pic>
        <p:nvPicPr>
          <p:cNvPr id="314" name="Shape 314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5666997" x="3916272"/>
            <a:ext cy="1024924" cx="1311475"/>
          </a:xfrm>
          <a:prstGeom prst="rect">
            <a:avLst/>
          </a:prstGeom>
          <a:noFill/>
          <a:ln>
            <a:noFill/>
          </a:ln>
        </p:spPr>
      </p:pic>
      <p:sp>
        <p:nvSpPr>
          <p:cNvPr id="315" name="Shape 315"/>
          <p:cNvSpPr txBox="1"/>
          <p:nvPr>
            <p:ph type="title"/>
          </p:nvPr>
        </p:nvSpPr>
        <p:spPr>
          <a:xfrm>
            <a:off y="600050" x="479350"/>
            <a:ext cy="610800" cx="67395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l" rtl="0" lvl="0" indent="0" marL="0">
              <a:spcBef>
                <a:spcPts val="0"/>
              </a:spcBef>
              <a:buClr>
                <a:schemeClr val="dk1"/>
              </a:buClr>
              <a:buSzPct val="27500"/>
              <a:buFont typeface="Arial"/>
              <a:buNone/>
            </a:pPr>
            <a:r>
              <a:rPr b="1" sz="4000" lang="en-US" i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# Questions?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16" name="Shape 316"/>
          <p:cNvSpPr txBox="1"/>
          <p:nvPr/>
        </p:nvSpPr>
        <p:spPr>
          <a:xfrm>
            <a:off y="6290225" x="54175"/>
            <a:ext cy="401700" cx="37064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1300" lang="en-US">
                <a:solidFill>
                  <a:srgbClr val="E7B4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Dobroslav Dimitrov, InterGame 2014</a:t>
            </a:r>
          </a:p>
        </p:txBody>
      </p:sp>
      <p:sp>
        <p:nvSpPr>
          <p:cNvPr id="317" name="Shape 317"/>
          <p:cNvSpPr txBox="1"/>
          <p:nvPr/>
        </p:nvSpPr>
        <p:spPr>
          <a:xfrm>
            <a:off y="6290225" x="5565850"/>
            <a:ext cy="401700" cx="32079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1300" lang="en-US">
                <a:solidFill>
                  <a:srgbClr val="E7B4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Winning the War for Software Engineering Talent?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9" name="Shape 6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0" name="Shape 70"/>
          <p:cNvSpPr txBox="1"/>
          <p:nvPr>
            <p:ph type="title"/>
          </p:nvPr>
        </p:nvSpPr>
        <p:spPr>
          <a:xfrm>
            <a:off y="295700" x="479699"/>
            <a:ext cy="1143000" cx="81786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l" rtl="0" lvl="0">
              <a:spcBef>
                <a:spcPts val="0"/>
              </a:spcBef>
              <a:buNone/>
            </a:pPr>
            <a:r>
              <a:rPr b="1" sz="4000" lang="en-US" i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# About Imperia Online</a:t>
            </a:r>
          </a:p>
        </p:txBody>
      </p:sp>
      <p:sp>
        <p:nvSpPr>
          <p:cNvPr id="71" name="Shape 71"/>
          <p:cNvSpPr txBox="1"/>
          <p:nvPr>
            <p:ph idx="1" type="body"/>
          </p:nvPr>
        </p:nvSpPr>
        <p:spPr>
          <a:xfrm>
            <a:off y="1725750" x="1402800"/>
            <a:ext cy="2713500" cx="72554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400" lang="en-US">
                <a:latin typeface="Trebuchet MS"/>
                <a:ea typeface="Trebuchet MS"/>
                <a:cs typeface="Trebuchet MS"/>
                <a:sym typeface="Trebuchet MS"/>
              </a:rPr>
              <a:t>Founded in 2005</a:t>
            </a:r>
          </a:p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400" lang="en-US">
                <a:latin typeface="Trebuchet MS"/>
                <a:ea typeface="Trebuchet MS"/>
                <a:cs typeface="Trebuchet MS"/>
                <a:sym typeface="Trebuchet MS"/>
              </a:rPr>
              <a:t>First investment  - $1000</a:t>
            </a:r>
          </a:p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400" lang="en-US">
                <a:latin typeface="Trebuchet MS"/>
                <a:ea typeface="Trebuchet MS"/>
                <a:cs typeface="Trebuchet MS"/>
                <a:sym typeface="Trebuchet MS"/>
              </a:rPr>
              <a:t>No external funding </a:t>
            </a:r>
          </a:p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400" lang="en-US">
                <a:latin typeface="Trebuchet MS"/>
                <a:ea typeface="Trebuchet MS"/>
                <a:cs typeface="Trebuchet MS"/>
                <a:sym typeface="Trebuchet MS"/>
              </a:rPr>
              <a:t>25+ million registrations</a:t>
            </a:r>
          </a:p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400" lang="en-US">
                <a:latin typeface="Trebuchet MS"/>
                <a:ea typeface="Trebuchet MS"/>
                <a:cs typeface="Trebuchet MS"/>
                <a:sym typeface="Trebuchet MS"/>
              </a:rPr>
              <a:t>Localized in over 26 languages</a:t>
            </a:r>
          </a:p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400" lang="en-US">
                <a:latin typeface="Trebuchet MS"/>
                <a:ea typeface="Trebuchet MS"/>
                <a:cs typeface="Trebuchet MS"/>
                <a:sym typeface="Trebuchet MS"/>
              </a:rPr>
              <a:t>4 web-based games</a:t>
            </a:r>
          </a:p>
        </p:txBody>
      </p:sp>
      <p:pic>
        <p:nvPicPr>
          <p:cNvPr id="72" name="Shape 72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5666997" x="3916272"/>
            <a:ext cy="1024924" cx="1311475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Shape 73"/>
          <p:cNvSpPr txBox="1"/>
          <p:nvPr/>
        </p:nvSpPr>
        <p:spPr>
          <a:xfrm>
            <a:off y="6290225" x="54175"/>
            <a:ext cy="401700" cx="37064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1300" lang="en-US">
                <a:solidFill>
                  <a:srgbClr val="E7B4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Dobroslav Dimitrov, InterGame 2014</a:t>
            </a:r>
          </a:p>
        </p:txBody>
      </p:sp>
      <p:sp>
        <p:nvSpPr>
          <p:cNvPr id="74" name="Shape 74"/>
          <p:cNvSpPr txBox="1"/>
          <p:nvPr/>
        </p:nvSpPr>
        <p:spPr>
          <a:xfrm>
            <a:off y="6290225" x="5565850"/>
            <a:ext cy="401700" cx="32079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1300" lang="en-US">
                <a:solidFill>
                  <a:srgbClr val="E7B4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Winning the War for Software Engineering Talent?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8" name="Shape 7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9" name="Shape 79"/>
          <p:cNvSpPr txBox="1"/>
          <p:nvPr>
            <p:ph type="title"/>
          </p:nvPr>
        </p:nvSpPr>
        <p:spPr>
          <a:xfrm>
            <a:off y="427029" x="457200"/>
            <a:ext cy="755100" cx="82296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l" rtl="0" lvl="0">
              <a:spcBef>
                <a:spcPts val="0"/>
              </a:spcBef>
              <a:buNone/>
            </a:pPr>
            <a:r>
              <a:rPr b="1" sz="4000" lang="en-US" i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# About Imperia Online</a:t>
            </a:r>
          </a:p>
        </p:txBody>
      </p:sp>
      <p:pic>
        <p:nvPicPr>
          <p:cNvPr id="80" name="Shape 80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877325" x="576273"/>
            <a:ext cy="5275825" cx="7468262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Shape 81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y="5666997" x="3916272"/>
            <a:ext cy="1024924" cx="13114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Shape 82"/>
          <p:cNvSpPr txBox="1"/>
          <p:nvPr/>
        </p:nvSpPr>
        <p:spPr>
          <a:xfrm>
            <a:off y="6290225" x="54175"/>
            <a:ext cy="401700" cx="37064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1300" lang="en-US">
                <a:solidFill>
                  <a:srgbClr val="E7B4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Dobroslav Dimitrov, InterGame 2014</a:t>
            </a:r>
          </a:p>
        </p:txBody>
      </p:sp>
      <p:sp>
        <p:nvSpPr>
          <p:cNvPr id="83" name="Shape 83"/>
          <p:cNvSpPr txBox="1"/>
          <p:nvPr/>
        </p:nvSpPr>
        <p:spPr>
          <a:xfrm>
            <a:off y="6290225" x="5565850"/>
            <a:ext cy="401700" cx="32079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1300" lang="en-US">
                <a:solidFill>
                  <a:srgbClr val="E7B4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Winning the War for Software Engineering Talent?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7" name="Shape 8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88" name="Shape 88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5666997" x="3916272"/>
            <a:ext cy="1024924" cx="1311475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Shape 89"/>
          <p:cNvSpPr txBox="1"/>
          <p:nvPr>
            <p:ph type="title"/>
          </p:nvPr>
        </p:nvSpPr>
        <p:spPr>
          <a:xfrm>
            <a:off y="579425" x="457200"/>
            <a:ext cy="1143000" cx="63762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l" rtl="0" lvl="0" indent="0" marL="0">
              <a:spcBef>
                <a:spcPts val="0"/>
              </a:spcBef>
              <a:buClr>
                <a:schemeClr val="dk1"/>
              </a:buClr>
              <a:buSzPct val="27500"/>
              <a:buFont typeface="Arial"/>
              <a:buNone/>
            </a:pPr>
            <a:r>
              <a:rPr b="1" sz="4000" lang="en-US" i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# Why War?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0" name="Shape 90"/>
          <p:cNvSpPr txBox="1"/>
          <p:nvPr/>
        </p:nvSpPr>
        <p:spPr>
          <a:xfrm>
            <a:off y="6290225" x="54175"/>
            <a:ext cy="401700" cx="37064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1300" lang="en-US">
                <a:solidFill>
                  <a:srgbClr val="E7B4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Dobroslav Dimitrov, InterGame 2014</a:t>
            </a:r>
          </a:p>
        </p:txBody>
      </p:sp>
      <p:sp>
        <p:nvSpPr>
          <p:cNvPr id="91" name="Shape 91"/>
          <p:cNvSpPr txBox="1"/>
          <p:nvPr/>
        </p:nvSpPr>
        <p:spPr>
          <a:xfrm>
            <a:off y="6290225" x="5565850"/>
            <a:ext cy="401700" cx="32079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1300" lang="en-US">
                <a:solidFill>
                  <a:srgbClr val="E7B4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Winning the War for Software Engineering Talent?</a:t>
            </a:r>
          </a:p>
        </p:txBody>
      </p:sp>
      <p:sp>
        <p:nvSpPr>
          <p:cNvPr id="92" name="Shape 92"/>
          <p:cNvSpPr txBox="1"/>
          <p:nvPr>
            <p:ph idx="1" type="body"/>
          </p:nvPr>
        </p:nvSpPr>
        <p:spPr>
          <a:xfrm>
            <a:off y="1804025" x="1739225"/>
            <a:ext cy="3493499" cx="7034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200" lang="en-US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Developers, developers, developers :)</a:t>
            </a:r>
          </a:p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200" lang="en-US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Ever harder to find</a:t>
            </a:r>
          </a:p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200" lang="en-US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Ever more platforms requiring more of them</a:t>
            </a:r>
          </a:p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200" lang="en-US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Ever more companies wanting to do the same</a:t>
            </a:r>
          </a:p>
          <a:p>
            <a:pPr rtl="0" lvl="0" indent="0" marL="0">
              <a:spcBef>
                <a:spcPts val="0"/>
              </a:spcBef>
              <a:buNone/>
            </a:pPr>
            <a:r>
              <a:t/>
            </a:r>
            <a:endParaRPr b="1" sz="22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rtl="0" lvl="0" indent="0" marL="0">
              <a:spcBef>
                <a:spcPts val="0"/>
              </a:spcBef>
              <a:buNone/>
            </a:pPr>
            <a:r>
              <a:rPr b="1" sz="2200" lang="en-US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= the most competitive industry today… on global scale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6" name="Shape 9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97" name="Shape 97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5666997" x="3916272"/>
            <a:ext cy="1024924" cx="13114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Shape 98"/>
          <p:cNvSpPr txBox="1"/>
          <p:nvPr>
            <p:ph type="title"/>
          </p:nvPr>
        </p:nvSpPr>
        <p:spPr>
          <a:xfrm>
            <a:off y="579425" x="457200"/>
            <a:ext cy="1143000" cx="63762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l" rtl="0" lvl="0" indent="0" marL="0">
              <a:spcBef>
                <a:spcPts val="0"/>
              </a:spcBef>
              <a:buClr>
                <a:schemeClr val="dk1"/>
              </a:buClr>
              <a:buSzPct val="27500"/>
              <a:buFont typeface="Arial"/>
              <a:buNone/>
            </a:pPr>
            <a:r>
              <a:rPr b="1" sz="4000" lang="en-US" i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# Why War?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9" name="Shape 99"/>
          <p:cNvSpPr txBox="1"/>
          <p:nvPr/>
        </p:nvSpPr>
        <p:spPr>
          <a:xfrm>
            <a:off y="6290225" x="54175"/>
            <a:ext cy="401700" cx="37064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1300" lang="en-US">
                <a:solidFill>
                  <a:srgbClr val="E7B4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Dobroslav Dimitrov, InterGame 2014</a:t>
            </a:r>
          </a:p>
        </p:txBody>
      </p:sp>
      <p:sp>
        <p:nvSpPr>
          <p:cNvPr id="100" name="Shape 100"/>
          <p:cNvSpPr txBox="1"/>
          <p:nvPr/>
        </p:nvSpPr>
        <p:spPr>
          <a:xfrm>
            <a:off y="6290225" x="5565850"/>
            <a:ext cy="401700" cx="32079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1300" lang="en-US">
                <a:solidFill>
                  <a:srgbClr val="E7B4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Winning the War for Software Engineering Talent?</a:t>
            </a:r>
          </a:p>
        </p:txBody>
      </p:sp>
      <p:sp>
        <p:nvSpPr>
          <p:cNvPr id="101" name="Shape 101"/>
          <p:cNvSpPr txBox="1"/>
          <p:nvPr>
            <p:ph idx="1" type="body"/>
          </p:nvPr>
        </p:nvSpPr>
        <p:spPr>
          <a:xfrm>
            <a:off y="2794100" x="3395500"/>
            <a:ext cy="1540200" cx="50942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b="1" sz="2400" lang="en-US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However...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5" name="Shape 10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106" name="Shape 106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5666997" x="3916272"/>
            <a:ext cy="1024924" cx="1311475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Shape 107"/>
          <p:cNvSpPr txBox="1"/>
          <p:nvPr>
            <p:ph type="title"/>
          </p:nvPr>
        </p:nvSpPr>
        <p:spPr>
          <a:xfrm>
            <a:off y="579425" x="457200"/>
            <a:ext cy="1143000" cx="63762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l" rtl="0" lvl="0" indent="0" marL="0">
              <a:spcBef>
                <a:spcPts val="0"/>
              </a:spcBef>
              <a:buClr>
                <a:schemeClr val="dk1"/>
              </a:buClr>
              <a:buSzPct val="27500"/>
              <a:buFont typeface="Arial"/>
              <a:buNone/>
            </a:pPr>
            <a:r>
              <a:rPr b="1" sz="4000" lang="en-US" i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# Why War?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8" name="Shape 108"/>
          <p:cNvSpPr txBox="1"/>
          <p:nvPr/>
        </p:nvSpPr>
        <p:spPr>
          <a:xfrm>
            <a:off y="6290225" x="54175"/>
            <a:ext cy="401700" cx="37064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1300" lang="en-US">
                <a:solidFill>
                  <a:srgbClr val="E7B4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Dobroslav Dimitrov, InterGame 2014</a:t>
            </a:r>
          </a:p>
        </p:txBody>
      </p:sp>
      <p:sp>
        <p:nvSpPr>
          <p:cNvPr id="109" name="Shape 109"/>
          <p:cNvSpPr txBox="1"/>
          <p:nvPr/>
        </p:nvSpPr>
        <p:spPr>
          <a:xfrm>
            <a:off y="6290225" x="5565850"/>
            <a:ext cy="401700" cx="32079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1300" lang="en-US">
                <a:solidFill>
                  <a:srgbClr val="E7B4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Winning the War for Software Engineering Talent?</a:t>
            </a:r>
          </a:p>
        </p:txBody>
      </p:sp>
      <p:sp>
        <p:nvSpPr>
          <p:cNvPr id="110" name="Shape 110"/>
          <p:cNvSpPr txBox="1"/>
          <p:nvPr>
            <p:ph idx="1" type="body"/>
          </p:nvPr>
        </p:nvSpPr>
        <p:spPr>
          <a:xfrm>
            <a:off y="2794100" x="1782225"/>
            <a:ext cy="1841700" cx="67076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b="1" sz="2400" lang="en-US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The greatest victory is that which requires no battle…</a:t>
            </a:r>
          </a:p>
          <a:p>
            <a:pPr rtl="0" lvl="0">
              <a:spcBef>
                <a:spcPts val="0"/>
              </a:spcBef>
              <a:buNone/>
            </a:pPr>
            <a:r>
              <a:rPr b="1" sz="2400" lang="en-US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Sun Tzu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4" name="Shape 11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5" name="Shape 115"/>
          <p:cNvSpPr txBox="1"/>
          <p:nvPr>
            <p:ph idx="1" type="body"/>
          </p:nvPr>
        </p:nvSpPr>
        <p:spPr>
          <a:xfrm>
            <a:off y="1804025" x="1739225"/>
            <a:ext cy="3493499" cx="7034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68300" marL="45720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Char char="●"/>
            </a:pPr>
            <a:r>
              <a:rPr b="1" sz="2200" lang="en-US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Task</a:t>
            </a:r>
            <a:r>
              <a:rPr b="1" sz="2200" lang="en-US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- behemoth project - 1000+ game screens</a:t>
            </a:r>
          </a:p>
          <a:p>
            <a:pPr rtl="0" lvl="0" indent="0" marL="0">
              <a:spcBef>
                <a:spcPts val="0"/>
              </a:spcBef>
              <a:buNone/>
            </a:pPr>
            <a:r>
              <a:t/>
            </a:r>
            <a:endParaRPr b="1" sz="22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16" name="Shape 116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5666997" x="3916272"/>
            <a:ext cy="1024924" cx="1311475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Shape 117"/>
          <p:cNvSpPr txBox="1"/>
          <p:nvPr>
            <p:ph type="title"/>
          </p:nvPr>
        </p:nvSpPr>
        <p:spPr>
          <a:xfrm>
            <a:off y="579425" x="457200"/>
            <a:ext cy="1143000" cx="82116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l" rtl="0" lvl="0">
              <a:spcBef>
                <a:spcPts val="0"/>
              </a:spcBef>
              <a:buClr>
                <a:schemeClr val="dk1"/>
              </a:buClr>
              <a:buSzPct val="27500"/>
              <a:buFont typeface="Arial"/>
              <a:buNone/>
            </a:pPr>
            <a:r>
              <a:rPr b="1" sz="4000" lang="en-US" i="1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# Cross-platform hell</a:t>
            </a:r>
          </a:p>
          <a:p>
            <a:pPr algn="r" rtl="0" lvl="0">
              <a:spcBef>
                <a:spcPts val="0"/>
              </a:spcBef>
              <a:buClr>
                <a:schemeClr val="dk1"/>
              </a:buClr>
              <a:buSzPct val="27500"/>
              <a:buFont typeface="Arial"/>
              <a:buNone/>
            </a:pPr>
            <a:r>
              <a:rPr b="1" sz="4000" lang="en-US" i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Description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8" name="Shape 118"/>
          <p:cNvSpPr txBox="1"/>
          <p:nvPr/>
        </p:nvSpPr>
        <p:spPr>
          <a:xfrm>
            <a:off y="6290225" x="54175"/>
            <a:ext cy="401700" cx="37064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1300" lang="en-US">
                <a:solidFill>
                  <a:srgbClr val="E7B4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Dobroslav Dimitrov, InterGame 2014</a:t>
            </a:r>
          </a:p>
        </p:txBody>
      </p:sp>
      <p:sp>
        <p:nvSpPr>
          <p:cNvPr id="119" name="Shape 119"/>
          <p:cNvSpPr txBox="1"/>
          <p:nvPr/>
        </p:nvSpPr>
        <p:spPr>
          <a:xfrm>
            <a:off y="6290225" x="5565850"/>
            <a:ext cy="401700" cx="32079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1300" lang="en-US">
                <a:solidFill>
                  <a:srgbClr val="E7B44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Winning the War for Software Engineering Talent?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BBE0E3"/>
      </a:accent4>
      <a:accent5>
        <a:srgbClr val="333399"/>
      </a:accent5>
      <a:accent6>
        <a:srgbClr val="FFFFFF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xmlns:r="http://schemas.openxmlformats.org/officeDocument/2006/relationships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BBE0E3"/>
      </a:accent4>
      <a:accent5>
        <a:srgbClr val="333399"/>
      </a:accent5>
      <a:accent6>
        <a:srgbClr val="FFFFFF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