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46" r:id="rId1"/>
  </p:sldMasterIdLst>
  <p:notesMasterIdLst>
    <p:notesMasterId r:id="rId42"/>
  </p:notesMasterIdLst>
  <p:sldIdLst>
    <p:sldId id="256" r:id="rId2"/>
    <p:sldId id="312" r:id="rId3"/>
    <p:sldId id="286" r:id="rId4"/>
    <p:sldId id="294" r:id="rId5"/>
    <p:sldId id="257" r:id="rId6"/>
    <p:sldId id="282" r:id="rId7"/>
    <p:sldId id="299" r:id="rId8"/>
    <p:sldId id="258" r:id="rId9"/>
    <p:sldId id="303" r:id="rId10"/>
    <p:sldId id="295" r:id="rId11"/>
    <p:sldId id="285" r:id="rId12"/>
    <p:sldId id="288" r:id="rId13"/>
    <p:sldId id="300" r:id="rId14"/>
    <p:sldId id="276" r:id="rId15"/>
    <p:sldId id="278" r:id="rId16"/>
    <p:sldId id="297" r:id="rId17"/>
    <p:sldId id="289" r:id="rId18"/>
    <p:sldId id="290" r:id="rId19"/>
    <p:sldId id="277" r:id="rId20"/>
    <p:sldId id="265" r:id="rId21"/>
    <p:sldId id="291" r:id="rId22"/>
    <p:sldId id="304" r:id="rId23"/>
    <p:sldId id="269" r:id="rId24"/>
    <p:sldId id="267" r:id="rId25"/>
    <p:sldId id="313" r:id="rId26"/>
    <p:sldId id="307" r:id="rId27"/>
    <p:sldId id="268" r:id="rId28"/>
    <p:sldId id="301" r:id="rId29"/>
    <p:sldId id="272" r:id="rId30"/>
    <p:sldId id="305" r:id="rId31"/>
    <p:sldId id="273" r:id="rId32"/>
    <p:sldId id="302" r:id="rId33"/>
    <p:sldId id="279" r:id="rId34"/>
    <p:sldId id="309" r:id="rId35"/>
    <p:sldId id="308" r:id="rId36"/>
    <p:sldId id="275" r:id="rId37"/>
    <p:sldId id="310" r:id="rId38"/>
    <p:sldId id="274" r:id="rId39"/>
    <p:sldId id="314" r:id="rId40"/>
    <p:sldId id="315" r:id="rId41"/>
  </p:sldIdLst>
  <p:sldSz cx="9144000" cy="6858000" type="screen4x3"/>
  <p:notesSz cx="6791325" cy="9872663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  <p:embeddedFont>
      <p:font typeface="Harlow Solid Italic" panose="04030604020F02020D02" pitchFamily="82" charset="0"/>
      <p:italic r:id="rId48"/>
    </p:embeddedFont>
    <p:embeddedFont>
      <p:font typeface="Corbel" panose="020B0503020204020204" pitchFamily="34" charset="0"/>
      <p:regular r:id="rId49"/>
      <p:bold r:id="rId50"/>
      <p:italic r:id="rId51"/>
      <p:boldItalic r:id="rId52"/>
    </p:embeddedFont>
    <p:embeddedFont>
      <p:font typeface="Lucida Handwriting" panose="03010101010101010101" pitchFamily="66" charset="0"/>
      <p:regular r:id="rId53"/>
    </p:embeddedFont>
    <p:embeddedFont>
      <p:font typeface="Comic Sans MS" panose="030F0702030302020204" pitchFamily="66" charset="0"/>
      <p:regular r:id="rId54"/>
      <p:bold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MS Mincho" panose="02020609040205080304" pitchFamily="49" charset="-128"/>
      <p:regular r:id="rId58"/>
    </p:embeddedFont>
    <p:embeddedFont>
      <p:font typeface="Century Gothic" panose="020B0502020202020204" pitchFamily="34" charset="0"/>
      <p:regular r:id="rId59"/>
      <p:bold r:id="rId60"/>
      <p:italic r:id="rId61"/>
      <p:boldItalic r:id="rId62"/>
    </p:embeddedFont>
    <p:embeddedFont>
      <p:font typeface="Wingdings 2" panose="05020102010507070707" pitchFamily="18" charset="2"/>
      <p:regular r:id="rId63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BFB"/>
    <a:srgbClr val="323C46"/>
    <a:srgbClr val="8CFAC3"/>
    <a:srgbClr val="006496"/>
    <a:srgbClr val="BE1419"/>
    <a:srgbClr val="78A04F"/>
    <a:srgbClr val="3C5996"/>
    <a:srgbClr val="0A4673"/>
    <a:srgbClr val="FADCA0"/>
    <a:srgbClr val="B4E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553" autoAdjust="0"/>
    <p:restoredTop sz="91516" autoAdjust="0"/>
  </p:normalViewPr>
  <p:slideViewPr>
    <p:cSldViewPr snapToGrid="0" snapToObjects="1">
      <p:cViewPr>
        <p:scale>
          <a:sx n="110" d="100"/>
          <a:sy n="110" d="100"/>
        </p:scale>
        <p:origin x="-594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961807206774108E-2"/>
          <c:y val="1.5625E-2"/>
          <c:w val="0.95807291351434032"/>
          <c:h val="0.8753073326771653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Zynga</c:v>
                </c:pt>
              </c:strCache>
            </c:strRef>
          </c:tx>
          <c:marker>
            <c:spPr>
              <a:solidFill>
                <a:srgbClr val="BE1419"/>
              </a:solidFill>
            </c:spPr>
          </c:marker>
          <c:dPt>
            <c:idx val="0"/>
            <c:marker>
              <c:symbol val="square"/>
              <c:size val="7"/>
              <c:spPr>
                <a:solidFill>
                  <a:srgbClr val="BE1419"/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"/>
            <c:marker>
              <c:symbol val="square"/>
              <c:size val="7"/>
              <c:spPr>
                <a:solidFill>
                  <a:srgbClr val="BE1419"/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  <c:spPr>
              <a:ln>
                <a:solidFill>
                  <a:srgbClr val="BE1419"/>
                </a:solidFill>
              </a:ln>
            </c:spPr>
          </c:dPt>
          <c:dLbls>
            <c:dLbl>
              <c:idx val="0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1.7751479289940936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>
                      <a:solidFill>
                        <a:srgbClr val="BE1419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BE1419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Tabelle1!$A$2:$A$3</c:f>
              <c:strCache>
                <c:ptCount val="2"/>
                <c:pt idx="0">
                  <c:v>IPO Date</c:v>
                </c:pt>
                <c:pt idx="1">
                  <c:v>April 12th, 2013</c:v>
                </c:pt>
              </c:strCache>
            </c:strRef>
          </c:cat>
          <c:val>
            <c:numRef>
              <c:f>Tabelle1!$B$2:$B$3</c:f>
              <c:numCache>
                <c:formatCode>0.00%</c:formatCode>
                <c:ptCount val="2"/>
                <c:pt idx="0" formatCode="0%">
                  <c:v>1</c:v>
                </c:pt>
                <c:pt idx="1">
                  <c:v>0.34200000000000003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Electronic Arts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dPt>
            <c:idx val="1"/>
            <c:marker>
              <c:symbol val="square"/>
              <c:size val="7"/>
            </c:marker>
            <c:bubble3D val="0"/>
          </c:dPt>
          <c:dLbls>
            <c:dLbl>
              <c:idx val="0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451567612418279E-2"/>
                  <c:y val="1.1797511997390859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Tabelle1!$A$2:$A$3</c:f>
              <c:strCache>
                <c:ptCount val="2"/>
                <c:pt idx="0">
                  <c:v>IPO Date</c:v>
                </c:pt>
                <c:pt idx="1">
                  <c:v>April 12th, 2013</c:v>
                </c:pt>
              </c:strCache>
            </c:strRef>
          </c:cat>
          <c:val>
            <c:numRef>
              <c:f>Tabelle1!$C$2:$C$3</c:f>
              <c:numCache>
                <c:formatCode>0.00%</c:formatCode>
                <c:ptCount val="2"/>
                <c:pt idx="0" formatCode="0%">
                  <c:v>1</c:v>
                </c:pt>
                <c:pt idx="1">
                  <c:v>0.70320000000000005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Groupon</c:v>
                </c:pt>
              </c:strCache>
            </c:strRef>
          </c:tx>
          <c:spPr>
            <a:ln>
              <a:solidFill>
                <a:srgbClr val="78A04F"/>
              </a:solidFill>
            </a:ln>
          </c:spPr>
          <c:marker>
            <c:symbol val="square"/>
            <c:size val="7"/>
            <c:spPr>
              <a:solidFill>
                <a:srgbClr val="78A04F"/>
              </a:solidFill>
              <a:ln w="6350">
                <a:solidFill>
                  <a:schemeClr val="tx1"/>
                </a:solidFill>
              </a:ln>
            </c:spPr>
          </c:marker>
          <c:dLbls>
            <c:dLbl>
              <c:idx val="0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57638990964217"/>
                  <c:y val="3.5502725620835854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>
                      <a:solidFill>
                        <a:srgbClr val="78A04F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78A04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Tabelle1!$A$2:$A$3</c:f>
              <c:strCache>
                <c:ptCount val="2"/>
                <c:pt idx="0">
                  <c:v>IPO Date</c:v>
                </c:pt>
                <c:pt idx="1">
                  <c:v>April 12th, 2013</c:v>
                </c:pt>
              </c:strCache>
            </c:strRef>
          </c:cat>
          <c:val>
            <c:numRef>
              <c:f>Tabelle1!$D$2:$D$3</c:f>
              <c:numCache>
                <c:formatCode>0%</c:formatCode>
                <c:ptCount val="2"/>
                <c:pt idx="0">
                  <c:v>1</c:v>
                </c:pt>
                <c:pt idx="1">
                  <c:v>0.32750000000000001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Facebook</c:v>
                </c:pt>
              </c:strCache>
            </c:strRef>
          </c:tx>
          <c:spPr>
            <a:ln>
              <a:solidFill>
                <a:srgbClr val="3C5996"/>
              </a:solidFill>
            </a:ln>
          </c:spPr>
          <c:marker>
            <c:spPr>
              <a:solidFill>
                <a:srgbClr val="3C5996"/>
              </a:solidFill>
            </c:spPr>
          </c:marker>
          <c:dPt>
            <c:idx val="0"/>
            <c:marker>
              <c:symbol val="square"/>
              <c:size val="7"/>
              <c:spPr>
                <a:solidFill>
                  <a:srgbClr val="3C5996"/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"/>
            <c:marker>
              <c:symbol val="square"/>
              <c:size val="7"/>
              <c:spPr>
                <a:solidFill>
                  <a:srgbClr val="3C5996"/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3C5996"/>
                        </a:solidFill>
                      </a:rPr>
                      <a:t>100%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numFmt formatCode="0.00%" sourceLinked="0"/>
              <c:spPr/>
              <c:txPr>
                <a:bodyPr anchor="t" anchorCtr="1"/>
                <a:lstStyle/>
                <a:p>
                  <a:pPr>
                    <a:defRPr>
                      <a:solidFill>
                        <a:srgbClr val="3C5996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3C5996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Tabelle1!$A$2:$A$3</c:f>
              <c:strCache>
                <c:ptCount val="2"/>
                <c:pt idx="0">
                  <c:v>IPO Date</c:v>
                </c:pt>
                <c:pt idx="1">
                  <c:v>April 12th, 2013</c:v>
                </c:pt>
              </c:strCache>
            </c:strRef>
          </c:cat>
          <c:val>
            <c:numRef>
              <c:f>Tabelle1!$E$2:$E$3</c:f>
              <c:numCache>
                <c:formatCode>0.00%</c:formatCode>
                <c:ptCount val="2"/>
                <c:pt idx="0" formatCode="0%">
                  <c:v>1</c:v>
                </c:pt>
                <c:pt idx="1">
                  <c:v>0.72099999999999997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LinkedIn</c:v>
                </c:pt>
              </c:strCache>
            </c:strRef>
          </c:tx>
          <c:spPr>
            <a:ln>
              <a:solidFill>
                <a:srgbClr val="006496"/>
              </a:solidFill>
            </a:ln>
          </c:spPr>
          <c:marker>
            <c:spPr>
              <a:solidFill>
                <a:srgbClr val="006496"/>
              </a:solidFill>
            </c:spPr>
          </c:marker>
          <c:dPt>
            <c:idx val="0"/>
            <c:marker>
              <c:symbol val="square"/>
              <c:size val="7"/>
              <c:spPr>
                <a:solidFill>
                  <a:srgbClr val="006496"/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"/>
            <c:marker>
              <c:symbol val="square"/>
              <c:size val="7"/>
              <c:spPr>
                <a:solidFill>
                  <a:srgbClr val="006496"/>
                </a:solidFill>
                <a:ln w="6350">
                  <a:solidFill>
                    <a:schemeClr val="tx1"/>
                  </a:solidFill>
                </a:ln>
              </c:spPr>
            </c:marker>
            <c:bubble3D val="0"/>
          </c:dPt>
          <c:dLbls>
            <c:dLbl>
              <c:idx val="0"/>
              <c:layout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>
                      <a:solidFill>
                        <a:srgbClr val="006496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6496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Tabelle1!$A$2:$A$3</c:f>
              <c:strCache>
                <c:ptCount val="2"/>
                <c:pt idx="0">
                  <c:v>IPO Date</c:v>
                </c:pt>
                <c:pt idx="1">
                  <c:v>April 12th, 2013</c:v>
                </c:pt>
              </c:strCache>
            </c:strRef>
          </c:cat>
          <c:val>
            <c:numRef>
              <c:f>Tabelle1!$F$2:$F$3</c:f>
              <c:numCache>
                <c:formatCode>0%</c:formatCode>
                <c:ptCount val="2"/>
                <c:pt idx="0">
                  <c:v>1</c:v>
                </c:pt>
                <c:pt idx="1">
                  <c:v>4.1196999999999999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711040"/>
        <c:axId val="162712576"/>
      </c:lineChart>
      <c:catAx>
        <c:axId val="162711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323C46"/>
                </a:solidFill>
              </a:defRPr>
            </a:pPr>
            <a:endParaRPr lang="en-US"/>
          </a:p>
        </c:txPr>
        <c:crossAx val="162712576"/>
        <c:crosses val="autoZero"/>
        <c:auto val="1"/>
        <c:lblAlgn val="ctr"/>
        <c:lblOffset val="100"/>
        <c:tickMarkSkip val="100"/>
        <c:noMultiLvlLbl val="0"/>
      </c:catAx>
      <c:valAx>
        <c:axId val="162712576"/>
        <c:scaling>
          <c:orientation val="minMax"/>
        </c:scaling>
        <c:delete val="1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62711040"/>
        <c:crosses val="autoZero"/>
        <c:crossBetween val="between"/>
        <c:majorUnit val="0.5"/>
        <c:minorUnit val="1.0000000000000002E-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0"/>
      <c:rotY val="0"/>
      <c:depthPercent val="75"/>
      <c:rAngAx val="0"/>
      <c:perspective val="10"/>
    </c:view3D>
    <c:floor>
      <c:thickness val="0"/>
      <c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1.95284842583223E-2"/>
          <c:y val="0"/>
          <c:w val="0.68695001001586198"/>
          <c:h val="0.86897646142671103"/>
        </c:manualLayout>
      </c:layout>
      <c:line3D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Development costs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cat>
            <c:strRef>
              <c:f>Tabelle1!$A$2:$A$9</c:f>
              <c:strCache>
                <c:ptCount val="8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</c:strCache>
            </c:strRef>
          </c:cat>
          <c:val>
            <c:numRef>
              <c:f>Tabelle1!$B$2:$B$9</c:f>
              <c:numCache>
                <c:formatCode>[$€-2]\ #,##0_ ;\-[$€-2]\ #,##0\ </c:formatCode>
                <c:ptCount val="8"/>
                <c:pt idx="0">
                  <c:v>15000</c:v>
                </c:pt>
                <c:pt idx="1">
                  <c:v>15000</c:v>
                </c:pt>
                <c:pt idx="2">
                  <c:v>15000</c:v>
                </c:pt>
                <c:pt idx="3">
                  <c:v>15000</c:v>
                </c:pt>
                <c:pt idx="4">
                  <c:v>15000</c:v>
                </c:pt>
                <c:pt idx="5">
                  <c:v>15000</c:v>
                </c:pt>
                <c:pt idx="6">
                  <c:v>15000</c:v>
                </c:pt>
                <c:pt idx="7">
                  <c:v>15000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Marketing budget committed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brightRoom" dir="tl">
                <a:rot lat="0" lon="0" rev="8700000"/>
              </a:lightRig>
            </a:scene3d>
            <a:sp3d>
              <a:contourClr>
                <a:srgbClr val="000000"/>
              </a:contourClr>
            </a:sp3d>
          </c:spPr>
          <c:cat>
            <c:strRef>
              <c:f>Tabelle1!$A$2:$A$9</c:f>
              <c:strCache>
                <c:ptCount val="8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</c:strCache>
            </c:strRef>
          </c:cat>
          <c:val>
            <c:numRef>
              <c:f>Tabelle1!$C$2:$C$9</c:f>
              <c:numCache>
                <c:formatCode>[$€-2]\ #,##0_ ;\-[$€-2]\ #,##0\ </c:formatCode>
                <c:ptCount val="8"/>
                <c:pt idx="0">
                  <c:v>30000</c:v>
                </c:pt>
                <c:pt idx="1">
                  <c:v>30000</c:v>
                </c:pt>
                <c:pt idx="2">
                  <c:v>30000</c:v>
                </c:pt>
                <c:pt idx="3">
                  <c:v>30000</c:v>
                </c:pt>
                <c:pt idx="4">
                  <c:v>30000</c:v>
                </c:pt>
                <c:pt idx="5">
                  <c:v>30000</c:v>
                </c:pt>
                <c:pt idx="6">
                  <c:v>30000</c:v>
                </c:pt>
                <c:pt idx="7">
                  <c:v>30000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Marketing budget successful KPIs</c:v>
                </c:pt>
              </c:strCache>
            </c:strRef>
          </c:tx>
          <c:spPr>
            <a:solidFill>
              <a:schemeClr val="bg2"/>
            </a:solidFill>
            <a:ln w="25400">
              <a:noFill/>
            </a:ln>
          </c:spPr>
          <c:cat>
            <c:strRef>
              <c:f>Tabelle1!$A$2:$A$9</c:f>
              <c:strCache>
                <c:ptCount val="8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</c:strCache>
            </c:strRef>
          </c:cat>
          <c:val>
            <c:numRef>
              <c:f>Tabelle1!$D$2:$D$9</c:f>
              <c:numCache>
                <c:formatCode>[$€-2]\ #,##0_ ;\-[$€-2]\ #,##0\ </c:formatCode>
                <c:ptCount val="8"/>
                <c:pt idx="0">
                  <c:v>30000</c:v>
                </c:pt>
                <c:pt idx="1">
                  <c:v>30000</c:v>
                </c:pt>
                <c:pt idx="2">
                  <c:v>40000</c:v>
                </c:pt>
                <c:pt idx="3">
                  <c:v>55000</c:v>
                </c:pt>
                <c:pt idx="4">
                  <c:v>70000</c:v>
                </c:pt>
                <c:pt idx="5">
                  <c:v>90000</c:v>
                </c:pt>
                <c:pt idx="6">
                  <c:v>120000</c:v>
                </c:pt>
                <c:pt idx="7">
                  <c:v>160000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0"/>
        <c:axId val="162211328"/>
        <c:axId val="162212864"/>
        <c:axId val="163413504"/>
      </c:line3DChart>
      <c:catAx>
        <c:axId val="162211328"/>
        <c:scaling>
          <c:orientation val="minMax"/>
        </c:scaling>
        <c:delete val="0"/>
        <c:axPos val="b"/>
        <c:numFmt formatCode="dd\.mm\.yy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62212864"/>
        <c:crosses val="autoZero"/>
        <c:auto val="1"/>
        <c:lblAlgn val="ctr"/>
        <c:lblOffset val="100"/>
        <c:noMultiLvlLbl val="0"/>
      </c:catAx>
      <c:valAx>
        <c:axId val="162212864"/>
        <c:scaling>
          <c:orientation val="minMax"/>
        </c:scaling>
        <c:delete val="1"/>
        <c:axPos val="l"/>
        <c:numFmt formatCode="[$€-2]\ #,##0_ ;\-[$€-2]\ #,##0\ " sourceLinked="1"/>
        <c:majorTickMark val="out"/>
        <c:minorTickMark val="none"/>
        <c:tickLblPos val="nextTo"/>
        <c:crossAx val="162211328"/>
        <c:crosses val="autoZero"/>
        <c:crossBetween val="between"/>
      </c:valAx>
      <c:serAx>
        <c:axId val="163413504"/>
        <c:scaling>
          <c:orientation val="minMax"/>
        </c:scaling>
        <c:delete val="1"/>
        <c:axPos val="b"/>
        <c:majorTickMark val="out"/>
        <c:minorTickMark val="none"/>
        <c:tickLblPos val="nextTo"/>
        <c:crossAx val="162212864"/>
        <c:crosses val="autoZero"/>
      </c:serAx>
      <c:spPr>
        <a:ln>
          <a:noFill/>
        </a:ln>
        <a:scene3d>
          <a:camera prst="orthographicFront"/>
          <a:lightRig rig="threePt" dir="t"/>
        </a:scene3d>
      </c:spPr>
    </c:plotArea>
    <c:legend>
      <c:legendPos val="r"/>
      <c:legendEntry>
        <c:idx val="0"/>
        <c:txPr>
          <a:bodyPr/>
          <a:lstStyle/>
          <a:p>
            <a:pPr rtl="0">
              <a:defRPr sz="12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 rtl="0">
              <a:defRPr sz="12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 rtl="0">
              <a:defRPr sz="1200">
                <a:solidFill>
                  <a:schemeClr val="bg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72961881207078305"/>
          <c:y val="0.21432502470339601"/>
          <c:w val="0.23493598077710001"/>
          <c:h val="0.43640593405011302"/>
        </c:manualLayout>
      </c:layout>
      <c:overlay val="0"/>
      <c:txPr>
        <a:bodyPr/>
        <a:lstStyle/>
        <a:p>
          <a:pPr rtl="0">
            <a:defRPr sz="1200">
              <a:solidFill>
                <a:schemeClr val="tx1">
                  <a:lumMod val="9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  <a:scene3d>
      <a:camera prst="orthographicFront"/>
      <a:lightRig rig="threePt" dir="t"/>
    </a:scene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D4E88-04F2-4DFB-A8FC-F2CD35E2AA54}" type="doc">
      <dgm:prSet loTypeId="urn:microsoft.com/office/officeart/2009/3/layout/IncreasingArrowsProcess" loCatId="process" qsTypeId="urn:microsoft.com/office/officeart/2005/8/quickstyle/3d3" qsCatId="3D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E72ADB39-1541-4A49-9771-2F1316D5C411}">
      <dgm:prSet phldrT="[Text]"/>
      <dgm:spPr>
        <a:solidFill>
          <a:srgbClr val="46AA73"/>
        </a:solidFill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gm:spPr>
      <dgm:t>
        <a:bodyPr/>
        <a:lstStyle/>
        <a:p>
          <a:r>
            <a:rPr lang="de-DE" dirty="0" err="1" smtClean="0"/>
            <a:t>Seed</a:t>
          </a:r>
          <a:r>
            <a:rPr lang="de-DE" dirty="0" smtClean="0"/>
            <a:t> Stage</a:t>
          </a:r>
          <a:endParaRPr lang="en-US" dirty="0"/>
        </a:p>
      </dgm:t>
    </dgm:pt>
    <dgm:pt modelId="{C56E0F32-3FBC-49AE-B401-E018C0D12537}" type="parTrans" cxnId="{F0D1DEFE-F4BD-442B-8DD7-E25063C64675}">
      <dgm:prSet/>
      <dgm:spPr/>
      <dgm:t>
        <a:bodyPr/>
        <a:lstStyle/>
        <a:p>
          <a:endParaRPr lang="en-US"/>
        </a:p>
      </dgm:t>
    </dgm:pt>
    <dgm:pt modelId="{ECD77D1C-D3FD-4288-AEEF-1C371593A0F2}" type="sibTrans" cxnId="{F0D1DEFE-F4BD-442B-8DD7-E25063C64675}">
      <dgm:prSet/>
      <dgm:spPr/>
      <dgm:t>
        <a:bodyPr/>
        <a:lstStyle/>
        <a:p>
          <a:endParaRPr lang="en-US"/>
        </a:p>
      </dgm:t>
    </dgm:pt>
    <dgm:pt modelId="{CE463C85-C390-4DBE-9299-7550CC004567}">
      <dgm:prSet phldrT="[Text]"/>
      <dgm:spPr/>
      <dgm:t>
        <a:bodyPr/>
        <a:lstStyle/>
        <a:p>
          <a:r>
            <a:rPr lang="de-DE" dirty="0" smtClean="0"/>
            <a:t>Bootstrapping</a:t>
          </a:r>
          <a:endParaRPr lang="en-US" dirty="0"/>
        </a:p>
      </dgm:t>
    </dgm:pt>
    <dgm:pt modelId="{FD526483-AF34-4F52-AE94-8811782DB486}" type="parTrans" cxnId="{8A4C22ED-BA15-45CF-99CC-B8B6474C8904}">
      <dgm:prSet/>
      <dgm:spPr/>
      <dgm:t>
        <a:bodyPr/>
        <a:lstStyle/>
        <a:p>
          <a:endParaRPr lang="en-US"/>
        </a:p>
      </dgm:t>
    </dgm:pt>
    <dgm:pt modelId="{855884F3-5D71-474D-96A6-202EFDED6E00}" type="sibTrans" cxnId="{8A4C22ED-BA15-45CF-99CC-B8B6474C8904}">
      <dgm:prSet/>
      <dgm:spPr/>
      <dgm:t>
        <a:bodyPr/>
        <a:lstStyle/>
        <a:p>
          <a:endParaRPr lang="en-US"/>
        </a:p>
      </dgm:t>
    </dgm:pt>
    <dgm:pt modelId="{65372419-4EFB-4050-87A8-7F77E2DA8FAC}">
      <dgm:prSet phldrT="[Text]"/>
      <dgm:spPr>
        <a:solidFill>
          <a:srgbClr val="94FECC"/>
        </a:solidFill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gm:spPr>
      <dgm:t>
        <a:bodyPr/>
        <a:lstStyle/>
        <a:p>
          <a:r>
            <a:rPr lang="de-DE" dirty="0" err="1" smtClean="0">
              <a:solidFill>
                <a:schemeClr val="bg1"/>
              </a:solidFill>
            </a:rPr>
            <a:t>Early</a:t>
          </a:r>
          <a:r>
            <a:rPr lang="de-DE" dirty="0" smtClean="0">
              <a:solidFill>
                <a:schemeClr val="bg1"/>
              </a:solidFill>
            </a:rPr>
            <a:t> </a:t>
          </a:r>
          <a:r>
            <a:rPr lang="de-DE" dirty="0" err="1" smtClean="0">
              <a:solidFill>
                <a:schemeClr val="bg1"/>
              </a:solidFill>
            </a:rPr>
            <a:t>Stage</a:t>
          </a:r>
          <a:r>
            <a:rPr lang="en-US" dirty="0" smtClean="0">
              <a:solidFill>
                <a:schemeClr val="bg1"/>
              </a:solidFill>
            </a:rPr>
            <a:t> (Prototype/ Beta Program)</a:t>
          </a:r>
          <a:endParaRPr lang="en-US" dirty="0">
            <a:solidFill>
              <a:schemeClr val="bg1"/>
            </a:solidFill>
          </a:endParaRPr>
        </a:p>
      </dgm:t>
    </dgm:pt>
    <dgm:pt modelId="{2D6DCA2C-4A82-44AF-A0E3-DF6A6D95C3AB}" type="parTrans" cxnId="{6F607064-2185-4E98-B0AD-6AB2669ED51A}">
      <dgm:prSet/>
      <dgm:spPr/>
      <dgm:t>
        <a:bodyPr/>
        <a:lstStyle/>
        <a:p>
          <a:endParaRPr lang="en-US"/>
        </a:p>
      </dgm:t>
    </dgm:pt>
    <dgm:pt modelId="{C4953C3E-C7EA-43DF-A5AD-EE3417949C97}" type="sibTrans" cxnId="{6F607064-2185-4E98-B0AD-6AB2669ED51A}">
      <dgm:prSet/>
      <dgm:spPr/>
      <dgm:t>
        <a:bodyPr/>
        <a:lstStyle/>
        <a:p>
          <a:endParaRPr lang="en-US"/>
        </a:p>
      </dgm:t>
    </dgm:pt>
    <dgm:pt modelId="{52811F52-264E-46C5-BCB0-27CC76BD7D60}">
      <dgm:prSet phldrT="[Text]"/>
      <dgm:spPr/>
      <dgm:t>
        <a:bodyPr/>
        <a:lstStyle/>
        <a:p>
          <a:r>
            <a:rPr lang="de-DE" dirty="0" smtClean="0"/>
            <a:t>Private </a:t>
          </a:r>
          <a:r>
            <a:rPr lang="de-DE" dirty="0" err="1" smtClean="0"/>
            <a:t>Equity</a:t>
          </a:r>
          <a:endParaRPr lang="en-US" dirty="0"/>
        </a:p>
      </dgm:t>
    </dgm:pt>
    <dgm:pt modelId="{4D4D8F22-5784-4A9D-A46F-B577F0F54789}" type="parTrans" cxnId="{6DD53067-D1A9-43B0-BBC4-77309898E290}">
      <dgm:prSet/>
      <dgm:spPr/>
      <dgm:t>
        <a:bodyPr/>
        <a:lstStyle/>
        <a:p>
          <a:endParaRPr lang="en-US"/>
        </a:p>
      </dgm:t>
    </dgm:pt>
    <dgm:pt modelId="{67AA64AB-124E-4A6E-ABAD-01AFD71DFEA2}" type="sibTrans" cxnId="{6DD53067-D1A9-43B0-BBC4-77309898E290}">
      <dgm:prSet/>
      <dgm:spPr/>
      <dgm:t>
        <a:bodyPr/>
        <a:lstStyle/>
        <a:p>
          <a:endParaRPr lang="en-US"/>
        </a:p>
      </dgm:t>
    </dgm:pt>
    <dgm:pt modelId="{300D1A3C-3EAA-43DB-B0C9-5A79D661C9F1}">
      <dgm:prSet phldrT="[Text]"/>
      <dgm:spPr>
        <a:solidFill>
          <a:srgbClr val="B4E6FA"/>
        </a:solidFill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gm:spPr>
      <dgm:t>
        <a:bodyPr/>
        <a:lstStyle/>
        <a:p>
          <a:r>
            <a:rPr lang="de-DE" dirty="0" smtClean="0">
              <a:solidFill>
                <a:schemeClr val="bg1"/>
              </a:solidFill>
            </a:rPr>
            <a:t>Series A</a:t>
          </a:r>
          <a:r>
            <a:rPr lang="en-US" dirty="0" smtClean="0">
              <a:solidFill>
                <a:schemeClr val="bg1"/>
              </a:solidFill>
            </a:rPr>
            <a:t>/ Series B</a:t>
          </a:r>
          <a:endParaRPr lang="en-US" dirty="0">
            <a:solidFill>
              <a:schemeClr val="bg1"/>
            </a:solidFill>
          </a:endParaRPr>
        </a:p>
      </dgm:t>
    </dgm:pt>
    <dgm:pt modelId="{2067230E-9594-46DA-9820-D78411C87435}" type="parTrans" cxnId="{5081EE96-D925-4A11-8D32-3320082903CE}">
      <dgm:prSet/>
      <dgm:spPr/>
      <dgm:t>
        <a:bodyPr/>
        <a:lstStyle/>
        <a:p>
          <a:endParaRPr lang="en-US"/>
        </a:p>
      </dgm:t>
    </dgm:pt>
    <dgm:pt modelId="{24C5E9B4-059C-46BB-B855-683287C28CEC}" type="sibTrans" cxnId="{5081EE96-D925-4A11-8D32-3320082903CE}">
      <dgm:prSet/>
      <dgm:spPr/>
      <dgm:t>
        <a:bodyPr/>
        <a:lstStyle/>
        <a:p>
          <a:endParaRPr lang="en-US"/>
        </a:p>
      </dgm:t>
    </dgm:pt>
    <dgm:pt modelId="{0F3974B5-9D94-4C2D-B726-0916FCAB33A5}">
      <dgm:prSet phldrT="[Text]"/>
      <dgm:spPr/>
      <dgm:t>
        <a:bodyPr/>
        <a:lstStyle/>
        <a:p>
          <a:r>
            <a:rPr lang="de-DE" dirty="0" smtClean="0"/>
            <a:t>Micro </a:t>
          </a:r>
          <a:r>
            <a:rPr lang="de-DE" dirty="0" err="1" smtClean="0"/>
            <a:t>VCs</a:t>
          </a:r>
          <a:endParaRPr lang="de-DE" dirty="0" smtClean="0"/>
        </a:p>
        <a:p>
          <a:r>
            <a:rPr lang="de-DE" dirty="0" smtClean="0"/>
            <a:t>Traditional </a:t>
          </a:r>
          <a:r>
            <a:rPr lang="de-DE" dirty="0" err="1" smtClean="0"/>
            <a:t>VCs</a:t>
          </a:r>
          <a:endParaRPr lang="de-DE" dirty="0" smtClean="0"/>
        </a:p>
        <a:p>
          <a:r>
            <a:rPr lang="de-DE" dirty="0" err="1" smtClean="0"/>
            <a:t>Institutional</a:t>
          </a:r>
          <a:r>
            <a:rPr lang="de-DE" dirty="0" smtClean="0"/>
            <a:t> </a:t>
          </a:r>
          <a:r>
            <a:rPr lang="de-DE" dirty="0" err="1" smtClean="0"/>
            <a:t>VCs</a:t>
          </a:r>
          <a:endParaRPr lang="en-US" dirty="0"/>
        </a:p>
      </dgm:t>
    </dgm:pt>
    <dgm:pt modelId="{67424307-B4BF-4D9E-82E7-3F721070D1C9}" type="parTrans" cxnId="{C5EEFCF1-A256-405E-8011-A7954FE19D33}">
      <dgm:prSet/>
      <dgm:spPr/>
      <dgm:t>
        <a:bodyPr/>
        <a:lstStyle/>
        <a:p>
          <a:endParaRPr lang="en-US"/>
        </a:p>
      </dgm:t>
    </dgm:pt>
    <dgm:pt modelId="{6D19F3B7-5257-4D12-B60B-E5E67DAAF6B4}" type="sibTrans" cxnId="{C5EEFCF1-A256-405E-8011-A7954FE19D33}">
      <dgm:prSet/>
      <dgm:spPr/>
      <dgm:t>
        <a:bodyPr/>
        <a:lstStyle/>
        <a:p>
          <a:endParaRPr lang="en-US"/>
        </a:p>
      </dgm:t>
    </dgm:pt>
    <dgm:pt modelId="{481EB3F5-1C34-42DD-AEB1-45E28623D810}">
      <dgm:prSet phldrT="[Text]"/>
      <dgm:spPr>
        <a:solidFill>
          <a:srgbClr val="0A4673"/>
        </a:solidFill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gm:spPr>
      <dgm:t>
        <a:bodyPr/>
        <a:lstStyle/>
        <a:p>
          <a:r>
            <a:rPr lang="de-DE" dirty="0" smtClean="0">
              <a:solidFill>
                <a:schemeClr val="tx1"/>
              </a:solidFill>
            </a:rPr>
            <a:t>Bridge/ Mezzanine</a:t>
          </a:r>
          <a:endParaRPr lang="en-US" dirty="0">
            <a:solidFill>
              <a:schemeClr val="tx1"/>
            </a:solidFill>
          </a:endParaRPr>
        </a:p>
      </dgm:t>
    </dgm:pt>
    <dgm:pt modelId="{D3AE0AD1-02B1-45C6-99B9-B9DC065FAD92}" type="parTrans" cxnId="{80980B28-E4E5-4E4D-8401-74D476ED050A}">
      <dgm:prSet/>
      <dgm:spPr/>
      <dgm:t>
        <a:bodyPr/>
        <a:lstStyle/>
        <a:p>
          <a:endParaRPr lang="en-US"/>
        </a:p>
      </dgm:t>
    </dgm:pt>
    <dgm:pt modelId="{7D0715DC-9C76-4570-A46D-2A0D5299EF21}" type="sibTrans" cxnId="{80980B28-E4E5-4E4D-8401-74D476ED050A}">
      <dgm:prSet/>
      <dgm:spPr/>
      <dgm:t>
        <a:bodyPr/>
        <a:lstStyle/>
        <a:p>
          <a:endParaRPr lang="en-US"/>
        </a:p>
      </dgm:t>
    </dgm:pt>
    <dgm:pt modelId="{0B240865-2CE6-4E4C-A12C-2D54F73873B4}">
      <dgm:prSet phldrT="[Text]"/>
      <dgm:spPr/>
      <dgm:t>
        <a:bodyPr/>
        <a:lstStyle/>
        <a:p>
          <a:r>
            <a:rPr lang="de-DE" dirty="0" smtClean="0"/>
            <a:t>Traditional VCs</a:t>
          </a:r>
          <a:endParaRPr lang="en-US" dirty="0"/>
        </a:p>
      </dgm:t>
    </dgm:pt>
    <dgm:pt modelId="{AA79DE76-4A75-411E-A94A-E5EBF3F0AC6F}" type="parTrans" cxnId="{40E82E85-C0F2-4256-BF4B-0AD4AC2ED644}">
      <dgm:prSet/>
      <dgm:spPr/>
      <dgm:t>
        <a:bodyPr/>
        <a:lstStyle/>
        <a:p>
          <a:endParaRPr lang="en-US"/>
        </a:p>
      </dgm:t>
    </dgm:pt>
    <dgm:pt modelId="{01080226-F275-45C2-B772-B04E729F02AD}" type="sibTrans" cxnId="{40E82E85-C0F2-4256-BF4B-0AD4AC2ED644}">
      <dgm:prSet/>
      <dgm:spPr/>
      <dgm:t>
        <a:bodyPr/>
        <a:lstStyle/>
        <a:p>
          <a:endParaRPr lang="en-US"/>
        </a:p>
      </dgm:t>
    </dgm:pt>
    <dgm:pt modelId="{2B35C701-C5B2-429F-B9FA-91DA4371F611}">
      <dgm:prSet phldrT="[Text]"/>
      <dgm:spPr>
        <a:solidFill>
          <a:srgbClr val="323C46"/>
        </a:solidFill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gm:spPr>
      <dgm:t>
        <a:bodyPr/>
        <a:lstStyle/>
        <a:p>
          <a:r>
            <a:rPr lang="de-DE" dirty="0" smtClean="0"/>
            <a:t>IPO</a:t>
          </a:r>
          <a:endParaRPr lang="en-US" dirty="0"/>
        </a:p>
      </dgm:t>
    </dgm:pt>
    <dgm:pt modelId="{EF672A0E-B1D3-43F2-96D9-F3C978105CCC}" type="parTrans" cxnId="{F57E4972-78D4-402A-A5F3-7DBA894000A5}">
      <dgm:prSet/>
      <dgm:spPr/>
      <dgm:t>
        <a:bodyPr/>
        <a:lstStyle/>
        <a:p>
          <a:endParaRPr lang="en-US"/>
        </a:p>
      </dgm:t>
    </dgm:pt>
    <dgm:pt modelId="{273FA18C-7C06-4FC3-A172-95AF2C417A69}" type="sibTrans" cxnId="{F57E4972-78D4-402A-A5F3-7DBA894000A5}">
      <dgm:prSet/>
      <dgm:spPr/>
      <dgm:t>
        <a:bodyPr/>
        <a:lstStyle/>
        <a:p>
          <a:endParaRPr lang="en-US"/>
        </a:p>
      </dgm:t>
    </dgm:pt>
    <dgm:pt modelId="{4EF411FE-E740-4B1A-A0D0-6349D0271E77}">
      <dgm:prSet phldrT="[Text]"/>
      <dgm:spPr/>
      <dgm:t>
        <a:bodyPr/>
        <a:lstStyle/>
        <a:p>
          <a:r>
            <a:rPr lang="de-DE" dirty="0" err="1" smtClean="0"/>
            <a:t>Institutional</a:t>
          </a:r>
          <a:r>
            <a:rPr lang="de-DE" dirty="0" smtClean="0"/>
            <a:t> </a:t>
          </a:r>
          <a:r>
            <a:rPr lang="de-DE" dirty="0" err="1" smtClean="0"/>
            <a:t>VCs</a:t>
          </a:r>
          <a:endParaRPr lang="de-DE" dirty="0" smtClean="0"/>
        </a:p>
        <a:p>
          <a:endParaRPr lang="en-US" dirty="0">
            <a:solidFill>
              <a:schemeClr val="tx2">
                <a:lumMod val="50000"/>
              </a:schemeClr>
            </a:solidFill>
          </a:endParaRPr>
        </a:p>
      </dgm:t>
    </dgm:pt>
    <dgm:pt modelId="{3E128DAC-CD59-40A4-B75D-8F8A86FF1FD4}" type="parTrans" cxnId="{9EB21110-3EB5-4B05-A5DC-79335557B2AC}">
      <dgm:prSet/>
      <dgm:spPr/>
      <dgm:t>
        <a:bodyPr/>
        <a:lstStyle/>
        <a:p>
          <a:endParaRPr lang="en-US"/>
        </a:p>
      </dgm:t>
    </dgm:pt>
    <dgm:pt modelId="{01DE8CD2-5B76-43CA-A2DF-FDF63CCAB0F1}" type="sibTrans" cxnId="{9EB21110-3EB5-4B05-A5DC-79335557B2AC}">
      <dgm:prSet/>
      <dgm:spPr/>
      <dgm:t>
        <a:bodyPr/>
        <a:lstStyle/>
        <a:p>
          <a:endParaRPr lang="en-US"/>
        </a:p>
      </dgm:t>
    </dgm:pt>
    <dgm:pt modelId="{88215857-F88A-4658-9F67-3A331EBDAEAF}">
      <dgm:prSet phldrT="[Text]"/>
      <dgm:spPr/>
      <dgm:t>
        <a:bodyPr/>
        <a:lstStyle/>
        <a:p>
          <a:r>
            <a:rPr lang="de-DE" dirty="0" err="1" smtClean="0"/>
            <a:t>Friends</a:t>
          </a:r>
          <a:r>
            <a:rPr lang="de-DE" dirty="0" smtClean="0"/>
            <a:t> &amp; Family</a:t>
          </a:r>
          <a:endParaRPr lang="en-US" dirty="0"/>
        </a:p>
      </dgm:t>
    </dgm:pt>
    <dgm:pt modelId="{D2D34AAF-17A2-4533-A2DA-927C5DDD309D}" type="parTrans" cxnId="{DC279AD1-0066-4A08-937F-C100843C8C43}">
      <dgm:prSet/>
      <dgm:spPr/>
      <dgm:t>
        <a:bodyPr/>
        <a:lstStyle/>
        <a:p>
          <a:endParaRPr lang="en-US"/>
        </a:p>
      </dgm:t>
    </dgm:pt>
    <dgm:pt modelId="{C7AD90BE-5C82-404A-ADE4-B5564B8D6F4D}" type="sibTrans" cxnId="{DC279AD1-0066-4A08-937F-C100843C8C43}">
      <dgm:prSet/>
      <dgm:spPr/>
      <dgm:t>
        <a:bodyPr/>
        <a:lstStyle/>
        <a:p>
          <a:endParaRPr lang="en-US"/>
        </a:p>
      </dgm:t>
    </dgm:pt>
    <dgm:pt modelId="{1F1166FC-4AEB-4B94-A46D-FC18624BF528}">
      <dgm:prSet phldrT="[Text]"/>
      <dgm:spPr/>
      <dgm:t>
        <a:bodyPr/>
        <a:lstStyle/>
        <a:p>
          <a:r>
            <a:rPr lang="de-DE" dirty="0" err="1" smtClean="0"/>
            <a:t>Incubators</a:t>
          </a:r>
          <a:r>
            <a:rPr lang="de-DE" dirty="0" smtClean="0"/>
            <a:t> &amp; Accelerators</a:t>
          </a:r>
        </a:p>
        <a:p>
          <a:r>
            <a:rPr lang="de-DE" dirty="0" smtClean="0"/>
            <a:t>Bus. </a:t>
          </a:r>
          <a:r>
            <a:rPr lang="de-DE" dirty="0" err="1" smtClean="0"/>
            <a:t>Angels</a:t>
          </a:r>
          <a:endParaRPr lang="de-DE" dirty="0" smtClean="0"/>
        </a:p>
        <a:p>
          <a:r>
            <a:rPr lang="de-DE" dirty="0" err="1" smtClean="0"/>
            <a:t>Crowd</a:t>
          </a:r>
          <a:r>
            <a:rPr lang="de-DE" dirty="0" smtClean="0"/>
            <a:t> </a:t>
          </a:r>
          <a:r>
            <a:rPr lang="de-DE" dirty="0" err="1" smtClean="0"/>
            <a:t>Funding</a:t>
          </a:r>
          <a:endParaRPr lang="en-US" dirty="0"/>
        </a:p>
      </dgm:t>
    </dgm:pt>
    <dgm:pt modelId="{9F4F7047-7F3A-4F54-A644-0C341A537B92}" type="parTrans" cxnId="{F7478C88-836F-4DAA-A47A-7724341FC3EE}">
      <dgm:prSet/>
      <dgm:spPr/>
      <dgm:t>
        <a:bodyPr/>
        <a:lstStyle/>
        <a:p>
          <a:endParaRPr lang="en-US"/>
        </a:p>
      </dgm:t>
    </dgm:pt>
    <dgm:pt modelId="{5A2C5364-E69C-4A3B-8F2F-9362C6551311}" type="sibTrans" cxnId="{F7478C88-836F-4DAA-A47A-7724341FC3EE}">
      <dgm:prSet/>
      <dgm:spPr/>
      <dgm:t>
        <a:bodyPr/>
        <a:lstStyle/>
        <a:p>
          <a:endParaRPr lang="en-US"/>
        </a:p>
      </dgm:t>
    </dgm:pt>
    <dgm:pt modelId="{EE31C637-54AA-47BF-A9FE-E2B7D59E1648}">
      <dgm:prSet phldrT="[Text]"/>
      <dgm:spPr/>
      <dgm:t>
        <a:bodyPr/>
        <a:lstStyle/>
        <a:p>
          <a:r>
            <a:rPr lang="de-DE" dirty="0" smtClean="0"/>
            <a:t>Super  Angels</a:t>
          </a:r>
          <a:endParaRPr lang="en-US" dirty="0"/>
        </a:p>
      </dgm:t>
    </dgm:pt>
    <dgm:pt modelId="{CFA0C446-A1B1-4824-ADE3-8572795C5C24}" type="parTrans" cxnId="{69E37066-BF19-4E42-B693-1978555E2100}">
      <dgm:prSet/>
      <dgm:spPr/>
      <dgm:t>
        <a:bodyPr/>
        <a:lstStyle/>
        <a:p>
          <a:endParaRPr lang="en-US"/>
        </a:p>
      </dgm:t>
    </dgm:pt>
    <dgm:pt modelId="{CC07993D-AFC8-40F7-A337-59DDCEBED658}" type="sibTrans" cxnId="{69E37066-BF19-4E42-B693-1978555E2100}">
      <dgm:prSet/>
      <dgm:spPr/>
      <dgm:t>
        <a:bodyPr/>
        <a:lstStyle/>
        <a:p>
          <a:endParaRPr lang="en-US"/>
        </a:p>
      </dgm:t>
    </dgm:pt>
    <dgm:pt modelId="{21DA5E47-B813-4DE8-B6D7-773C18CED8AD}">
      <dgm:prSet phldrT="[Text]"/>
      <dgm:spPr/>
      <dgm:t>
        <a:bodyPr/>
        <a:lstStyle/>
        <a:p>
          <a:r>
            <a:rPr lang="de-DE" dirty="0" err="1" smtClean="0"/>
            <a:t>VCs</a:t>
          </a:r>
          <a:endParaRPr lang="de-DE" dirty="0" smtClean="0"/>
        </a:p>
        <a:p>
          <a:r>
            <a:rPr lang="en-US" dirty="0" smtClean="0"/>
            <a:t>Crowd Funding</a:t>
          </a:r>
        </a:p>
        <a:p>
          <a:r>
            <a:rPr lang="en-US" dirty="0" smtClean="0"/>
            <a:t>Government Funding</a:t>
          </a:r>
        </a:p>
      </dgm:t>
    </dgm:pt>
    <dgm:pt modelId="{8F524A9F-349A-4CDB-9219-95E39F0301F5}" type="parTrans" cxnId="{28101ACE-39C4-42ED-AC7B-16ED0DF1F49B}">
      <dgm:prSet/>
      <dgm:spPr/>
      <dgm:t>
        <a:bodyPr/>
        <a:lstStyle/>
        <a:p>
          <a:endParaRPr lang="en-US"/>
        </a:p>
      </dgm:t>
    </dgm:pt>
    <dgm:pt modelId="{D48154DA-F6A7-4309-A98E-E1EAB467B80F}" type="sibTrans" cxnId="{28101ACE-39C4-42ED-AC7B-16ED0DF1F49B}">
      <dgm:prSet/>
      <dgm:spPr/>
      <dgm:t>
        <a:bodyPr/>
        <a:lstStyle/>
        <a:p>
          <a:endParaRPr lang="en-US"/>
        </a:p>
      </dgm:t>
    </dgm:pt>
    <dgm:pt modelId="{8C949284-87CC-486D-B624-3298D8932FE8}">
      <dgm:prSet phldrT="[Text]"/>
      <dgm:spPr/>
      <dgm:t>
        <a:bodyPr/>
        <a:lstStyle/>
        <a:p>
          <a:endParaRPr lang="en-US" dirty="0"/>
        </a:p>
      </dgm:t>
    </dgm:pt>
    <dgm:pt modelId="{9794FAF3-F82A-4D18-B2C3-502196018EB6}" type="parTrans" cxnId="{481A7A5F-F26D-4AA0-9BEC-B32BDACF9889}">
      <dgm:prSet/>
      <dgm:spPr/>
      <dgm:t>
        <a:bodyPr/>
        <a:lstStyle/>
        <a:p>
          <a:endParaRPr lang="en-US"/>
        </a:p>
      </dgm:t>
    </dgm:pt>
    <dgm:pt modelId="{4F351422-6A03-4D81-B809-62CBCCFD27C9}" type="sibTrans" cxnId="{481A7A5F-F26D-4AA0-9BEC-B32BDACF9889}">
      <dgm:prSet/>
      <dgm:spPr/>
      <dgm:t>
        <a:bodyPr/>
        <a:lstStyle/>
        <a:p>
          <a:endParaRPr lang="en-US"/>
        </a:p>
      </dgm:t>
    </dgm:pt>
    <dgm:pt modelId="{86EE5593-1AD0-4648-906A-3CD2A1F3E8B9}">
      <dgm:prSet phldrT="[Text]"/>
      <dgm:spPr/>
      <dgm:t>
        <a:bodyPr/>
        <a:lstStyle/>
        <a:p>
          <a:r>
            <a:rPr lang="de-DE" dirty="0" err="1" smtClean="0"/>
            <a:t>Institutional</a:t>
          </a:r>
          <a:r>
            <a:rPr lang="de-DE" dirty="0" smtClean="0"/>
            <a:t> </a:t>
          </a:r>
          <a:r>
            <a:rPr lang="de-DE" dirty="0" err="1" smtClean="0"/>
            <a:t>VCs</a:t>
          </a:r>
          <a:endParaRPr lang="de-DE" dirty="0" smtClean="0"/>
        </a:p>
        <a:p>
          <a:r>
            <a:rPr lang="de-DE" dirty="0" smtClean="0"/>
            <a:t>(</a:t>
          </a:r>
          <a:r>
            <a:rPr lang="de-DE" dirty="0" err="1" smtClean="0"/>
            <a:t>preparation</a:t>
          </a:r>
          <a:r>
            <a:rPr lang="de-DE" dirty="0" smtClean="0"/>
            <a:t> </a:t>
          </a:r>
          <a:r>
            <a:rPr lang="de-DE" dirty="0" err="1" smtClean="0"/>
            <a:t>for</a:t>
          </a:r>
          <a:r>
            <a:rPr lang="de-DE" dirty="0" smtClean="0"/>
            <a:t> IPO)</a:t>
          </a:r>
        </a:p>
        <a:p>
          <a:endParaRPr lang="en-US" dirty="0"/>
        </a:p>
      </dgm:t>
    </dgm:pt>
    <dgm:pt modelId="{0B769E38-59A3-45EE-BBAC-3B23579B8115}" type="parTrans" cxnId="{16D4790B-CBB1-467B-A1A0-27C3F8E4CA37}">
      <dgm:prSet/>
      <dgm:spPr/>
      <dgm:t>
        <a:bodyPr/>
        <a:lstStyle/>
        <a:p>
          <a:endParaRPr lang="en-US"/>
        </a:p>
      </dgm:t>
    </dgm:pt>
    <dgm:pt modelId="{BF5718ED-8F57-4904-B38E-5FAAB2F470AE}" type="sibTrans" cxnId="{16D4790B-CBB1-467B-A1A0-27C3F8E4CA37}">
      <dgm:prSet/>
      <dgm:spPr/>
      <dgm:t>
        <a:bodyPr/>
        <a:lstStyle/>
        <a:p>
          <a:endParaRPr lang="en-US"/>
        </a:p>
      </dgm:t>
    </dgm:pt>
    <dgm:pt modelId="{BD6C8540-5AD5-45F2-93C5-FEC5F427C5B4}" type="pres">
      <dgm:prSet presAssocID="{DCDD4E88-04F2-4DFB-A8FC-F2CD35E2AA5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36FF168-523B-4873-91B5-4CEA13B9BC7A}" type="pres">
      <dgm:prSet presAssocID="{E72ADB39-1541-4A49-9771-2F1316D5C411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97888-D9C4-4096-A52E-7C2DD5F1AA92}" type="pres">
      <dgm:prSet presAssocID="{E72ADB39-1541-4A49-9771-2F1316D5C411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DF2C2-7237-4608-947B-C92CCA2AD73E}" type="pres">
      <dgm:prSet presAssocID="{65372419-4EFB-4050-87A8-7F77E2DA8FAC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F969B-7748-4AD9-92C1-B30E51A15261}" type="pres">
      <dgm:prSet presAssocID="{65372419-4EFB-4050-87A8-7F77E2DA8FAC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7FFDAD-058B-4DC2-BF91-721BA06A03B5}" type="pres">
      <dgm:prSet presAssocID="{300D1A3C-3EAA-43DB-B0C9-5A79D661C9F1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966E50-1BE4-4745-A8D4-AAD163F299FE}" type="pres">
      <dgm:prSet presAssocID="{300D1A3C-3EAA-43DB-B0C9-5A79D661C9F1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84DA8-B244-45CC-B51B-A18D3FE57470}" type="pres">
      <dgm:prSet presAssocID="{481EB3F5-1C34-42DD-AEB1-45E28623D810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A53D54-67E6-42B6-87F0-3943EDE4B299}" type="pres">
      <dgm:prSet presAssocID="{481EB3F5-1C34-42DD-AEB1-45E28623D810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C93CE-0E44-4EC5-B138-3D289674A519}" type="pres">
      <dgm:prSet presAssocID="{2B35C701-C5B2-429F-B9FA-91DA4371F611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56D3BE-4A4B-4761-B07D-3B32837C1223}" type="pres">
      <dgm:prSet presAssocID="{2B35C701-C5B2-429F-B9FA-91DA4371F611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EEFCF1-A256-405E-8011-A7954FE19D33}" srcId="{300D1A3C-3EAA-43DB-B0C9-5A79D661C9F1}" destId="{0F3974B5-9D94-4C2D-B726-0916FCAB33A5}" srcOrd="0" destOrd="0" parTransId="{67424307-B4BF-4D9E-82E7-3F721070D1C9}" sibTransId="{6D19F3B7-5257-4D12-B60B-E5E67DAAF6B4}"/>
    <dgm:cxn modelId="{28101ACE-39C4-42ED-AC7B-16ED0DF1F49B}" srcId="{65372419-4EFB-4050-87A8-7F77E2DA8FAC}" destId="{21DA5E47-B813-4DE8-B6D7-773C18CED8AD}" srcOrd="2" destOrd="0" parTransId="{8F524A9F-349A-4CDB-9219-95E39F0301F5}" sibTransId="{D48154DA-F6A7-4309-A98E-E1EAB467B80F}"/>
    <dgm:cxn modelId="{DF69F89F-F5B8-7645-9BB0-C3F938A5EB04}" type="presOf" srcId="{E72ADB39-1541-4A49-9771-2F1316D5C411}" destId="{A36FF168-523B-4873-91B5-4CEA13B9BC7A}" srcOrd="0" destOrd="0" presId="urn:microsoft.com/office/officeart/2009/3/layout/IncreasingArrowsProcess"/>
    <dgm:cxn modelId="{5081EE96-D925-4A11-8D32-3320082903CE}" srcId="{DCDD4E88-04F2-4DFB-A8FC-F2CD35E2AA54}" destId="{300D1A3C-3EAA-43DB-B0C9-5A79D661C9F1}" srcOrd="2" destOrd="0" parTransId="{2067230E-9594-46DA-9820-D78411C87435}" sibTransId="{24C5E9B4-059C-46BB-B855-683287C28CEC}"/>
    <dgm:cxn modelId="{DEA4FED2-BC04-0141-B7B6-DBC45293FD30}" type="presOf" srcId="{2B35C701-C5B2-429F-B9FA-91DA4371F611}" destId="{FDDC93CE-0E44-4EC5-B138-3D289674A519}" srcOrd="0" destOrd="0" presId="urn:microsoft.com/office/officeart/2009/3/layout/IncreasingArrowsProcess"/>
    <dgm:cxn modelId="{32B27584-13D9-4449-9769-92D9810355AB}" type="presOf" srcId="{86EE5593-1AD0-4648-906A-3CD2A1F3E8B9}" destId="{5AA53D54-67E6-42B6-87F0-3943EDE4B299}" srcOrd="0" destOrd="1" presId="urn:microsoft.com/office/officeart/2009/3/layout/IncreasingArrowsProcess"/>
    <dgm:cxn modelId="{91FA89DD-2746-9246-B959-0550A1DB0D70}" type="presOf" srcId="{EE31C637-54AA-47BF-A9FE-E2B7D59E1648}" destId="{9A6F969B-7748-4AD9-92C1-B30E51A15261}" srcOrd="0" destOrd="1" presId="urn:microsoft.com/office/officeart/2009/3/layout/IncreasingArrowsProcess"/>
    <dgm:cxn modelId="{9EB21110-3EB5-4B05-A5DC-79335557B2AC}" srcId="{2B35C701-C5B2-429F-B9FA-91DA4371F611}" destId="{4EF411FE-E740-4B1A-A0D0-6349D0271E77}" srcOrd="0" destOrd="0" parTransId="{3E128DAC-CD59-40A4-B75D-8F8A86FF1FD4}" sibTransId="{01DE8CD2-5B76-43CA-A2DF-FDF63CCAB0F1}"/>
    <dgm:cxn modelId="{481A7A5F-F26D-4AA0-9BEC-B32BDACF9889}" srcId="{300D1A3C-3EAA-43DB-B0C9-5A79D661C9F1}" destId="{8C949284-87CC-486D-B624-3298D8932FE8}" srcOrd="1" destOrd="0" parTransId="{9794FAF3-F82A-4D18-B2C3-502196018EB6}" sibTransId="{4F351422-6A03-4D81-B809-62CBCCFD27C9}"/>
    <dgm:cxn modelId="{54E12102-AFAE-8B4B-AE7C-979BC744C05D}" type="presOf" srcId="{481EB3F5-1C34-42DD-AEB1-45E28623D810}" destId="{B2484DA8-B244-45CC-B51B-A18D3FE57470}" srcOrd="0" destOrd="0" presId="urn:microsoft.com/office/officeart/2009/3/layout/IncreasingArrowsProcess"/>
    <dgm:cxn modelId="{1927CCFB-35C4-6046-ABCB-ABF1DA69938B}" type="presOf" srcId="{300D1A3C-3EAA-43DB-B0C9-5A79D661C9F1}" destId="{827FFDAD-058B-4DC2-BF91-721BA06A03B5}" srcOrd="0" destOrd="0" presId="urn:microsoft.com/office/officeart/2009/3/layout/IncreasingArrowsProcess"/>
    <dgm:cxn modelId="{251E772E-2C42-A743-A521-09B17E502365}" type="presOf" srcId="{21DA5E47-B813-4DE8-B6D7-773C18CED8AD}" destId="{9A6F969B-7748-4AD9-92C1-B30E51A15261}" srcOrd="0" destOrd="2" presId="urn:microsoft.com/office/officeart/2009/3/layout/IncreasingArrowsProcess"/>
    <dgm:cxn modelId="{80980B28-E4E5-4E4D-8401-74D476ED050A}" srcId="{DCDD4E88-04F2-4DFB-A8FC-F2CD35E2AA54}" destId="{481EB3F5-1C34-42DD-AEB1-45E28623D810}" srcOrd="3" destOrd="0" parTransId="{D3AE0AD1-02B1-45C6-99B9-B9DC065FAD92}" sibTransId="{7D0715DC-9C76-4570-A46D-2A0D5299EF21}"/>
    <dgm:cxn modelId="{3B2E167E-F56D-4D4F-81E6-45A5B5748029}" type="presOf" srcId="{0F3974B5-9D94-4C2D-B726-0916FCAB33A5}" destId="{E7966E50-1BE4-4745-A8D4-AAD163F299FE}" srcOrd="0" destOrd="0" presId="urn:microsoft.com/office/officeart/2009/3/layout/IncreasingArrowsProcess"/>
    <dgm:cxn modelId="{46347A46-483C-9648-80FA-3BE079D13652}" type="presOf" srcId="{DCDD4E88-04F2-4DFB-A8FC-F2CD35E2AA54}" destId="{BD6C8540-5AD5-45F2-93C5-FEC5F427C5B4}" srcOrd="0" destOrd="0" presId="urn:microsoft.com/office/officeart/2009/3/layout/IncreasingArrowsProcess"/>
    <dgm:cxn modelId="{F57E4972-78D4-402A-A5F3-7DBA894000A5}" srcId="{DCDD4E88-04F2-4DFB-A8FC-F2CD35E2AA54}" destId="{2B35C701-C5B2-429F-B9FA-91DA4371F611}" srcOrd="4" destOrd="0" parTransId="{EF672A0E-B1D3-43F2-96D9-F3C978105CCC}" sibTransId="{273FA18C-7C06-4FC3-A172-95AF2C417A69}"/>
    <dgm:cxn modelId="{1C31AAAE-A0F4-384B-BC26-424E9AFCBBB8}" type="presOf" srcId="{88215857-F88A-4658-9F67-3A331EBDAEAF}" destId="{74C97888-D9C4-4096-A52E-7C2DD5F1AA92}" srcOrd="0" destOrd="1" presId="urn:microsoft.com/office/officeart/2009/3/layout/IncreasingArrowsProcess"/>
    <dgm:cxn modelId="{16D4790B-CBB1-467B-A1A0-27C3F8E4CA37}" srcId="{481EB3F5-1C34-42DD-AEB1-45E28623D810}" destId="{86EE5593-1AD0-4648-906A-3CD2A1F3E8B9}" srcOrd="1" destOrd="0" parTransId="{0B769E38-59A3-45EE-BBAC-3B23579B8115}" sibTransId="{BF5718ED-8F57-4904-B38E-5FAAB2F470AE}"/>
    <dgm:cxn modelId="{1D2C1819-875B-E647-A591-712BD1EB1650}" type="presOf" srcId="{65372419-4EFB-4050-87A8-7F77E2DA8FAC}" destId="{9D9DF2C2-7237-4608-947B-C92CCA2AD73E}" srcOrd="0" destOrd="0" presId="urn:microsoft.com/office/officeart/2009/3/layout/IncreasingArrowsProcess"/>
    <dgm:cxn modelId="{F7478C88-836F-4DAA-A47A-7724341FC3EE}" srcId="{E72ADB39-1541-4A49-9771-2F1316D5C411}" destId="{1F1166FC-4AEB-4B94-A46D-FC18624BF528}" srcOrd="2" destOrd="0" parTransId="{9F4F7047-7F3A-4F54-A644-0C341A537B92}" sibTransId="{5A2C5364-E69C-4A3B-8F2F-9362C6551311}"/>
    <dgm:cxn modelId="{95E1343A-EB21-7F40-8CC0-5C2BE961206A}" type="presOf" srcId="{8C949284-87CC-486D-B624-3298D8932FE8}" destId="{E7966E50-1BE4-4745-A8D4-AAD163F299FE}" srcOrd="0" destOrd="1" presId="urn:microsoft.com/office/officeart/2009/3/layout/IncreasingArrowsProcess"/>
    <dgm:cxn modelId="{6DD53067-D1A9-43B0-BBC4-77309898E290}" srcId="{65372419-4EFB-4050-87A8-7F77E2DA8FAC}" destId="{52811F52-264E-46C5-BCB0-27CC76BD7D60}" srcOrd="0" destOrd="0" parTransId="{4D4D8F22-5784-4A9D-A46F-B577F0F54789}" sibTransId="{67AA64AB-124E-4A6E-ABAD-01AFD71DFEA2}"/>
    <dgm:cxn modelId="{DC279AD1-0066-4A08-937F-C100843C8C43}" srcId="{E72ADB39-1541-4A49-9771-2F1316D5C411}" destId="{88215857-F88A-4658-9F67-3A331EBDAEAF}" srcOrd="1" destOrd="0" parTransId="{D2D34AAF-17A2-4533-A2DA-927C5DDD309D}" sibTransId="{C7AD90BE-5C82-404A-ADE4-B5564B8D6F4D}"/>
    <dgm:cxn modelId="{69E37066-BF19-4E42-B693-1978555E2100}" srcId="{65372419-4EFB-4050-87A8-7F77E2DA8FAC}" destId="{EE31C637-54AA-47BF-A9FE-E2B7D59E1648}" srcOrd="1" destOrd="0" parTransId="{CFA0C446-A1B1-4824-ADE3-8572795C5C24}" sibTransId="{CC07993D-AFC8-40F7-A337-59DDCEBED658}"/>
    <dgm:cxn modelId="{0619DC69-DD59-FD4F-830D-92CD6ADEA20A}" type="presOf" srcId="{4EF411FE-E740-4B1A-A0D0-6349D0271E77}" destId="{6C56D3BE-4A4B-4761-B07D-3B32837C1223}" srcOrd="0" destOrd="0" presId="urn:microsoft.com/office/officeart/2009/3/layout/IncreasingArrowsProcess"/>
    <dgm:cxn modelId="{B9C754EC-4EAA-1B45-9E22-DF9772628A6F}" type="presOf" srcId="{52811F52-264E-46C5-BCB0-27CC76BD7D60}" destId="{9A6F969B-7748-4AD9-92C1-B30E51A15261}" srcOrd="0" destOrd="0" presId="urn:microsoft.com/office/officeart/2009/3/layout/IncreasingArrowsProcess"/>
    <dgm:cxn modelId="{7B1D568F-42C1-5A45-8496-6C4AF87685E5}" type="presOf" srcId="{0B240865-2CE6-4E4C-A12C-2D54F73873B4}" destId="{5AA53D54-67E6-42B6-87F0-3943EDE4B299}" srcOrd="0" destOrd="0" presId="urn:microsoft.com/office/officeart/2009/3/layout/IncreasingArrowsProcess"/>
    <dgm:cxn modelId="{40E82E85-C0F2-4256-BF4B-0AD4AC2ED644}" srcId="{481EB3F5-1C34-42DD-AEB1-45E28623D810}" destId="{0B240865-2CE6-4E4C-A12C-2D54F73873B4}" srcOrd="0" destOrd="0" parTransId="{AA79DE76-4A75-411E-A94A-E5EBF3F0AC6F}" sibTransId="{01080226-F275-45C2-B772-B04E729F02AD}"/>
    <dgm:cxn modelId="{6CD407F4-804F-F24C-902C-4F9B9D45C4E6}" type="presOf" srcId="{1F1166FC-4AEB-4B94-A46D-FC18624BF528}" destId="{74C97888-D9C4-4096-A52E-7C2DD5F1AA92}" srcOrd="0" destOrd="2" presId="urn:microsoft.com/office/officeart/2009/3/layout/IncreasingArrowsProcess"/>
    <dgm:cxn modelId="{8A4C22ED-BA15-45CF-99CC-B8B6474C8904}" srcId="{E72ADB39-1541-4A49-9771-2F1316D5C411}" destId="{CE463C85-C390-4DBE-9299-7550CC004567}" srcOrd="0" destOrd="0" parTransId="{FD526483-AF34-4F52-AE94-8811782DB486}" sibTransId="{855884F3-5D71-474D-96A6-202EFDED6E00}"/>
    <dgm:cxn modelId="{F0D1DEFE-F4BD-442B-8DD7-E25063C64675}" srcId="{DCDD4E88-04F2-4DFB-A8FC-F2CD35E2AA54}" destId="{E72ADB39-1541-4A49-9771-2F1316D5C411}" srcOrd="0" destOrd="0" parTransId="{C56E0F32-3FBC-49AE-B401-E018C0D12537}" sibTransId="{ECD77D1C-D3FD-4288-AEEF-1C371593A0F2}"/>
    <dgm:cxn modelId="{0C173974-EFFF-434E-A073-6A629762CB2B}" type="presOf" srcId="{CE463C85-C390-4DBE-9299-7550CC004567}" destId="{74C97888-D9C4-4096-A52E-7C2DD5F1AA92}" srcOrd="0" destOrd="0" presId="urn:microsoft.com/office/officeart/2009/3/layout/IncreasingArrowsProcess"/>
    <dgm:cxn modelId="{6F607064-2185-4E98-B0AD-6AB2669ED51A}" srcId="{DCDD4E88-04F2-4DFB-A8FC-F2CD35E2AA54}" destId="{65372419-4EFB-4050-87A8-7F77E2DA8FAC}" srcOrd="1" destOrd="0" parTransId="{2D6DCA2C-4A82-44AF-A0E3-DF6A6D95C3AB}" sibTransId="{C4953C3E-C7EA-43DF-A5AD-EE3417949C97}"/>
    <dgm:cxn modelId="{BE2B49B9-93F4-DA41-84B7-299D491EF129}" type="presParOf" srcId="{BD6C8540-5AD5-45F2-93C5-FEC5F427C5B4}" destId="{A36FF168-523B-4873-91B5-4CEA13B9BC7A}" srcOrd="0" destOrd="0" presId="urn:microsoft.com/office/officeart/2009/3/layout/IncreasingArrowsProcess"/>
    <dgm:cxn modelId="{9FE552C2-21EB-1E41-B90F-F4FE4EC366D1}" type="presParOf" srcId="{BD6C8540-5AD5-45F2-93C5-FEC5F427C5B4}" destId="{74C97888-D9C4-4096-A52E-7C2DD5F1AA92}" srcOrd="1" destOrd="0" presId="urn:microsoft.com/office/officeart/2009/3/layout/IncreasingArrowsProcess"/>
    <dgm:cxn modelId="{CAEA92C3-E126-CB44-9838-8EFE0CDF8DD6}" type="presParOf" srcId="{BD6C8540-5AD5-45F2-93C5-FEC5F427C5B4}" destId="{9D9DF2C2-7237-4608-947B-C92CCA2AD73E}" srcOrd="2" destOrd="0" presId="urn:microsoft.com/office/officeart/2009/3/layout/IncreasingArrowsProcess"/>
    <dgm:cxn modelId="{5E43D93F-DA1F-9C4C-A275-955FCA50445D}" type="presParOf" srcId="{BD6C8540-5AD5-45F2-93C5-FEC5F427C5B4}" destId="{9A6F969B-7748-4AD9-92C1-B30E51A15261}" srcOrd="3" destOrd="0" presId="urn:microsoft.com/office/officeart/2009/3/layout/IncreasingArrowsProcess"/>
    <dgm:cxn modelId="{97F32194-C5BB-DC43-A353-175F3DCA778D}" type="presParOf" srcId="{BD6C8540-5AD5-45F2-93C5-FEC5F427C5B4}" destId="{827FFDAD-058B-4DC2-BF91-721BA06A03B5}" srcOrd="4" destOrd="0" presId="urn:microsoft.com/office/officeart/2009/3/layout/IncreasingArrowsProcess"/>
    <dgm:cxn modelId="{8AD50CD6-07E0-2548-BC0D-167B51C2C97B}" type="presParOf" srcId="{BD6C8540-5AD5-45F2-93C5-FEC5F427C5B4}" destId="{E7966E50-1BE4-4745-A8D4-AAD163F299FE}" srcOrd="5" destOrd="0" presId="urn:microsoft.com/office/officeart/2009/3/layout/IncreasingArrowsProcess"/>
    <dgm:cxn modelId="{93319D41-238C-6D47-BAC5-9C53EB0604D2}" type="presParOf" srcId="{BD6C8540-5AD5-45F2-93C5-FEC5F427C5B4}" destId="{B2484DA8-B244-45CC-B51B-A18D3FE57470}" srcOrd="6" destOrd="0" presId="urn:microsoft.com/office/officeart/2009/3/layout/IncreasingArrowsProcess"/>
    <dgm:cxn modelId="{32BB1DC5-8279-6140-941B-5ACFA493A6F3}" type="presParOf" srcId="{BD6C8540-5AD5-45F2-93C5-FEC5F427C5B4}" destId="{5AA53D54-67E6-42B6-87F0-3943EDE4B299}" srcOrd="7" destOrd="0" presId="urn:microsoft.com/office/officeart/2009/3/layout/IncreasingArrowsProcess"/>
    <dgm:cxn modelId="{2659787E-26EA-1944-A0F7-C617F603B04E}" type="presParOf" srcId="{BD6C8540-5AD5-45F2-93C5-FEC5F427C5B4}" destId="{FDDC93CE-0E44-4EC5-B138-3D289674A519}" srcOrd="8" destOrd="0" presId="urn:microsoft.com/office/officeart/2009/3/layout/IncreasingArrowsProcess"/>
    <dgm:cxn modelId="{F23722AC-3B64-9943-98A0-55786CB39E49}" type="presParOf" srcId="{BD6C8540-5AD5-45F2-93C5-FEC5F427C5B4}" destId="{6C56D3BE-4A4B-4761-B07D-3B32837C1223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D486C3-9F6C-46B6-9AF4-E5140911B716}" type="doc">
      <dgm:prSet loTypeId="urn:microsoft.com/office/officeart/2009/3/layout/DescendingProcess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911F3E8-52F3-4A4F-B157-4B4FB16F1335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A4673"/>
              </a:solidFill>
              <a:latin typeface="Century Gothic" pitchFamily="34" charset="0"/>
            </a:rPr>
            <a:t>Business Plan</a:t>
          </a:r>
          <a:endParaRPr lang="en-US" sz="1800" b="1" dirty="0">
            <a:solidFill>
              <a:srgbClr val="0A4673"/>
            </a:solidFill>
            <a:latin typeface="Century Gothic" pitchFamily="34" charset="0"/>
          </a:endParaRPr>
        </a:p>
      </dgm:t>
    </dgm:pt>
    <dgm:pt modelId="{79842FA0-A311-44B1-AFBE-4B6052AD4562}" type="parTrans" cxnId="{B74C6060-7A18-4C06-A89C-A900BA02D24F}">
      <dgm:prSet/>
      <dgm:spPr/>
      <dgm:t>
        <a:bodyPr/>
        <a:lstStyle/>
        <a:p>
          <a:endParaRPr lang="en-US"/>
        </a:p>
      </dgm:t>
    </dgm:pt>
    <dgm:pt modelId="{95A2829E-459D-4749-A28E-DC6CDA7BDEFC}" type="sibTrans" cxnId="{B74C6060-7A18-4C06-A89C-A900BA02D24F}">
      <dgm:prSet/>
      <dgm:spPr/>
      <dgm:t>
        <a:bodyPr/>
        <a:lstStyle/>
        <a:p>
          <a:endParaRPr lang="en-US"/>
        </a:p>
      </dgm:t>
    </dgm:pt>
    <dgm:pt modelId="{7059EFFD-5F8D-4F50-9201-B57AC0B9577D}" type="pres">
      <dgm:prSet presAssocID="{ABD486C3-9F6C-46B6-9AF4-E5140911B716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CD04FF3E-BE08-4EA2-A0A5-5931CBFB161D}" type="pres">
      <dgm:prSet presAssocID="{ABD486C3-9F6C-46B6-9AF4-E5140911B716}" presName="arrowNode" presStyleLbl="node1" presStyleIdx="0" presStyleCnt="1"/>
      <dgm:spPr>
        <a:solidFill>
          <a:srgbClr val="0A4673"/>
        </a:solidFill>
        <a:effectLst/>
        <a:scene3d>
          <a:camera prst="orthographicFront"/>
          <a:lightRig rig="threePt" dir="t"/>
        </a:scene3d>
        <a:sp3d contourW="19050" prstMaterial="matte"/>
      </dgm:spPr>
      <dgm:t>
        <a:bodyPr/>
        <a:lstStyle/>
        <a:p>
          <a:endParaRPr lang="de-DE"/>
        </a:p>
      </dgm:t>
    </dgm:pt>
    <dgm:pt modelId="{2E4ACCE4-F151-47ED-B6DA-6E21AB57C87B}" type="pres">
      <dgm:prSet presAssocID="{9911F3E8-52F3-4A4F-B157-4B4FB16F1335}" presName="txNode1" presStyleLbl="revTx" presStyleIdx="0" presStyleCnt="1" custScaleY="47607" custLinFactNeighborX="-20124" custLinFactNeighborY="47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61F0EF-4F87-CE45-B218-C635EF701266}" type="presOf" srcId="{ABD486C3-9F6C-46B6-9AF4-E5140911B716}" destId="{7059EFFD-5F8D-4F50-9201-B57AC0B9577D}" srcOrd="0" destOrd="0" presId="urn:microsoft.com/office/officeart/2009/3/layout/DescendingProcess"/>
    <dgm:cxn modelId="{093AF587-DE9F-8C44-A2F2-050A4841D53F}" type="presOf" srcId="{9911F3E8-52F3-4A4F-B157-4B4FB16F1335}" destId="{2E4ACCE4-F151-47ED-B6DA-6E21AB57C87B}" srcOrd="0" destOrd="0" presId="urn:microsoft.com/office/officeart/2009/3/layout/DescendingProcess"/>
    <dgm:cxn modelId="{B74C6060-7A18-4C06-A89C-A900BA02D24F}" srcId="{ABD486C3-9F6C-46B6-9AF4-E5140911B716}" destId="{9911F3E8-52F3-4A4F-B157-4B4FB16F1335}" srcOrd="0" destOrd="0" parTransId="{79842FA0-A311-44B1-AFBE-4B6052AD4562}" sibTransId="{95A2829E-459D-4749-A28E-DC6CDA7BDEFC}"/>
    <dgm:cxn modelId="{CB282C22-111E-754D-8BBA-A3A9977BB95F}" type="presParOf" srcId="{7059EFFD-5F8D-4F50-9201-B57AC0B9577D}" destId="{CD04FF3E-BE08-4EA2-A0A5-5931CBFB161D}" srcOrd="0" destOrd="0" presId="urn:microsoft.com/office/officeart/2009/3/layout/DescendingProcess"/>
    <dgm:cxn modelId="{348C84F1-1934-7E45-A1F3-DD56A3EFE607}" type="presParOf" srcId="{7059EFFD-5F8D-4F50-9201-B57AC0B9577D}" destId="{2E4ACCE4-F151-47ED-B6DA-6E21AB57C87B}" srcOrd="1" destOrd="0" presId="urn:microsoft.com/office/officeart/2009/3/layout/Descending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D486C3-9F6C-46B6-9AF4-E5140911B716}" type="doc">
      <dgm:prSet loTypeId="urn:microsoft.com/office/officeart/2009/3/layout/DescendingProcess" loCatId="process" qsTypeId="urn:microsoft.com/office/officeart/2005/8/quickstyle/3d3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9911F3E8-52F3-4A4F-B157-4B4FB16F1335}">
      <dgm:prSet phldrT="[Text]" custT="1"/>
      <dgm:spPr/>
      <dgm:t>
        <a:bodyPr/>
        <a:lstStyle/>
        <a:p>
          <a:r>
            <a:rPr lang="de-DE" sz="1800" b="1" dirty="0" smtClean="0">
              <a:solidFill>
                <a:srgbClr val="0A4673"/>
              </a:solidFill>
              <a:latin typeface="Century Gothic" pitchFamily="34" charset="0"/>
            </a:rPr>
            <a:t>Business Plan</a:t>
          </a:r>
          <a:endParaRPr lang="en-US" sz="1800" b="1" dirty="0">
            <a:solidFill>
              <a:srgbClr val="0A4673"/>
            </a:solidFill>
            <a:latin typeface="Century Gothic" pitchFamily="34" charset="0"/>
          </a:endParaRPr>
        </a:p>
      </dgm:t>
    </dgm:pt>
    <dgm:pt modelId="{79842FA0-A311-44B1-AFBE-4B6052AD4562}" type="parTrans" cxnId="{B74C6060-7A18-4C06-A89C-A900BA02D24F}">
      <dgm:prSet/>
      <dgm:spPr/>
      <dgm:t>
        <a:bodyPr/>
        <a:lstStyle/>
        <a:p>
          <a:endParaRPr lang="en-US"/>
        </a:p>
      </dgm:t>
    </dgm:pt>
    <dgm:pt modelId="{95A2829E-459D-4749-A28E-DC6CDA7BDEFC}" type="sibTrans" cxnId="{B74C6060-7A18-4C06-A89C-A900BA02D24F}">
      <dgm:prSet/>
      <dgm:spPr/>
      <dgm:t>
        <a:bodyPr/>
        <a:lstStyle/>
        <a:p>
          <a:endParaRPr lang="en-US"/>
        </a:p>
      </dgm:t>
    </dgm:pt>
    <dgm:pt modelId="{7059EFFD-5F8D-4F50-9201-B57AC0B9577D}" type="pres">
      <dgm:prSet presAssocID="{ABD486C3-9F6C-46B6-9AF4-E5140911B716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CD04FF3E-BE08-4EA2-A0A5-5931CBFB161D}" type="pres">
      <dgm:prSet presAssocID="{ABD486C3-9F6C-46B6-9AF4-E5140911B716}" presName="arrowNode" presStyleLbl="node1" presStyleIdx="0" presStyleCnt="1"/>
      <dgm:spPr>
        <a:solidFill>
          <a:srgbClr val="0A4673"/>
        </a:solidFill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gm:spPr>
      <dgm:t>
        <a:bodyPr/>
        <a:lstStyle/>
        <a:p>
          <a:endParaRPr lang="de-DE"/>
        </a:p>
      </dgm:t>
    </dgm:pt>
    <dgm:pt modelId="{2E4ACCE4-F151-47ED-B6DA-6E21AB57C87B}" type="pres">
      <dgm:prSet presAssocID="{9911F3E8-52F3-4A4F-B157-4B4FB16F1335}" presName="txNode1" presStyleLbl="revTx" presStyleIdx="0" presStyleCnt="1" custScaleY="47607" custLinFactNeighborX="-20124" custLinFactNeighborY="47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4C6060-7A18-4C06-A89C-A900BA02D24F}" srcId="{ABD486C3-9F6C-46B6-9AF4-E5140911B716}" destId="{9911F3E8-52F3-4A4F-B157-4B4FB16F1335}" srcOrd="0" destOrd="0" parTransId="{79842FA0-A311-44B1-AFBE-4B6052AD4562}" sibTransId="{95A2829E-459D-4749-A28E-DC6CDA7BDEFC}"/>
    <dgm:cxn modelId="{9E425059-E085-8341-BA58-978B09766008}" type="presOf" srcId="{9911F3E8-52F3-4A4F-B157-4B4FB16F1335}" destId="{2E4ACCE4-F151-47ED-B6DA-6E21AB57C87B}" srcOrd="0" destOrd="0" presId="urn:microsoft.com/office/officeart/2009/3/layout/DescendingProcess"/>
    <dgm:cxn modelId="{67DA146C-DA66-8F48-9DFF-6995166DFDA5}" type="presOf" srcId="{ABD486C3-9F6C-46B6-9AF4-E5140911B716}" destId="{7059EFFD-5F8D-4F50-9201-B57AC0B9577D}" srcOrd="0" destOrd="0" presId="urn:microsoft.com/office/officeart/2009/3/layout/DescendingProcess"/>
    <dgm:cxn modelId="{ED72862F-AF05-774C-9F01-87F4F5ED2D98}" type="presParOf" srcId="{7059EFFD-5F8D-4F50-9201-B57AC0B9577D}" destId="{CD04FF3E-BE08-4EA2-A0A5-5931CBFB161D}" srcOrd="0" destOrd="0" presId="urn:microsoft.com/office/officeart/2009/3/layout/DescendingProcess"/>
    <dgm:cxn modelId="{27B0D23D-691C-2B42-B1B1-2EC8FBDE6A34}" type="presParOf" srcId="{7059EFFD-5F8D-4F50-9201-B57AC0B9577D}" destId="{2E4ACCE4-F151-47ED-B6DA-6E21AB57C87B}" srcOrd="1" destOrd="0" presId="urn:microsoft.com/office/officeart/2009/3/layout/Descending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FF168-523B-4873-91B5-4CEA13B9BC7A}">
      <dsp:nvSpPr>
        <dsp:cNvPr id="0" name=""/>
        <dsp:cNvSpPr/>
      </dsp:nvSpPr>
      <dsp:spPr>
        <a:xfrm>
          <a:off x="0" y="137113"/>
          <a:ext cx="7772400" cy="1130324"/>
        </a:xfrm>
        <a:prstGeom prst="rightArrow">
          <a:avLst>
            <a:gd name="adj1" fmla="val 50000"/>
            <a:gd name="adj2" fmla="val 50000"/>
          </a:avLst>
        </a:prstGeom>
        <a:solidFill>
          <a:srgbClr val="46AA73"/>
        </a:solidFill>
        <a:ln>
          <a:noFill/>
        </a:ln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943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err="1" smtClean="0"/>
            <a:t>Seed</a:t>
          </a:r>
          <a:r>
            <a:rPr lang="de-DE" sz="2100" kern="1200" dirty="0" smtClean="0"/>
            <a:t> Stage</a:t>
          </a:r>
          <a:endParaRPr lang="en-US" sz="2100" kern="1200" dirty="0"/>
        </a:p>
      </dsp:txBody>
      <dsp:txXfrm>
        <a:off x="0" y="419694"/>
        <a:ext cx="7489819" cy="565162"/>
      </dsp:txXfrm>
    </dsp:sp>
    <dsp:sp modelId="{74C97888-D9C4-4096-A52E-7C2DD5F1AA92}">
      <dsp:nvSpPr>
        <dsp:cNvPr id="0" name=""/>
        <dsp:cNvSpPr/>
      </dsp:nvSpPr>
      <dsp:spPr>
        <a:xfrm>
          <a:off x="0" y="1007297"/>
          <a:ext cx="1436494" cy="20754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Bootstrapping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Friends</a:t>
          </a:r>
          <a:r>
            <a:rPr lang="de-DE" sz="1600" kern="1200" dirty="0" smtClean="0"/>
            <a:t> &amp; Family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Incubators</a:t>
          </a:r>
          <a:r>
            <a:rPr lang="de-DE" sz="1600" kern="1200" dirty="0" smtClean="0"/>
            <a:t> &amp; Accelerators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Bus. </a:t>
          </a:r>
          <a:r>
            <a:rPr lang="de-DE" sz="1600" kern="1200" dirty="0" err="1" smtClean="0"/>
            <a:t>Angels</a:t>
          </a: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Crowd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Funding</a:t>
          </a:r>
          <a:endParaRPr lang="en-US" sz="1600" kern="1200" dirty="0"/>
        </a:p>
      </dsp:txBody>
      <dsp:txXfrm>
        <a:off x="0" y="1007297"/>
        <a:ext cx="1436494" cy="2075457"/>
      </dsp:txXfrm>
    </dsp:sp>
    <dsp:sp modelId="{9D9DF2C2-7237-4608-947B-C92CCA2AD73E}">
      <dsp:nvSpPr>
        <dsp:cNvPr id="0" name=""/>
        <dsp:cNvSpPr/>
      </dsp:nvSpPr>
      <dsp:spPr>
        <a:xfrm>
          <a:off x="1436339" y="514033"/>
          <a:ext cx="6336060" cy="1130324"/>
        </a:xfrm>
        <a:prstGeom prst="rightArrow">
          <a:avLst>
            <a:gd name="adj1" fmla="val 50000"/>
            <a:gd name="adj2" fmla="val 50000"/>
          </a:avLst>
        </a:prstGeom>
        <a:solidFill>
          <a:srgbClr val="94FECC"/>
        </a:solidFill>
        <a:ln>
          <a:noFill/>
        </a:ln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943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err="1" smtClean="0">
              <a:solidFill>
                <a:schemeClr val="bg1"/>
              </a:solidFill>
            </a:rPr>
            <a:t>Early</a:t>
          </a:r>
          <a:r>
            <a:rPr lang="de-DE" sz="2100" kern="1200" dirty="0" smtClean="0">
              <a:solidFill>
                <a:schemeClr val="bg1"/>
              </a:solidFill>
            </a:rPr>
            <a:t> </a:t>
          </a:r>
          <a:r>
            <a:rPr lang="de-DE" sz="2100" kern="1200" dirty="0" err="1" smtClean="0">
              <a:solidFill>
                <a:schemeClr val="bg1"/>
              </a:solidFill>
            </a:rPr>
            <a:t>Stage</a:t>
          </a:r>
          <a:r>
            <a:rPr lang="en-US" sz="2100" kern="1200" dirty="0" smtClean="0">
              <a:solidFill>
                <a:schemeClr val="bg1"/>
              </a:solidFill>
            </a:rPr>
            <a:t> (Prototype/ Beta Program)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1436339" y="796614"/>
        <a:ext cx="6053479" cy="565162"/>
      </dsp:txXfrm>
    </dsp:sp>
    <dsp:sp modelId="{9A6F969B-7748-4AD9-92C1-B30E51A15261}">
      <dsp:nvSpPr>
        <dsp:cNvPr id="0" name=""/>
        <dsp:cNvSpPr/>
      </dsp:nvSpPr>
      <dsp:spPr>
        <a:xfrm>
          <a:off x="1436339" y="1384218"/>
          <a:ext cx="1436494" cy="20754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Private </a:t>
          </a:r>
          <a:r>
            <a:rPr lang="de-DE" sz="1600" kern="1200" dirty="0" err="1" smtClean="0"/>
            <a:t>Equity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Super  Angels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VCs</a:t>
          </a: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Crowd Funding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Government Funding</a:t>
          </a:r>
        </a:p>
      </dsp:txBody>
      <dsp:txXfrm>
        <a:off x="1436339" y="1384218"/>
        <a:ext cx="1436494" cy="2075457"/>
      </dsp:txXfrm>
    </dsp:sp>
    <dsp:sp modelId="{827FFDAD-058B-4DC2-BF91-721BA06A03B5}">
      <dsp:nvSpPr>
        <dsp:cNvPr id="0" name=""/>
        <dsp:cNvSpPr/>
      </dsp:nvSpPr>
      <dsp:spPr>
        <a:xfrm>
          <a:off x="2872679" y="890953"/>
          <a:ext cx="4899720" cy="1130324"/>
        </a:xfrm>
        <a:prstGeom prst="rightArrow">
          <a:avLst>
            <a:gd name="adj1" fmla="val 50000"/>
            <a:gd name="adj2" fmla="val 50000"/>
          </a:avLst>
        </a:prstGeom>
        <a:solidFill>
          <a:srgbClr val="B4E6FA"/>
        </a:solidFill>
        <a:ln>
          <a:noFill/>
        </a:ln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943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>
              <a:solidFill>
                <a:schemeClr val="bg1"/>
              </a:solidFill>
            </a:rPr>
            <a:t>Series A</a:t>
          </a:r>
          <a:r>
            <a:rPr lang="en-US" sz="2100" kern="1200" dirty="0" smtClean="0">
              <a:solidFill>
                <a:schemeClr val="bg1"/>
              </a:solidFill>
            </a:rPr>
            <a:t>/ Series B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2872679" y="1173534"/>
        <a:ext cx="4617139" cy="565162"/>
      </dsp:txXfrm>
    </dsp:sp>
    <dsp:sp modelId="{E7966E50-1BE4-4745-A8D4-AAD163F299FE}">
      <dsp:nvSpPr>
        <dsp:cNvPr id="0" name=""/>
        <dsp:cNvSpPr/>
      </dsp:nvSpPr>
      <dsp:spPr>
        <a:xfrm>
          <a:off x="2872679" y="1761138"/>
          <a:ext cx="1436494" cy="20754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Micro </a:t>
          </a:r>
          <a:r>
            <a:rPr lang="de-DE" sz="1600" kern="1200" dirty="0" err="1" smtClean="0"/>
            <a:t>VCs</a:t>
          </a: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Traditional </a:t>
          </a:r>
          <a:r>
            <a:rPr lang="de-DE" sz="1600" kern="1200" dirty="0" err="1" smtClean="0"/>
            <a:t>VCs</a:t>
          </a: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Institutional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VCs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872679" y="1761138"/>
        <a:ext cx="1436494" cy="2075457"/>
      </dsp:txXfrm>
    </dsp:sp>
    <dsp:sp modelId="{B2484DA8-B244-45CC-B51B-A18D3FE57470}">
      <dsp:nvSpPr>
        <dsp:cNvPr id="0" name=""/>
        <dsp:cNvSpPr/>
      </dsp:nvSpPr>
      <dsp:spPr>
        <a:xfrm>
          <a:off x="4309795" y="1267874"/>
          <a:ext cx="3462604" cy="1130324"/>
        </a:xfrm>
        <a:prstGeom prst="rightArrow">
          <a:avLst>
            <a:gd name="adj1" fmla="val 50000"/>
            <a:gd name="adj2" fmla="val 50000"/>
          </a:avLst>
        </a:prstGeom>
        <a:solidFill>
          <a:srgbClr val="0A4673"/>
        </a:solidFill>
        <a:ln>
          <a:noFill/>
        </a:ln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943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>
              <a:solidFill>
                <a:schemeClr val="tx1"/>
              </a:solidFill>
            </a:rPr>
            <a:t>Bridge/ Mezzanine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4309795" y="1550455"/>
        <a:ext cx="3180023" cy="565162"/>
      </dsp:txXfrm>
    </dsp:sp>
    <dsp:sp modelId="{5AA53D54-67E6-42B6-87F0-3943EDE4B299}">
      <dsp:nvSpPr>
        <dsp:cNvPr id="0" name=""/>
        <dsp:cNvSpPr/>
      </dsp:nvSpPr>
      <dsp:spPr>
        <a:xfrm>
          <a:off x="4309795" y="2138058"/>
          <a:ext cx="1436494" cy="20754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Traditional VCs</a:t>
          </a:r>
          <a:endParaRPr lang="en-US" sz="1600" kern="1200" dirty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Institutional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VCs</a:t>
          </a: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(</a:t>
          </a:r>
          <a:r>
            <a:rPr lang="de-DE" sz="1600" kern="1200" dirty="0" err="1" smtClean="0"/>
            <a:t>preparation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for</a:t>
          </a:r>
          <a:r>
            <a:rPr lang="de-DE" sz="1600" kern="1200" dirty="0" smtClean="0"/>
            <a:t> IPO)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4309795" y="2138058"/>
        <a:ext cx="1436494" cy="2075457"/>
      </dsp:txXfrm>
    </dsp:sp>
    <dsp:sp modelId="{FDDC93CE-0E44-4EC5-B138-3D289674A519}">
      <dsp:nvSpPr>
        <dsp:cNvPr id="0" name=""/>
        <dsp:cNvSpPr/>
      </dsp:nvSpPr>
      <dsp:spPr>
        <a:xfrm>
          <a:off x="5746135" y="1644794"/>
          <a:ext cx="2026264" cy="1130324"/>
        </a:xfrm>
        <a:prstGeom prst="rightArrow">
          <a:avLst>
            <a:gd name="adj1" fmla="val 50000"/>
            <a:gd name="adj2" fmla="val 50000"/>
          </a:avLst>
        </a:prstGeom>
        <a:solidFill>
          <a:srgbClr val="323C46"/>
        </a:solidFill>
        <a:ln>
          <a:noFill/>
        </a:ln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7943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IPO</a:t>
          </a:r>
          <a:endParaRPr lang="en-US" sz="2100" kern="1200" dirty="0"/>
        </a:p>
      </dsp:txBody>
      <dsp:txXfrm>
        <a:off x="5746135" y="1927375"/>
        <a:ext cx="1743683" cy="565162"/>
      </dsp:txXfrm>
    </dsp:sp>
    <dsp:sp modelId="{6C56D3BE-4A4B-4761-B07D-3B32837C1223}">
      <dsp:nvSpPr>
        <dsp:cNvPr id="0" name=""/>
        <dsp:cNvSpPr/>
      </dsp:nvSpPr>
      <dsp:spPr>
        <a:xfrm>
          <a:off x="5746135" y="2514978"/>
          <a:ext cx="1436494" cy="20754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Institutional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VCs</a:t>
          </a: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746135" y="2514978"/>
        <a:ext cx="1436494" cy="2075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4FF3E-BE08-4EA2-A0A5-5931CBFB161D}">
      <dsp:nvSpPr>
        <dsp:cNvPr id="0" name=""/>
        <dsp:cNvSpPr/>
      </dsp:nvSpPr>
      <dsp:spPr>
        <a:xfrm rot="4396374">
          <a:off x="2189914" y="858616"/>
          <a:ext cx="3724812" cy="2597592"/>
        </a:xfrm>
        <a:prstGeom prst="swooshArrow">
          <a:avLst>
            <a:gd name="adj1" fmla="val 16310"/>
            <a:gd name="adj2" fmla="val 31370"/>
          </a:avLst>
        </a:prstGeom>
        <a:solidFill>
          <a:srgbClr val="0A4673"/>
        </a:solidFill>
        <a:ln>
          <a:noFill/>
        </a:ln>
        <a:effectLst/>
        <a:scene3d>
          <a:camera prst="orthographicFront"/>
          <a:lightRig rig="threePt" dir="t"/>
        </a:scene3d>
        <a:sp3d contourW="19050" prstMaterial="matte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4ACCE4-F151-47ED-B6DA-6E21AB57C87B}">
      <dsp:nvSpPr>
        <dsp:cNvPr id="0" name=""/>
        <dsp:cNvSpPr/>
      </dsp:nvSpPr>
      <dsp:spPr>
        <a:xfrm>
          <a:off x="1586809" y="213984"/>
          <a:ext cx="1756133" cy="328665"/>
        </a:xfrm>
        <a:prstGeom prst="rect">
          <a:avLst/>
        </a:prstGeom>
        <a:noFill/>
        <a:ln w="120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A4673"/>
              </a:solidFill>
              <a:latin typeface="Century Gothic" pitchFamily="34" charset="0"/>
            </a:rPr>
            <a:t>Business Plan</a:t>
          </a:r>
          <a:endParaRPr lang="en-US" sz="1800" b="1" kern="1200" dirty="0">
            <a:solidFill>
              <a:srgbClr val="0A4673"/>
            </a:solidFill>
            <a:latin typeface="Century Gothic" pitchFamily="34" charset="0"/>
          </a:endParaRPr>
        </a:p>
      </dsp:txBody>
      <dsp:txXfrm>
        <a:off x="1586809" y="213984"/>
        <a:ext cx="1756133" cy="3286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4FF3E-BE08-4EA2-A0A5-5931CBFB161D}">
      <dsp:nvSpPr>
        <dsp:cNvPr id="0" name=""/>
        <dsp:cNvSpPr/>
      </dsp:nvSpPr>
      <dsp:spPr>
        <a:xfrm rot="4396374">
          <a:off x="2189914" y="858616"/>
          <a:ext cx="3724812" cy="2597592"/>
        </a:xfrm>
        <a:prstGeom prst="swooshArrow">
          <a:avLst>
            <a:gd name="adj1" fmla="val 16310"/>
            <a:gd name="adj2" fmla="val 31370"/>
          </a:avLst>
        </a:prstGeom>
        <a:solidFill>
          <a:srgbClr val="0A4673"/>
        </a:solidFill>
        <a:ln>
          <a:noFill/>
        </a:ln>
        <a:effectLst/>
        <a:scene3d>
          <a:camera prst="orthographicFront"/>
          <a:lightRig rig="contrasting" dir="t">
            <a:rot lat="0" lon="0" rev="1200000"/>
          </a:lightRig>
        </a:scene3d>
        <a:sp3d contourW="19050" prstMaterial="metal"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4ACCE4-F151-47ED-B6DA-6E21AB57C87B}">
      <dsp:nvSpPr>
        <dsp:cNvPr id="0" name=""/>
        <dsp:cNvSpPr/>
      </dsp:nvSpPr>
      <dsp:spPr>
        <a:xfrm>
          <a:off x="1586809" y="213984"/>
          <a:ext cx="1756133" cy="328665"/>
        </a:xfrm>
        <a:prstGeom prst="rect">
          <a:avLst/>
        </a:prstGeom>
        <a:noFill/>
        <a:ln w="120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rgbClr val="0A4673"/>
              </a:solidFill>
              <a:latin typeface="Century Gothic" pitchFamily="34" charset="0"/>
            </a:rPr>
            <a:t>Business Plan</a:t>
          </a:r>
          <a:endParaRPr lang="en-US" sz="1800" b="1" kern="1200" dirty="0">
            <a:solidFill>
              <a:srgbClr val="0A4673"/>
            </a:solidFill>
            <a:latin typeface="Century Gothic" pitchFamily="34" charset="0"/>
          </a:endParaRPr>
        </a:p>
      </dsp:txBody>
      <dsp:txXfrm>
        <a:off x="1586809" y="213984"/>
        <a:ext cx="1756133" cy="328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2907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6847" y="1"/>
            <a:ext cx="2942907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5308B-DC5D-3C43-B150-4D08581B94A7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133" y="4689516"/>
            <a:ext cx="543306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2907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6847" y="9377317"/>
            <a:ext cx="2942907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D8219-EA57-A448-B47E-32AEF7BE6C7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4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sz="18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Sind „HR“ Human Resources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111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6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D8219-EA57-A448-B47E-32AEF7BE6C7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720000" y="4343400"/>
            <a:ext cx="7772400" cy="1975104"/>
          </a:xfrm>
        </p:spPr>
        <p:txBody>
          <a:bodyPr/>
          <a:lstStyle>
            <a:lvl1pPr marR="9144" algn="l">
              <a:defRPr sz="4000" b="1" cap="small" spc="0" baseline="0">
                <a:solidFill>
                  <a:srgbClr val="323C46"/>
                </a:solidFill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de-DE" dirty="0" smtClean="0"/>
              <a:t>Mastertitelformat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720000" y="282600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595959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 smtClean="0"/>
              <a:t>Master-Untertitelformat bearbeiten</a:t>
            </a:r>
            <a:endParaRPr kumimoji="0"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0" y="693815"/>
            <a:ext cx="9168222" cy="1773614"/>
          </a:xfrm>
          <a:prstGeom prst="rect">
            <a:avLst/>
          </a:prstGeom>
        </p:spPr>
      </p:pic>
      <p:sp>
        <p:nvSpPr>
          <p:cNvPr id="10" name="Datumsplatzhalter 13"/>
          <p:cNvSpPr>
            <a:spLocks noGrp="1"/>
          </p:cNvSpPr>
          <p:nvPr>
            <p:ph type="dt" sz="half" idx="2"/>
          </p:nvPr>
        </p:nvSpPr>
        <p:spPr>
          <a:xfrm>
            <a:off x="6360888" y="6408000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F1BBEC65-998B-AC46-8E52-D88C56D66D6F}" type="datetimeFigureOut">
              <a:rPr lang="de-DE" smtClean="0"/>
              <a:pPr/>
              <a:t>11.05.2014</a:t>
            </a:fld>
            <a:endParaRPr lang="en-US" dirty="0"/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20000" y="6408000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62CBBC-AB11-B64D-B79A-66B6805A963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990000"/>
            <a:ext cx="7772400" cy="914400"/>
          </a:xfrm>
        </p:spPr>
        <p:txBody>
          <a:bodyPr/>
          <a:lstStyle/>
          <a:p>
            <a:r>
              <a:rPr kumimoji="0" lang="de-DE" dirty="0" smtClean="0"/>
              <a:t>Mastertitelformat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2160000"/>
            <a:ext cx="7772400" cy="419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lang="de-DE" dirty="0" smtClean="0"/>
              <a:t>Mastertextformat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7" name="Datumsplatzhalter 13"/>
          <p:cNvSpPr>
            <a:spLocks noGrp="1"/>
          </p:cNvSpPr>
          <p:nvPr>
            <p:ph type="dt" sz="half" idx="2"/>
          </p:nvPr>
        </p:nvSpPr>
        <p:spPr>
          <a:xfrm>
            <a:off x="6360888" y="6408000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F1BBEC65-998B-AC46-8E52-D88C56D66D6F}" type="datetimeFigureOut">
              <a:rPr lang="de-DE" smtClean="0"/>
              <a:pPr/>
              <a:t>11.05.2014</a:t>
            </a:fld>
            <a:endParaRPr lang="en-US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20000" y="6408000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62CBBC-AB11-B64D-B79A-66B6805A963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512064"/>
            <a:ext cx="8229600" cy="914400"/>
          </a:xfrm>
        </p:spPr>
        <p:txBody>
          <a:bodyPr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lang="de-DE" dirty="0" smtClean="0"/>
              <a:t>Mastertextformat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dirty="0" smtClean="0"/>
              <a:t>Mastertextformat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8" name="Datumsplatzhalter 13"/>
          <p:cNvSpPr>
            <a:spLocks noGrp="1"/>
          </p:cNvSpPr>
          <p:nvPr>
            <p:ph type="dt" sz="half" idx="10"/>
          </p:nvPr>
        </p:nvSpPr>
        <p:spPr>
          <a:xfrm>
            <a:off x="6360888" y="6408000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F1BBEC65-998B-AC46-8E52-D88C56D66D6F}" type="datetimeFigureOut">
              <a:rPr lang="de-DE" smtClean="0"/>
              <a:pPr/>
              <a:t>11.05.2014</a:t>
            </a:fld>
            <a:endParaRPr lang="en-US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20000" y="6408000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62CBBC-AB11-B64D-B79A-66B6805A963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de-DE" dirty="0" smtClean="0"/>
              <a:t>Mastertitelformat bearbeiten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eaLnBrk="1" latinLnBrk="0" hangingPunct="1"/>
            <a:r>
              <a:rPr lang="de-DE" dirty="0" smtClean="0"/>
              <a:t>Mastertextformat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dirty="0" smtClean="0"/>
              <a:t>Mastertextformat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784867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de-DE" dirty="0" smtClean="0"/>
              <a:t>Mastertitelformat bearbeiten</a:t>
            </a:r>
            <a:endParaRPr kumimoji="0"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ung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Mastertextformat bearbeiten</a:t>
            </a:r>
          </a:p>
        </p:txBody>
      </p:sp>
      <p:grpSp>
        <p:nvGrpSpPr>
          <p:cNvPr id="14" name="Gruppierung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ung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Mastertitelformat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Mastertextformat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EC65-998B-AC46-8E52-D88C56D66D6F}" type="datetimeFigureOut">
              <a:rPr lang="de-DE" smtClean="0"/>
              <a:pPr/>
              <a:t>11.05.2014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4957-CBAA-D34D-964B-F9D4A2F2179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chemeClr val="tx1">
                <a:lumMod val="85000"/>
              </a:schemeClr>
            </a:gs>
            <a:gs pos="100000">
              <a:srgbClr val="FFFFFF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720000" y="98947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de-DE" dirty="0" smtClean="0"/>
              <a:t>Mastertitelformat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720000" y="2160000"/>
            <a:ext cx="7772400" cy="419218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 smtClean="0"/>
              <a:t>Mastertextformat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360888" y="6408000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F1BBEC65-998B-AC46-8E52-D88C56D66D6F}" type="datetimeFigureOut">
              <a:rPr lang="de-DE" smtClean="0"/>
              <a:pPr/>
              <a:t>11.05.2014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20000" y="6408000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12A2152-08E1-4D42-B19B-FB1B7443FBA1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99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2800" kern="1200" spc="-100" baseline="0">
          <a:solidFill>
            <a:schemeClr val="bg1"/>
          </a:solidFill>
          <a:latin typeface="Century Gothic"/>
          <a:ea typeface="+mj-ea"/>
          <a:cs typeface="Century Gothic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rgbClr val="323C46"/>
        </a:buClr>
        <a:buSzPct val="95000"/>
        <a:buFont typeface="Wingdings" pitchFamily="2" charset="2"/>
        <a:buChar char=""/>
        <a:defRPr kumimoji="0" sz="2400" kern="1200">
          <a:solidFill>
            <a:schemeClr val="bg1"/>
          </a:solidFill>
          <a:latin typeface="Century Gothic"/>
          <a:ea typeface="+mn-ea"/>
          <a:cs typeface="Century Gothic"/>
        </a:defRPr>
      </a:lvl1pPr>
      <a:lvl2pPr marL="740664" indent="-285750" algn="l" rtl="0" eaLnBrk="1" latinLnBrk="0" hangingPunct="1">
        <a:spcBef>
          <a:spcPct val="20000"/>
        </a:spcBef>
        <a:buClr>
          <a:srgbClr val="05733C"/>
        </a:buClr>
        <a:buSzPct val="90000"/>
        <a:buFont typeface="Wingdings" pitchFamily="2" charset="2"/>
        <a:buChar char="§"/>
        <a:defRPr kumimoji="0" sz="2000" kern="1200">
          <a:solidFill>
            <a:schemeClr val="bg1"/>
          </a:solidFill>
          <a:latin typeface="Century Gothic"/>
          <a:ea typeface="+mn-ea"/>
          <a:cs typeface="Century Gothic"/>
        </a:defRPr>
      </a:lvl2pPr>
      <a:lvl3pPr marL="996696" indent="-228600" algn="l" rtl="0" eaLnBrk="1" latinLnBrk="0" hangingPunct="1">
        <a:spcBef>
          <a:spcPct val="20000"/>
        </a:spcBef>
        <a:buClr>
          <a:srgbClr val="05733C"/>
        </a:buClr>
        <a:buFont typeface="Wingdings 2"/>
        <a:buChar char=""/>
        <a:defRPr kumimoji="0" sz="1800" kern="1200">
          <a:solidFill>
            <a:schemeClr val="bg1"/>
          </a:solidFill>
          <a:latin typeface="Century Gothic"/>
          <a:ea typeface="+mn-ea"/>
          <a:cs typeface="Century Gothic"/>
        </a:defRPr>
      </a:lvl3pPr>
      <a:lvl4pPr marL="1261872" indent="-228600" algn="l" rtl="0" eaLnBrk="1" latinLnBrk="0" hangingPunct="1">
        <a:spcBef>
          <a:spcPct val="20000"/>
        </a:spcBef>
        <a:buClr>
          <a:srgbClr val="94FECC"/>
        </a:buClr>
        <a:buFont typeface="Wingdings 3"/>
        <a:buChar char=""/>
        <a:defRPr kumimoji="0" sz="1800" kern="1200">
          <a:solidFill>
            <a:schemeClr val="bg1"/>
          </a:solidFill>
          <a:latin typeface="Century Gothic"/>
          <a:ea typeface="+mn-ea"/>
          <a:cs typeface="Century Gothic"/>
        </a:defRPr>
      </a:lvl4pPr>
      <a:lvl5pPr marL="1481328" indent="-210312" algn="l" rtl="0" eaLnBrk="1" latinLnBrk="0" hangingPunct="1">
        <a:spcBef>
          <a:spcPct val="20000"/>
        </a:spcBef>
        <a:buClr>
          <a:srgbClr val="B4E6FA"/>
        </a:buClr>
        <a:buFont typeface="Wingdings 2"/>
        <a:buChar char=""/>
        <a:defRPr kumimoji="0" sz="1600" kern="1200">
          <a:solidFill>
            <a:schemeClr val="bg1"/>
          </a:solidFill>
          <a:latin typeface="Century Gothic"/>
          <a:ea typeface="+mn-ea"/>
          <a:cs typeface="Century Gothic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6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8.png"/><Relationship Id="rId1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rgetpartners.de" TargetMode="External"/><Relationship Id="rId13" Type="http://schemas.openxmlformats.org/officeDocument/2006/relationships/hyperlink" Target="https://www.companisto.de" TargetMode="External"/><Relationship Id="rId18" Type="http://schemas.openxmlformats.org/officeDocument/2006/relationships/hyperlink" Target="http://www.insightpartners.com" TargetMode="External"/><Relationship Id="rId26" Type="http://schemas.openxmlformats.org/officeDocument/2006/relationships/hyperlink" Target="http://www.siemer.com" TargetMode="External"/><Relationship Id="rId3" Type="http://schemas.openxmlformats.org/officeDocument/2006/relationships/hyperlink" Target="http://hackfwd.com" TargetMode="External"/><Relationship Id="rId21" Type="http://schemas.openxmlformats.org/officeDocument/2006/relationships/hyperlink" Target="http://www.eventurecat.com" TargetMode="External"/><Relationship Id="rId34" Type="http://schemas.openxmlformats.org/officeDocument/2006/relationships/hyperlink" Target="http://www.deutsche-startups.de" TargetMode="External"/><Relationship Id="rId7" Type="http://schemas.openxmlformats.org/officeDocument/2006/relationships/hyperlink" Target="http://www.neuhauspartners.com/" TargetMode="External"/><Relationship Id="rId12" Type="http://schemas.openxmlformats.org/officeDocument/2006/relationships/hyperlink" Target="https://de.bergfuerst.com" TargetMode="External"/><Relationship Id="rId17" Type="http://schemas.openxmlformats.org/officeDocument/2006/relationships/hyperlink" Target="http://www.ibb.de" TargetMode="External"/><Relationship Id="rId25" Type="http://schemas.openxmlformats.org/officeDocument/2006/relationships/hyperlink" Target="http://www.techcoastangels.com" TargetMode="External"/><Relationship Id="rId33" Type="http://schemas.openxmlformats.org/officeDocument/2006/relationships/hyperlink" Target="http://www.gruenderszene.de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://www.innovationsstarter.com" TargetMode="External"/><Relationship Id="rId20" Type="http://schemas.openxmlformats.org/officeDocument/2006/relationships/hyperlink" Target="http://www.parklane-capital.de" TargetMode="External"/><Relationship Id="rId29" Type="http://schemas.openxmlformats.org/officeDocument/2006/relationships/hyperlink" Target="http://venturebeat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atcap.de" TargetMode="External"/><Relationship Id="rId11" Type="http://schemas.openxmlformats.org/officeDocument/2006/relationships/hyperlink" Target="http://www.project-a.com" TargetMode="External"/><Relationship Id="rId24" Type="http://schemas.openxmlformats.org/officeDocument/2006/relationships/hyperlink" Target="http://www.seahorn.net" TargetMode="External"/><Relationship Id="rId32" Type="http://schemas.openxmlformats.org/officeDocument/2006/relationships/hyperlink" Target="http://mashable.com" TargetMode="External"/><Relationship Id="rId5" Type="http://schemas.openxmlformats.org/officeDocument/2006/relationships/hyperlink" Target="http://shortcut.vc" TargetMode="External"/><Relationship Id="rId15" Type="http://schemas.openxmlformats.org/officeDocument/2006/relationships/hyperlink" Target="http://www.high-tech-gruenderfonds.de" TargetMode="External"/><Relationship Id="rId23" Type="http://schemas.openxmlformats.org/officeDocument/2006/relationships/hyperlink" Target="http://www.cfpartners.com" TargetMode="External"/><Relationship Id="rId28" Type="http://schemas.openxmlformats.org/officeDocument/2006/relationships/hyperlink" Target="http://www.avistacap.com" TargetMode="External"/><Relationship Id="rId10" Type="http://schemas.openxmlformats.org/officeDocument/2006/relationships/hyperlink" Target="http://www.teameurope.net" TargetMode="External"/><Relationship Id="rId19" Type="http://schemas.openxmlformats.org/officeDocument/2006/relationships/hyperlink" Target="http://www.dncapital.com" TargetMode="External"/><Relationship Id="rId31" Type="http://schemas.openxmlformats.org/officeDocument/2006/relationships/hyperlink" Target="http://techcrunch.com" TargetMode="External"/><Relationship Id="rId4" Type="http://schemas.openxmlformats.org/officeDocument/2006/relationships/hyperlink" Target="http://www.hanse-ventures.de" TargetMode="External"/><Relationship Id="rId9" Type="http://schemas.openxmlformats.org/officeDocument/2006/relationships/hyperlink" Target="http://www.pauaventures.com" TargetMode="External"/><Relationship Id="rId14" Type="http://schemas.openxmlformats.org/officeDocument/2006/relationships/hyperlink" Target="http://ycombinator.com" TargetMode="External"/><Relationship Id="rId22" Type="http://schemas.openxmlformats.org/officeDocument/2006/relationships/hyperlink" Target="http://gpbullhound.com" TargetMode="External"/><Relationship Id="rId27" Type="http://schemas.openxmlformats.org/officeDocument/2006/relationships/hyperlink" Target="http://d2n8.com" TargetMode="External"/><Relationship Id="rId30" Type="http://schemas.openxmlformats.org/officeDocument/2006/relationships/hyperlink" Target="http://www.inc.com/start-up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18" Type="http://schemas.openxmlformats.org/officeDocument/2006/relationships/image" Target="../media/image59.png"/><Relationship Id="rId3" Type="http://schemas.openxmlformats.org/officeDocument/2006/relationships/image" Target="../media/image55.png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61.png"/><Relationship Id="rId5" Type="http://schemas.openxmlformats.org/officeDocument/2006/relationships/image" Target="../media/image9.pn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26.png"/><Relationship Id="rId2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microsoft.com/office/2007/relationships/hdphoto" Target="../media/hdphoto1.wdp"/><Relationship Id="rId3" Type="http://schemas.openxmlformats.org/officeDocument/2006/relationships/image" Target="../media/image8.png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8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124199"/>
            <a:ext cx="7947750" cy="3076575"/>
          </a:xfrm>
        </p:spPr>
        <p:txBody>
          <a:bodyPr/>
          <a:lstStyle/>
          <a:p>
            <a:r>
              <a:rPr lang="en-US" sz="3600" dirty="0" smtClean="0"/>
              <a:t>On financing of GAMES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– </a:t>
            </a:r>
            <a:r>
              <a:rPr lang="en-US" sz="3600" dirty="0" smtClean="0"/>
              <a:t>Insights &amp; observations</a:t>
            </a:r>
            <a:endParaRPr lang="en-US" sz="36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586650" y="4800600"/>
            <a:ext cx="7772400" cy="838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Types of Funding &amp; Investors – What is Right for You?</a:t>
            </a:r>
            <a:endParaRPr lang="en-US" dirty="0"/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sz="4800" dirty="0" err="1" smtClean="0"/>
              <a:t>Financing</a:t>
            </a:r>
            <a:r>
              <a:rPr lang="de-DE" sz="4800" dirty="0" smtClean="0"/>
              <a:t> – </a:t>
            </a:r>
            <a:r>
              <a:rPr lang="de-DE" sz="4800" dirty="0" err="1" smtClean="0"/>
              <a:t>Sources</a:t>
            </a:r>
            <a:r>
              <a:rPr lang="de-DE" sz="4800" dirty="0" smtClean="0"/>
              <a:t> </a:t>
            </a:r>
            <a:r>
              <a:rPr lang="de-DE" sz="4800" dirty="0" err="1" smtClean="0"/>
              <a:t>of</a:t>
            </a:r>
            <a:r>
              <a:rPr lang="de-DE" sz="4800" dirty="0" smtClean="0"/>
              <a:t> Money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Funding…</a:t>
            </a:r>
            <a:endParaRPr lang="en-US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581822"/>
              </p:ext>
            </p:extLst>
          </p:nvPr>
        </p:nvGraphicFramePr>
        <p:xfrm>
          <a:off x="819150" y="1826427"/>
          <a:ext cx="7429501" cy="403783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543287"/>
                <a:gridCol w="1323741"/>
                <a:gridCol w="1238732"/>
                <a:gridCol w="1323741"/>
              </a:tblGrid>
              <a:tr h="72651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02302" marR="102302" marT="51150" marB="51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A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Project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oriented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302" marR="102302" marT="51150" marB="51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A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Loans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302" marR="102302" marT="51150" marB="51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A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Equity based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302" marR="102302" marT="51150" marB="51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A73"/>
                    </a:solidFill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Revenue Share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Crowd Funding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036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Government Funding Programs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(x)</a:t>
                      </a:r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Convertible Bonds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Bank</a:t>
                      </a:r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Friends</a:t>
                      </a:r>
                      <a:r>
                        <a:rPr lang="en-US" sz="2000" baseline="0" dirty="0" smtClean="0"/>
                        <a:t> &amp; Family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Financial</a:t>
                      </a:r>
                      <a:r>
                        <a:rPr lang="en-US" sz="2000" baseline="0" dirty="0" smtClean="0"/>
                        <a:t> Investment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4148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Smart Money</a:t>
                      </a:r>
                      <a:endParaRPr lang="en-US" sz="2000" dirty="0"/>
                    </a:p>
                  </a:txBody>
                  <a:tcPr marL="102302" marR="102302" marT="51150" marB="51150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marL="102302" marR="102302" marT="51150" marB="5115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x</a:t>
                      </a:r>
                      <a:endParaRPr lang="en-US" sz="2000" dirty="0"/>
                    </a:p>
                  </a:txBody>
                  <a:tcPr marL="102302" marR="102302" marT="51150" marB="51150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793270"/>
              </p:ext>
            </p:extLst>
          </p:nvPr>
        </p:nvGraphicFramePr>
        <p:xfrm>
          <a:off x="914400" y="1628801"/>
          <a:ext cx="7772400" cy="472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…and Types of Investors – What is Right for You?</a:t>
            </a:r>
            <a:endParaRPr lang="en-US" sz="27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</p:spPr>
        <p:txBody>
          <a:bodyPr/>
          <a:lstStyle/>
          <a:p>
            <a:fld id="{ECD44957-CBAA-D34D-964B-F9D4A2F2179E}" type="slidenum">
              <a:rPr lang="en-US" smtClean="0">
                <a:solidFill>
                  <a:srgbClr val="D6ECFF"/>
                </a:solidFill>
              </a:rPr>
              <a:pPr/>
              <a:t>12</a:t>
            </a:fld>
            <a:endParaRPr lang="en-US">
              <a:solidFill>
                <a:srgbClr val="D6ECFF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14400" y="5621565"/>
            <a:ext cx="3660541" cy="827428"/>
            <a:chOff x="914400" y="5621565"/>
            <a:chExt cx="4301656" cy="827428"/>
          </a:xfrm>
        </p:grpSpPr>
        <p:sp>
          <p:nvSpPr>
            <p:cNvPr id="15" name="Pfeil nach links und rechts 14"/>
            <p:cNvSpPr/>
            <p:nvPr/>
          </p:nvSpPr>
          <p:spPr>
            <a:xfrm>
              <a:off x="914400" y="5621565"/>
              <a:ext cx="4301656" cy="827428"/>
            </a:xfrm>
            <a:prstGeom prst="leftRightArrow">
              <a:avLst>
                <a:gd name="adj1" fmla="val 34624"/>
                <a:gd name="adj2" fmla="val 38468"/>
              </a:avLst>
            </a:prstGeom>
            <a:solidFill>
              <a:srgbClr val="323C46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555516" y="5863595"/>
              <a:ext cx="301942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latin typeface="Century Gothic" pitchFamily="34" charset="0"/>
                </a:rPr>
                <a:t>SMART MONEY</a:t>
              </a:r>
              <a:endParaRPr lang="de-DE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839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Find the “Right” Investor</a:t>
            </a:r>
            <a:endParaRPr lang="en-US" dirty="0"/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the “Right” Investor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 investor is looking for …</a:t>
            </a:r>
          </a:p>
          <a:p>
            <a:pPr lvl="1"/>
            <a:r>
              <a:rPr lang="en-US" dirty="0" smtClean="0"/>
              <a:t>Team (people &amp; team-spirit), commitment and skills</a:t>
            </a:r>
          </a:p>
          <a:p>
            <a:pPr lvl="1"/>
            <a:r>
              <a:rPr lang="en-US" dirty="0" smtClean="0"/>
              <a:t>Idea &amp; business model</a:t>
            </a:r>
          </a:p>
          <a:p>
            <a:pPr lvl="1"/>
            <a:r>
              <a:rPr lang="en-US" dirty="0" smtClean="0"/>
              <a:t>Something that promises to make money!</a:t>
            </a:r>
          </a:p>
          <a:p>
            <a:r>
              <a:rPr lang="en-US" dirty="0" smtClean="0"/>
              <a:t>How to impress an investor</a:t>
            </a:r>
          </a:p>
          <a:p>
            <a:pPr lvl="1"/>
            <a:r>
              <a:rPr lang="en-US" dirty="0" smtClean="0"/>
              <a:t>Highly qualified and committed team</a:t>
            </a:r>
          </a:p>
          <a:p>
            <a:pPr lvl="1"/>
            <a:r>
              <a:rPr lang="en-US" dirty="0" smtClean="0"/>
              <a:t>Track record</a:t>
            </a:r>
          </a:p>
          <a:p>
            <a:pPr lvl="1"/>
            <a:r>
              <a:rPr lang="en-US" dirty="0" smtClean="0"/>
              <a:t>Cool prototype </a:t>
            </a:r>
          </a:p>
          <a:p>
            <a:pPr lvl="1"/>
            <a:r>
              <a:rPr lang="en-US" dirty="0" smtClean="0"/>
              <a:t>First achievements (</a:t>
            </a:r>
            <a:r>
              <a:rPr lang="en-US" dirty="0" err="1" smtClean="0"/>
              <a:t>KPIs</a:t>
            </a:r>
            <a:r>
              <a:rPr lang="en-US" dirty="0" smtClean="0"/>
              <a:t>, user base, fans etc.)</a:t>
            </a:r>
          </a:p>
          <a:p>
            <a:pPr lvl="1"/>
            <a:r>
              <a:rPr lang="en-US" dirty="0" smtClean="0"/>
              <a:t>Clear reporting</a:t>
            </a:r>
          </a:p>
          <a:p>
            <a:pPr lvl="1"/>
            <a:r>
              <a:rPr lang="en-US" dirty="0" smtClean="0"/>
              <a:t>Realistic project plan and milestones (achieved &amp; planned)</a:t>
            </a:r>
          </a:p>
          <a:p>
            <a:pPr lvl="1"/>
            <a:r>
              <a:rPr lang="en-US" dirty="0" smtClean="0"/>
              <a:t>List of potential investors at end of presentation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37" y="3022592"/>
            <a:ext cx="1975868" cy="197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the Goals of “Your” Investor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0900" y="2160000"/>
            <a:ext cx="7641500" cy="419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Long-term vs. short-term </a:t>
            </a:r>
          </a:p>
          <a:p>
            <a:r>
              <a:rPr lang="en-US" dirty="0" smtClean="0"/>
              <a:t>Dividends or Exit?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Strategic investor – same goals as yours?</a:t>
            </a:r>
          </a:p>
          <a:p>
            <a:pPr lvl="2"/>
            <a:r>
              <a:rPr lang="en-US" dirty="0" smtClean="0"/>
              <a:t>Synergies/ knowledge transfer</a:t>
            </a:r>
          </a:p>
          <a:p>
            <a:pPr lvl="2"/>
            <a:r>
              <a:rPr lang="en-US" dirty="0" smtClean="0"/>
              <a:t>Cooperation</a:t>
            </a:r>
          </a:p>
          <a:p>
            <a:pPr lvl="2"/>
            <a:r>
              <a:rPr lang="en-US" dirty="0" smtClean="0"/>
              <a:t>Portfolio: synergies and know how exchange</a:t>
            </a:r>
          </a:p>
          <a:p>
            <a:pPr lvl="1"/>
            <a:r>
              <a:rPr lang="en-US" dirty="0" smtClean="0"/>
              <a:t>Financial investor – exit likely in 3-5 years</a:t>
            </a:r>
          </a:p>
          <a:p>
            <a:pPr lvl="1"/>
            <a:r>
              <a:rPr lang="en-US" dirty="0" smtClean="0"/>
              <a:t>IPO or M&amp;A oriented</a:t>
            </a:r>
            <a:endParaRPr lang="en-US" i="1" dirty="0" smtClean="0"/>
          </a:p>
          <a:p>
            <a:pPr lvl="1"/>
            <a:r>
              <a:rPr lang="en-US" dirty="0" err="1" smtClean="0"/>
              <a:t>Acqu</a:t>
            </a:r>
            <a:r>
              <a:rPr lang="en-US" dirty="0" smtClean="0"/>
              <a:t>-hire</a:t>
            </a:r>
          </a:p>
          <a:p>
            <a:pPr>
              <a:buNone/>
            </a:pPr>
            <a:endParaRPr lang="en-US" i="1" dirty="0" smtClean="0"/>
          </a:p>
          <a:p>
            <a:pPr>
              <a:buNone/>
            </a:pPr>
            <a:r>
              <a:rPr lang="en-US" dirty="0" smtClean="0"/>
              <a:t>What do you expect?</a:t>
            </a:r>
          </a:p>
          <a:p>
            <a:r>
              <a:rPr lang="en-US" sz="1800" dirty="0" smtClean="0"/>
              <a:t>Don’t just look for the quick cash but for the long term vision</a:t>
            </a:r>
          </a:p>
          <a:p>
            <a:r>
              <a:rPr lang="en-US" sz="1800" dirty="0" smtClean="0"/>
              <a:t>You are not looking for a </a:t>
            </a:r>
            <a:r>
              <a:rPr lang="en-US" sz="1800" dirty="0" err="1" smtClean="0"/>
              <a:t>quicky</a:t>
            </a:r>
            <a:r>
              <a:rPr lang="en-US" sz="1800" dirty="0" smtClean="0"/>
              <a:t> but rather a marriage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2063840"/>
            <a:ext cx="2452918" cy="24529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4700" y="1612900"/>
            <a:ext cx="589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Finding</a:t>
            </a:r>
            <a:r>
              <a:rPr lang="de-DE" sz="2000" dirty="0">
                <a:solidFill>
                  <a:schemeClr val="bg1"/>
                </a:solidFill>
                <a:latin typeface="Century Gothic"/>
                <a:cs typeface="Century Gothic"/>
              </a:rPr>
              <a:t> Mr./Ms. </a:t>
            </a:r>
            <a:r>
              <a:rPr lang="de-DE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Right</a:t>
            </a:r>
            <a:r>
              <a:rPr lang="de-DE" sz="2000" dirty="0">
                <a:solidFill>
                  <a:schemeClr val="bg1"/>
                </a:solidFill>
                <a:latin typeface="Century Gothic"/>
                <a:cs typeface="Century Gothic"/>
              </a:rPr>
              <a:t> … </a:t>
            </a:r>
            <a:r>
              <a:rPr lang="de-DE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almost</a:t>
            </a:r>
            <a:r>
              <a:rPr lang="de-DE" sz="20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like</a:t>
            </a:r>
            <a:r>
              <a:rPr lang="de-DE" sz="20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Century Gothic"/>
                <a:cs typeface="Century Gothic"/>
              </a:rPr>
              <a:t>dating</a:t>
            </a:r>
            <a:endParaRPr lang="de-DE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6030686" y="1492430"/>
            <a:ext cx="706664" cy="571410"/>
            <a:chOff x="6240236" y="1505040"/>
            <a:chExt cx="706664" cy="571410"/>
          </a:xfrm>
        </p:grpSpPr>
        <p:sp>
          <p:nvSpPr>
            <p:cNvPr id="8" name="Herz 7"/>
            <p:cNvSpPr/>
            <p:nvPr/>
          </p:nvSpPr>
          <p:spPr>
            <a:xfrm>
              <a:off x="6240236" y="1505040"/>
              <a:ext cx="706664" cy="571410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 b="1" dirty="0">
                <a:latin typeface="Harlow Solid Italic" pitchFamily="82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272055" y="1582122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latin typeface="Lucida Handwriting" pitchFamily="66" charset="0"/>
                </a:rPr>
                <a:t>VC</a:t>
              </a:r>
              <a:endParaRPr lang="de-DE" sz="2400" b="1" dirty="0">
                <a:latin typeface="Lucida Handwriting" pitchFamily="66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7062399" y="4345817"/>
            <a:ext cx="1522799" cy="2512183"/>
            <a:chOff x="1182300" y="4149741"/>
            <a:chExt cx="1522799" cy="2512183"/>
          </a:xfrm>
        </p:grpSpPr>
        <p:pic>
          <p:nvPicPr>
            <p:cNvPr id="2050" name="Picture 2" descr="C:\Users\lehfeldt\AppData\Local\Microsoft\Windows\Temporary Internet Files\Content.IE5\UM9KR9NC\MC900354110[1].wmf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82300" y="4149741"/>
              <a:ext cx="1522799" cy="2512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bgerundetes Rechteck 11"/>
            <p:cNvSpPr/>
            <p:nvPr/>
          </p:nvSpPr>
          <p:spPr>
            <a:xfrm rot="21438404">
              <a:off x="1616228" y="5227437"/>
              <a:ext cx="756107" cy="356808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b="1" dirty="0" smtClean="0">
                  <a:solidFill>
                    <a:srgbClr val="FF0000"/>
                  </a:solidFill>
                  <a:latin typeface="Comic Sans MS" pitchFamily="66" charset="0"/>
                </a:rPr>
                <a:t>Just </a:t>
              </a:r>
              <a:r>
                <a:rPr lang="de-DE" sz="1000" b="1" dirty="0" err="1" smtClean="0">
                  <a:solidFill>
                    <a:srgbClr val="FF0000"/>
                  </a:solidFill>
                  <a:latin typeface="Comic Sans MS" pitchFamily="66" charset="0"/>
                </a:rPr>
                <a:t>Invested</a:t>
              </a:r>
              <a:endParaRPr lang="de-DE" sz="1000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Company Valuation – </a:t>
            </a:r>
            <a:br>
              <a:rPr lang="en-US" dirty="0" smtClean="0"/>
            </a:br>
            <a:r>
              <a:rPr lang="en-US" dirty="0" smtClean="0"/>
              <a:t>Myths and Math</a:t>
            </a:r>
            <a:endParaRPr lang="en-US" dirty="0"/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uch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a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ompany </a:t>
            </a:r>
            <a:r>
              <a:rPr lang="de-DE" dirty="0"/>
              <a:t>W</a:t>
            </a:r>
            <a:r>
              <a:rPr lang="de-DE" dirty="0" smtClean="0"/>
              <a:t>orth</a:t>
            </a:r>
            <a:r>
              <a:rPr lang="de-DE" dirty="0"/>
              <a:t>?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b="1" dirty="0" smtClean="0"/>
              <a:t>Business Plan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a First Start, but...</a:t>
            </a:r>
            <a:endParaRPr lang="en-US" sz="2000" b="1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078718"/>
              </p:ext>
            </p:extLst>
          </p:nvPr>
        </p:nvGraphicFramePr>
        <p:xfrm>
          <a:off x="914400" y="2041525"/>
          <a:ext cx="7772400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</p:spPr>
        <p:txBody>
          <a:bodyPr/>
          <a:lstStyle/>
          <a:p>
            <a:fld id="{ECD44957-CBAA-D34D-964B-F9D4A2F2179E}" type="slidenum">
              <a:rPr lang="en-US" smtClean="0">
                <a:solidFill>
                  <a:srgbClr val="D6ECFF"/>
                </a:solidFill>
              </a:rPr>
              <a:pPr/>
              <a:t>17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5102639" y="2782956"/>
            <a:ext cx="2005496" cy="485913"/>
          </a:xfrm>
          <a:prstGeom prst="roundRect">
            <a:avLst/>
          </a:prstGeom>
          <a:solidFill>
            <a:srgbClr val="B4E6FA"/>
          </a:solidFill>
          <a:ln w="0">
            <a:noFill/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95959"/>
                </a:solidFill>
                <a:latin typeface="Century Gothic" pitchFamily="34" charset="0"/>
              </a:rPr>
              <a:t>1 Year = Guess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153458" y="3708387"/>
            <a:ext cx="2377660" cy="485913"/>
          </a:xfrm>
          <a:prstGeom prst="roundRect">
            <a:avLst/>
          </a:prstGeom>
          <a:solidFill>
            <a:srgbClr val="B4E6FA"/>
          </a:solidFill>
          <a:ln w="0">
            <a:noFill/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95959"/>
                </a:solidFill>
                <a:latin typeface="Century Gothic" pitchFamily="34" charset="0"/>
              </a:rPr>
              <a:t>2 Years = Huge Guess</a:t>
            </a:r>
            <a:endParaRPr lang="en-US" sz="1600" dirty="0">
              <a:solidFill>
                <a:srgbClr val="595959"/>
              </a:solidFill>
              <a:latin typeface="Century Gothic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6115867" y="4059582"/>
            <a:ext cx="2748721" cy="485913"/>
          </a:xfrm>
          <a:prstGeom prst="roundRect">
            <a:avLst/>
          </a:prstGeom>
          <a:solidFill>
            <a:srgbClr val="B4E6FA"/>
          </a:solidFill>
          <a:ln w="0">
            <a:noFill/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95959"/>
                </a:solidFill>
                <a:latin typeface="Century Gothic" pitchFamily="34" charset="0"/>
              </a:rPr>
              <a:t>3 Years = Massive Guess</a:t>
            </a:r>
            <a:endParaRPr lang="en-US" sz="1600" dirty="0">
              <a:solidFill>
                <a:srgbClr val="595959"/>
              </a:solidFill>
              <a:latin typeface="Century Gothic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5102639" y="5870437"/>
            <a:ext cx="2748721" cy="485913"/>
          </a:xfrm>
          <a:prstGeom prst="roundRect">
            <a:avLst/>
          </a:prstGeom>
          <a:solidFill>
            <a:srgbClr val="B4E6FA"/>
          </a:solidFill>
          <a:ln w="0">
            <a:noFill/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95959"/>
                </a:solidFill>
                <a:latin typeface="Century Gothic" pitchFamily="34" charset="0"/>
              </a:rPr>
              <a:t>4 Years = Wishful Thinking</a:t>
            </a:r>
            <a:endParaRPr lang="en-US" sz="1600" dirty="0">
              <a:solidFill>
                <a:srgbClr val="595959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5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Much </a:t>
            </a:r>
            <a:r>
              <a:rPr lang="de-DE" dirty="0" err="1"/>
              <a:t>is</a:t>
            </a:r>
            <a:r>
              <a:rPr lang="de-DE" dirty="0"/>
              <a:t> a Company </a:t>
            </a:r>
            <a:r>
              <a:rPr lang="de-DE" dirty="0" err="1"/>
              <a:t>Worth</a:t>
            </a:r>
            <a:r>
              <a:rPr lang="de-DE" dirty="0"/>
              <a:t>?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b="1" dirty="0" smtClean="0"/>
              <a:t>Business Plan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a First Start, </a:t>
            </a:r>
            <a:r>
              <a:rPr lang="de-DE" sz="2000" b="1" dirty="0" err="1" smtClean="0"/>
              <a:t>but</a:t>
            </a:r>
            <a:r>
              <a:rPr lang="de-DE" sz="2000" b="1" dirty="0" smtClean="0"/>
              <a:t>...</a:t>
            </a:r>
            <a:endParaRPr lang="en-US" sz="2000" b="1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781259"/>
              </p:ext>
            </p:extLst>
          </p:nvPr>
        </p:nvGraphicFramePr>
        <p:xfrm>
          <a:off x="914400" y="2041525"/>
          <a:ext cx="7772400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</p:spPr>
        <p:txBody>
          <a:bodyPr/>
          <a:lstStyle/>
          <a:p>
            <a:fld id="{ECD44957-CBAA-D34D-964B-F9D4A2F2179E}" type="slidenum">
              <a:rPr lang="en-US" smtClean="0">
                <a:solidFill>
                  <a:srgbClr val="D6ECFF"/>
                </a:solidFill>
              </a:rPr>
              <a:pPr/>
              <a:t>18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5102639" y="2782956"/>
            <a:ext cx="2005496" cy="485913"/>
          </a:xfrm>
          <a:prstGeom prst="roundRect">
            <a:avLst/>
          </a:prstGeom>
          <a:solidFill>
            <a:srgbClr val="B4E6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95959"/>
                </a:solidFill>
                <a:latin typeface="Century Gothic" pitchFamily="34" charset="0"/>
              </a:rPr>
              <a:t>1 Year = Guess</a:t>
            </a:r>
            <a:endParaRPr lang="en-US" sz="1600" dirty="0">
              <a:solidFill>
                <a:srgbClr val="595959"/>
              </a:solidFill>
              <a:latin typeface="Century Gothic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2153458" y="3708387"/>
            <a:ext cx="2377660" cy="485913"/>
          </a:xfrm>
          <a:prstGeom prst="roundRect">
            <a:avLst/>
          </a:prstGeom>
          <a:solidFill>
            <a:srgbClr val="B4E6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2 Years = Huge Guess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6115867" y="4059582"/>
            <a:ext cx="2748721" cy="485913"/>
          </a:xfrm>
          <a:prstGeom prst="roundRect">
            <a:avLst/>
          </a:prstGeom>
          <a:solidFill>
            <a:srgbClr val="B4E6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3 Years = Massive Guess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5102639" y="5870437"/>
            <a:ext cx="2748721" cy="485913"/>
          </a:xfrm>
          <a:prstGeom prst="roundRect">
            <a:avLst/>
          </a:prstGeom>
          <a:solidFill>
            <a:srgbClr val="B4E6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595959"/>
                </a:solidFill>
                <a:latin typeface="Century Gothic" pitchFamily="34" charset="0"/>
              </a:rPr>
              <a:t>4 Years = Wishful Thinking</a:t>
            </a:r>
            <a:endParaRPr lang="en-US" sz="1600" dirty="0">
              <a:solidFill>
                <a:srgbClr val="595959"/>
              </a:solidFill>
              <a:latin typeface="Century Gothic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81354" y="3097609"/>
            <a:ext cx="8583234" cy="2170727"/>
          </a:xfrm>
          <a:prstGeom prst="rect">
            <a:avLst/>
          </a:prstGeom>
          <a:gradFill flip="none" rotWithShape="1">
            <a:gsLst>
              <a:gs pos="0">
                <a:srgbClr val="05733C"/>
              </a:gs>
              <a:gs pos="100000">
                <a:srgbClr val="73AF96">
                  <a:alpha val="80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/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</a:rPr>
              <a:t>“I personally don’t believe much in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</a:rPr>
              <a:t>long term business plans – other investors do!”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5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Important is…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High </a:t>
            </a:r>
            <a:r>
              <a:rPr lang="en-US" sz="1800" dirty="0"/>
              <a:t>quality </a:t>
            </a:r>
            <a:r>
              <a:rPr lang="en-US" sz="1800" dirty="0" smtClean="0"/>
              <a:t>execution and meeting goals</a:t>
            </a:r>
          </a:p>
          <a:p>
            <a:r>
              <a:rPr lang="en-US" sz="1800" dirty="0" smtClean="0"/>
              <a:t>Focus: Finish one game successfully first, then further games</a:t>
            </a:r>
          </a:p>
          <a:p>
            <a:r>
              <a:rPr lang="en-US" sz="1800" dirty="0" smtClean="0"/>
              <a:t>Business plan vs. project plan (crystal ball vs. vision)</a:t>
            </a:r>
          </a:p>
          <a:p>
            <a:r>
              <a:rPr lang="en-US" sz="1800" dirty="0" smtClean="0"/>
              <a:t>“Right” amount of funding</a:t>
            </a:r>
          </a:p>
          <a:p>
            <a:r>
              <a:rPr lang="en-US" sz="1800" dirty="0" smtClean="0"/>
              <a:t>Be realistic about valuation</a:t>
            </a:r>
          </a:p>
          <a:p>
            <a:r>
              <a:rPr lang="en-US" sz="1800" dirty="0" smtClean="0"/>
              <a:t>Know your product and live it</a:t>
            </a:r>
          </a:p>
          <a:p>
            <a:r>
              <a:rPr lang="en-US" sz="1800" dirty="0" smtClean="0"/>
              <a:t>Total commitment (stay next 3-5 years with the company)</a:t>
            </a:r>
          </a:p>
          <a:p>
            <a:r>
              <a:rPr lang="en-US" sz="1800" dirty="0" smtClean="0"/>
              <a:t>“24/7” responses</a:t>
            </a:r>
          </a:p>
          <a:p>
            <a:r>
              <a:rPr lang="en-US" sz="1800" dirty="0" smtClean="0"/>
              <a:t>Be “on fire”</a:t>
            </a:r>
          </a:p>
          <a:p>
            <a:r>
              <a:rPr lang="en-US" sz="1800" dirty="0" smtClean="0"/>
              <a:t>Good chemistry between investor and your </a:t>
            </a:r>
            <a:r>
              <a:rPr lang="en-US" sz="1800" dirty="0" smtClean="0"/>
              <a:t>team</a:t>
            </a:r>
          </a:p>
          <a:p>
            <a:r>
              <a:rPr lang="de-DE" sz="1800" dirty="0" smtClean="0"/>
              <a:t>The </a:t>
            </a:r>
            <a:r>
              <a:rPr lang="de-DE" sz="1800" dirty="0" err="1" smtClean="0"/>
              <a:t>investor</a:t>
            </a:r>
            <a:r>
              <a:rPr lang="de-DE" sz="1800" dirty="0" smtClean="0"/>
              <a:t> </a:t>
            </a:r>
            <a:r>
              <a:rPr lang="de-DE" sz="1800" dirty="0" err="1" smtClean="0"/>
              <a:t>wants</a:t>
            </a:r>
            <a:r>
              <a:rPr lang="de-DE" sz="1800" dirty="0" smtClean="0"/>
              <a:t> </a:t>
            </a:r>
            <a:r>
              <a:rPr lang="de-DE" sz="1800" dirty="0" err="1" smtClean="0"/>
              <a:t>results</a:t>
            </a:r>
            <a:r>
              <a:rPr lang="de-DE" sz="1800" dirty="0" smtClean="0"/>
              <a:t> – do not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surprised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this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192438" y="1751161"/>
            <a:ext cx="4722962" cy="4359456"/>
          </a:xfrm>
        </p:spPr>
        <p:txBody>
          <a:bodyPr>
            <a:normAutofit/>
          </a:bodyPr>
          <a:lstStyle/>
          <a:p>
            <a:endParaRPr lang="de-DE" sz="3600" b="1" dirty="0" smtClean="0"/>
          </a:p>
          <a:p>
            <a:r>
              <a:rPr lang="de-DE" sz="3600" b="1" dirty="0" smtClean="0"/>
              <a:t>Wolfgang </a:t>
            </a:r>
            <a:r>
              <a:rPr lang="de-DE" sz="3600" b="1" dirty="0" err="1" smtClean="0"/>
              <a:t>Stindl</a:t>
            </a:r>
            <a:endParaRPr lang="de-DE" sz="3600" b="1" dirty="0" smtClean="0"/>
          </a:p>
          <a:p>
            <a:r>
              <a:rPr lang="de-DE" sz="3200" dirty="0" err="1" smtClean="0"/>
              <a:t>Biz</a:t>
            </a:r>
            <a:r>
              <a:rPr lang="de-DE" sz="3200" dirty="0" smtClean="0"/>
              <a:t> </a:t>
            </a:r>
            <a:r>
              <a:rPr lang="de-DE" sz="3200" dirty="0" err="1" smtClean="0"/>
              <a:t>Dev</a:t>
            </a:r>
            <a:r>
              <a:rPr lang="de-DE" sz="3200" dirty="0" smtClean="0"/>
              <a:t> </a:t>
            </a:r>
            <a:r>
              <a:rPr lang="de-DE" sz="3200" dirty="0" err="1" smtClean="0"/>
              <a:t>Director</a:t>
            </a:r>
            <a:endParaRPr lang="de-DE" sz="3200" dirty="0" smtClean="0"/>
          </a:p>
          <a:p>
            <a:endParaRPr lang="de-DE" sz="3200" dirty="0" smtClean="0"/>
          </a:p>
          <a:p>
            <a:pPr marL="0" lvl="0">
              <a:spcBef>
                <a:spcPts val="0"/>
              </a:spcBef>
              <a:buClr>
                <a:srgbClr val="D6ECFF"/>
              </a:buClr>
              <a:defRPr/>
            </a:pP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0">
              <a:spcBef>
                <a:spcPts val="0"/>
              </a:spcBef>
              <a:buClr>
                <a:srgbClr val="D6ECFF"/>
              </a:buClr>
              <a:defRPr/>
            </a:pP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eMail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		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ws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@iVentureCapital.com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0">
              <a:spcBef>
                <a:spcPts val="0"/>
              </a:spcBef>
              <a:buClr>
                <a:srgbClr val="D6ECFF"/>
              </a:buClr>
              <a:defRPr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Cell Europe: 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	+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43 – 676 9525 353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de-DE" sz="36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8" y="220728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4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is a Company Worth?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715940" y="1606251"/>
            <a:ext cx="6957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23C46"/>
                </a:solidFill>
                <a:latin typeface="Century Gothic"/>
                <a:cs typeface="Century Gothic"/>
              </a:rPr>
              <a:t>Wishful Thinking…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9" y="2827615"/>
            <a:ext cx="4338495" cy="3253871"/>
          </a:xfrm>
          <a:effectLst>
            <a:reflection blurRad="1270000" dist="1270000" dir="5400000" sy="-100000" algn="bl" rotWithShape="0"/>
          </a:effectLst>
        </p:spPr>
      </p:pic>
      <p:sp>
        <p:nvSpPr>
          <p:cNvPr id="11" name="Textfeld 10"/>
          <p:cNvSpPr txBox="1"/>
          <p:nvPr/>
        </p:nvSpPr>
        <p:spPr>
          <a:xfrm>
            <a:off x="2021068" y="2408802"/>
            <a:ext cx="20872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323C46"/>
                </a:solidFill>
                <a:latin typeface="Century Gothic" pitchFamily="34" charset="0"/>
              </a:rPr>
              <a:t>Founders</a:t>
            </a:r>
            <a:endParaRPr lang="de-DE" sz="2400" b="1" dirty="0">
              <a:solidFill>
                <a:srgbClr val="323C46"/>
              </a:solidFill>
              <a:latin typeface="Century Gothic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54700" y="2412117"/>
            <a:ext cx="208721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323C46"/>
                </a:solidFill>
                <a:latin typeface="Century Gothic" pitchFamily="34" charset="0"/>
              </a:rPr>
              <a:t>Investors</a:t>
            </a:r>
            <a:endParaRPr lang="de-DE" sz="2400" b="1" dirty="0">
              <a:solidFill>
                <a:srgbClr val="323C46"/>
              </a:solidFill>
              <a:latin typeface="Century Gothic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61" y="3891211"/>
            <a:ext cx="671955" cy="671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641715"/>
            <a:ext cx="7772400" cy="654618"/>
          </a:xfrm>
        </p:spPr>
        <p:txBody>
          <a:bodyPr/>
          <a:lstStyle/>
          <a:p>
            <a:r>
              <a:rPr lang="en-US" sz="2800" dirty="0" smtClean="0"/>
              <a:t>How Much is a Company </a:t>
            </a:r>
            <a:r>
              <a:rPr lang="en-US" dirty="0" smtClean="0"/>
              <a:t>W</a:t>
            </a:r>
            <a:r>
              <a:rPr lang="en-US" sz="2800" dirty="0" smtClean="0"/>
              <a:t>orth?</a:t>
            </a:r>
            <a:endParaRPr lang="en-US" sz="2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5177790" cy="4314825"/>
          </a:xfrm>
          <a:prstGeom prst="rect">
            <a:avLst/>
          </a:prstGeom>
          <a:noFill/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20000" y="6408000"/>
            <a:ext cx="5562600" cy="365125"/>
          </a:xfrm>
        </p:spPr>
        <p:txBody>
          <a:bodyPr/>
          <a:lstStyle/>
          <a:p>
            <a:r>
              <a:rPr lang="en-US" smtClean="0">
                <a:solidFill>
                  <a:srgbClr val="D6ECFF"/>
                </a:solidFill>
              </a:rPr>
              <a:t>iVC @ BGF 2012</a:t>
            </a:r>
            <a:endParaRPr lang="en-US" dirty="0">
              <a:solidFill>
                <a:srgbClr val="D6EC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610600" y="6408000"/>
            <a:ext cx="457200" cy="365125"/>
          </a:xfrm>
        </p:spPr>
        <p:txBody>
          <a:bodyPr/>
          <a:lstStyle/>
          <a:p>
            <a:fld id="{ECD44957-CBAA-D34D-964B-F9D4A2F2179E}" type="slidenum">
              <a:rPr lang="en-US" smtClean="0">
                <a:solidFill>
                  <a:srgbClr val="D6ECFF"/>
                </a:solidFill>
              </a:rPr>
              <a:pPr/>
              <a:t>21</a:t>
            </a:fld>
            <a:endParaRPr lang="en-US">
              <a:solidFill>
                <a:srgbClr val="D6ECFF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5876925" cy="4467225"/>
          </a:xfrm>
          <a:prstGeom prst="rect">
            <a:avLst/>
          </a:prstGeom>
          <a:noFill/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52575"/>
            <a:ext cx="6096000" cy="3752850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2575"/>
            <a:ext cx="6467475" cy="3609975"/>
          </a:xfrm>
          <a:prstGeom prst="rect">
            <a:avLst/>
          </a:prstGeom>
          <a:noFill/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1828279" y="1479241"/>
            <a:ext cx="6267450" cy="4743450"/>
          </a:xfrm>
          <a:prstGeom prst="rect">
            <a:avLst/>
          </a:prstGeom>
          <a:noFill/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04975"/>
            <a:ext cx="3962400" cy="344805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5140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/>
        </p:nvGrpSpPr>
        <p:grpSpPr>
          <a:xfrm>
            <a:off x="434025" y="2605943"/>
            <a:ext cx="1790834" cy="3084593"/>
            <a:chOff x="434025" y="2605943"/>
            <a:chExt cx="1790834" cy="308459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54" y="3209009"/>
              <a:ext cx="1490576" cy="560829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349" y="4557170"/>
              <a:ext cx="1014186" cy="471597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25" y="5248797"/>
              <a:ext cx="1790834" cy="441739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16" y="4040823"/>
              <a:ext cx="1689652" cy="261896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64" y="2605943"/>
              <a:ext cx="1563756" cy="441739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is a company worth?</a:t>
            </a:r>
            <a:br>
              <a:rPr lang="en-US" dirty="0" smtClean="0"/>
            </a:br>
            <a:r>
              <a:rPr lang="en-US" sz="2400" b="1" dirty="0" smtClean="0"/>
              <a:t>Stock Exchange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2798081485"/>
              </p:ext>
            </p:extLst>
          </p:nvPr>
        </p:nvGraphicFramePr>
        <p:xfrm>
          <a:off x="2175565" y="2063750"/>
          <a:ext cx="6361043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19999" y="6408000"/>
            <a:ext cx="769057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All other trademarks and copyrights are property of their respective owners.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Models of Other Investors*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2160000"/>
            <a:ext cx="7772400" cy="396775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YCombinator</a:t>
            </a:r>
            <a:r>
              <a:rPr lang="en-US" dirty="0" smtClean="0"/>
              <a:t>: </a:t>
            </a:r>
            <a:r>
              <a:rPr lang="en-US" dirty="0"/>
              <a:t>20K for about 2-10% + 3 </a:t>
            </a:r>
            <a:br>
              <a:rPr lang="en-US" dirty="0"/>
            </a:br>
            <a:r>
              <a:rPr lang="en-US" dirty="0"/>
              <a:t>months in Bay Area</a:t>
            </a:r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HTGF: </a:t>
            </a:r>
            <a:r>
              <a:rPr lang="en-US" dirty="0"/>
              <a:t>€500K for 15% nominal share of the company plus subordinated convertible loan</a:t>
            </a:r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err="1" smtClean="0"/>
              <a:t>HackFwd</a:t>
            </a:r>
            <a:r>
              <a:rPr lang="en-US" dirty="0" smtClean="0"/>
              <a:t>: 1 year salary for 27</a:t>
            </a:r>
            <a:r>
              <a:rPr lang="en-US" dirty="0" smtClean="0"/>
              <a:t>% (not active anymore)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Gamefounders</a:t>
            </a:r>
            <a:r>
              <a:rPr lang="en-US" dirty="0" smtClean="0"/>
              <a:t>: 5k </a:t>
            </a:r>
            <a:r>
              <a:rPr lang="en-US" dirty="0"/>
              <a:t>per person (usually 2-3 team members) + benefits via industry partners like free hosting; </a:t>
            </a:r>
            <a:r>
              <a:rPr lang="en-US" dirty="0" err="1"/>
              <a:t>Gamefounders</a:t>
            </a:r>
            <a:r>
              <a:rPr lang="en-US" dirty="0"/>
              <a:t> is clearly seed-phase orientated</a:t>
            </a:r>
          </a:p>
          <a:p>
            <a:endParaRPr lang="en-US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z="1800" dirty="0" smtClean="0"/>
              <a:t>*to our best knowledge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913173"/>
            <a:ext cx="7772400" cy="914400"/>
          </a:xfrm>
        </p:spPr>
        <p:txBody>
          <a:bodyPr/>
          <a:lstStyle/>
          <a:p>
            <a:r>
              <a:rPr lang="en-US" dirty="0" smtClean="0"/>
              <a:t>Another Approach…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How much money do you need?</a:t>
            </a:r>
          </a:p>
          <a:p>
            <a:r>
              <a:rPr lang="en-US" sz="2000" dirty="0" smtClean="0"/>
              <a:t>How much equity are you willing to give away?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1557336" y="3052758"/>
            <a:ext cx="4800602" cy="1200329"/>
            <a:chOff x="1771651" y="3052758"/>
            <a:chExt cx="4800602" cy="1200329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771651" y="3052758"/>
              <a:ext cx="2853444" cy="1200329"/>
              <a:chOff x="1771651" y="3181350"/>
              <a:chExt cx="2853444" cy="1200329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1771651" y="3181350"/>
                <a:ext cx="28534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Money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required</a:t>
                </a:r>
                <a:endParaRPr lang="de-DE" sz="2400" dirty="0" smtClean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de-DE" sz="2400" dirty="0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Share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at</a:t>
                </a:r>
                <a:r>
                  <a:rPr lang="de-DE" sz="2400" dirty="0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Disposal</a:t>
                </a:r>
                <a:endParaRPr lang="de-DE" sz="2400" dirty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endParaRPr>
              </a:p>
            </p:txBody>
          </p:sp>
          <p:cxnSp>
            <p:nvCxnSpPr>
              <p:cNvPr id="25" name="Gerade Verbindung 24"/>
              <p:cNvCxnSpPr/>
              <p:nvPr/>
            </p:nvCxnSpPr>
            <p:spPr>
              <a:xfrm>
                <a:off x="1771651" y="3715185"/>
                <a:ext cx="285344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feld 22"/>
            <p:cNvSpPr txBox="1"/>
            <p:nvPr/>
          </p:nvSpPr>
          <p:spPr>
            <a:xfrm>
              <a:off x="4696535" y="3322074"/>
              <a:ext cx="1875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rPr>
                <a:t>= </a:t>
              </a:r>
              <a:r>
                <a:rPr lang="de-DE" sz="2400" dirty="0" err="1" smtClean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rPr>
                <a:t>Valuation</a:t>
              </a:r>
              <a:endParaRPr lang="de-DE" sz="2400" dirty="0">
                <a:solidFill>
                  <a:schemeClr val="bg1"/>
                </a:solidFill>
                <a:latin typeface="MS Mincho" pitchFamily="49" charset="-128"/>
                <a:ea typeface="MS Mincho" pitchFamily="49" charset="-128"/>
                <a:cs typeface="Tahoma" pitchFamily="34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1042988" y="4295951"/>
            <a:ext cx="582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</a:rPr>
              <a:t>So that is the value of your company</a:t>
            </a:r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913173"/>
            <a:ext cx="7772400" cy="914400"/>
          </a:xfrm>
        </p:spPr>
        <p:txBody>
          <a:bodyPr/>
          <a:lstStyle/>
          <a:p>
            <a:r>
              <a:rPr lang="en-US" dirty="0" smtClean="0"/>
              <a:t>Another Approach…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How much money do you need?</a:t>
            </a:r>
          </a:p>
          <a:p>
            <a:r>
              <a:rPr lang="en-US" sz="2000" dirty="0" smtClean="0"/>
              <a:t>How much equity are you willing to give away?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9" name="Gruppieren 8"/>
          <p:cNvGrpSpPr/>
          <p:nvPr/>
        </p:nvGrpSpPr>
        <p:grpSpPr>
          <a:xfrm>
            <a:off x="1557336" y="3052758"/>
            <a:ext cx="4800602" cy="1200329"/>
            <a:chOff x="1771651" y="3052758"/>
            <a:chExt cx="4800602" cy="1200329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771651" y="3052758"/>
              <a:ext cx="2853444" cy="1200329"/>
              <a:chOff x="1771651" y="3181350"/>
              <a:chExt cx="2853444" cy="1200329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1771651" y="3181350"/>
                <a:ext cx="28534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Money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required</a:t>
                </a:r>
                <a:endParaRPr lang="de-DE" sz="2400" dirty="0" smtClean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de-DE" sz="2400" dirty="0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Share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at</a:t>
                </a:r>
                <a:r>
                  <a:rPr lang="de-DE" sz="2400" dirty="0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 </a:t>
                </a:r>
                <a:r>
                  <a:rPr lang="de-DE" sz="2400" dirty="0" err="1" smtClean="0">
                    <a:solidFill>
                      <a:schemeClr val="bg1"/>
                    </a:solidFill>
                    <a:latin typeface="MS Mincho" pitchFamily="49" charset="-128"/>
                    <a:ea typeface="MS Mincho" pitchFamily="49" charset="-128"/>
                    <a:cs typeface="Tahoma" pitchFamily="34" charset="0"/>
                  </a:rPr>
                  <a:t>Disposal</a:t>
                </a:r>
                <a:endParaRPr lang="de-DE" sz="2400" dirty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endParaRPr>
              </a:p>
            </p:txBody>
          </p:sp>
          <p:cxnSp>
            <p:nvCxnSpPr>
              <p:cNvPr id="25" name="Gerade Verbindung 24"/>
              <p:cNvCxnSpPr/>
              <p:nvPr/>
            </p:nvCxnSpPr>
            <p:spPr>
              <a:xfrm>
                <a:off x="1771651" y="3715185"/>
                <a:ext cx="285344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feld 22"/>
            <p:cNvSpPr txBox="1"/>
            <p:nvPr/>
          </p:nvSpPr>
          <p:spPr>
            <a:xfrm>
              <a:off x="4696535" y="3322074"/>
              <a:ext cx="1875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rPr>
                <a:t>= </a:t>
              </a:r>
              <a:r>
                <a:rPr lang="de-DE" sz="2400" dirty="0" err="1" smtClean="0">
                  <a:solidFill>
                    <a:schemeClr val="bg1"/>
                  </a:solidFill>
                  <a:latin typeface="MS Mincho" pitchFamily="49" charset="-128"/>
                  <a:ea typeface="MS Mincho" pitchFamily="49" charset="-128"/>
                  <a:cs typeface="Tahoma" pitchFamily="34" charset="0"/>
                </a:rPr>
                <a:t>Valuation</a:t>
              </a:r>
              <a:endParaRPr lang="de-DE" sz="2400" dirty="0">
                <a:solidFill>
                  <a:schemeClr val="bg1"/>
                </a:solidFill>
                <a:latin typeface="MS Mincho" pitchFamily="49" charset="-128"/>
                <a:ea typeface="MS Mincho" pitchFamily="49" charset="-128"/>
                <a:cs typeface="Tahoma" pitchFamily="34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1042988" y="4295951"/>
            <a:ext cx="582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itchFamily="34" charset="0"/>
              </a:rPr>
              <a:t>So that is the value of your company</a:t>
            </a:r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14312" y="-908751"/>
            <a:ext cx="8486788" cy="8486788"/>
            <a:chOff x="314312" y="-908751"/>
            <a:chExt cx="8486788" cy="8486788"/>
          </a:xfrm>
        </p:grpSpPr>
        <p:sp>
          <p:nvSpPr>
            <p:cNvPr id="11" name="&quot;Nein&quot;-Symbol 10"/>
            <p:cNvSpPr/>
            <p:nvPr/>
          </p:nvSpPr>
          <p:spPr>
            <a:xfrm>
              <a:off x="314312" y="-908751"/>
              <a:ext cx="8486788" cy="8486788"/>
            </a:xfrm>
            <a:custGeom>
              <a:avLst/>
              <a:gdLst>
                <a:gd name="connsiteX0" fmla="*/ 0 w 6700837"/>
                <a:gd name="connsiteY0" fmla="*/ 3350419 h 6700837"/>
                <a:gd name="connsiteX1" fmla="*/ 3350419 w 6700837"/>
                <a:gd name="connsiteY1" fmla="*/ 0 h 6700837"/>
                <a:gd name="connsiteX2" fmla="*/ 6700838 w 6700837"/>
                <a:gd name="connsiteY2" fmla="*/ 3350419 h 6700837"/>
                <a:gd name="connsiteX3" fmla="*/ 3350419 w 6700837"/>
                <a:gd name="connsiteY3" fmla="*/ 6700838 h 6700837"/>
                <a:gd name="connsiteX4" fmla="*/ 0 w 6700837"/>
                <a:gd name="connsiteY4" fmla="*/ 3350419 h 6700837"/>
                <a:gd name="connsiteX5" fmla="*/ 5194135 w 6700837"/>
                <a:gd name="connsiteY5" fmla="*/ 4343189 h 6700837"/>
                <a:gd name="connsiteX6" fmla="*/ 4831108 w 6700837"/>
                <a:gd name="connsiteY6" fmla="*/ 1869728 h 6700837"/>
                <a:gd name="connsiteX7" fmla="*/ 2357647 w 6700837"/>
                <a:gd name="connsiteY7" fmla="*/ 1506702 h 6700837"/>
                <a:gd name="connsiteX8" fmla="*/ 5194135 w 6700837"/>
                <a:gd name="connsiteY8" fmla="*/ 4343189 h 6700837"/>
                <a:gd name="connsiteX9" fmla="*/ 1506702 w 6700837"/>
                <a:gd name="connsiteY9" fmla="*/ 2357648 h 6700837"/>
                <a:gd name="connsiteX10" fmla="*/ 1869729 w 6700837"/>
                <a:gd name="connsiteY10" fmla="*/ 4831109 h 6700837"/>
                <a:gd name="connsiteX11" fmla="*/ 4343190 w 6700837"/>
                <a:gd name="connsiteY11" fmla="*/ 5194135 h 6700837"/>
                <a:gd name="connsiteX12" fmla="*/ 1506702 w 6700837"/>
                <a:gd name="connsiteY12" fmla="*/ 2357648 h 6700837"/>
                <a:gd name="connsiteX0" fmla="*/ 0 w 6700838"/>
                <a:gd name="connsiteY0" fmla="*/ 3350419 h 6700838"/>
                <a:gd name="connsiteX1" fmla="*/ 3350419 w 6700838"/>
                <a:gd name="connsiteY1" fmla="*/ 0 h 6700838"/>
                <a:gd name="connsiteX2" fmla="*/ 6700838 w 6700838"/>
                <a:gd name="connsiteY2" fmla="*/ 3350419 h 6700838"/>
                <a:gd name="connsiteX3" fmla="*/ 3350419 w 6700838"/>
                <a:gd name="connsiteY3" fmla="*/ 6700838 h 6700838"/>
                <a:gd name="connsiteX4" fmla="*/ 0 w 6700838"/>
                <a:gd name="connsiteY4" fmla="*/ 3350419 h 6700838"/>
                <a:gd name="connsiteX5" fmla="*/ 5194135 w 6700838"/>
                <a:gd name="connsiteY5" fmla="*/ 4343189 h 6700838"/>
                <a:gd name="connsiteX6" fmla="*/ 4831108 w 6700838"/>
                <a:gd name="connsiteY6" fmla="*/ 1869728 h 6700838"/>
                <a:gd name="connsiteX7" fmla="*/ 2357647 w 6700838"/>
                <a:gd name="connsiteY7" fmla="*/ 1506702 h 6700838"/>
                <a:gd name="connsiteX8" fmla="*/ 5194135 w 6700838"/>
                <a:gd name="connsiteY8" fmla="*/ 4343189 h 6700838"/>
                <a:gd name="connsiteX9" fmla="*/ 1506702 w 6700838"/>
                <a:gd name="connsiteY9" fmla="*/ 2357648 h 6700838"/>
                <a:gd name="connsiteX10" fmla="*/ 1869729 w 6700838"/>
                <a:gd name="connsiteY10" fmla="*/ 4831109 h 6700838"/>
                <a:gd name="connsiteX11" fmla="*/ 4343190 w 6700838"/>
                <a:gd name="connsiteY11" fmla="*/ 5194135 h 6700838"/>
                <a:gd name="connsiteX12" fmla="*/ 1506702 w 6700838"/>
                <a:gd name="connsiteY12" fmla="*/ 2357648 h 670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00838" h="6700838">
                  <a:moveTo>
                    <a:pt x="0" y="3350419"/>
                  </a:moveTo>
                  <a:cubicBezTo>
                    <a:pt x="0" y="1500034"/>
                    <a:pt x="1500034" y="0"/>
                    <a:pt x="3350419" y="0"/>
                  </a:cubicBezTo>
                  <a:cubicBezTo>
                    <a:pt x="5200804" y="0"/>
                    <a:pt x="6700838" y="1500034"/>
                    <a:pt x="6700838" y="3350419"/>
                  </a:cubicBezTo>
                  <a:cubicBezTo>
                    <a:pt x="6700838" y="5200804"/>
                    <a:pt x="5200804" y="6700838"/>
                    <a:pt x="3350419" y="6700838"/>
                  </a:cubicBezTo>
                  <a:cubicBezTo>
                    <a:pt x="1500034" y="6700838"/>
                    <a:pt x="0" y="5200804"/>
                    <a:pt x="0" y="3350419"/>
                  </a:cubicBezTo>
                  <a:close/>
                  <a:moveTo>
                    <a:pt x="5194135" y="4343189"/>
                  </a:moveTo>
                  <a:cubicBezTo>
                    <a:pt x="5632551" y="3528988"/>
                    <a:pt x="5484993" y="2523613"/>
                    <a:pt x="4831108" y="1869728"/>
                  </a:cubicBezTo>
                  <a:cubicBezTo>
                    <a:pt x="4177223" y="1215843"/>
                    <a:pt x="3171847" y="1068286"/>
                    <a:pt x="2357647" y="1506702"/>
                  </a:cubicBezTo>
                  <a:lnTo>
                    <a:pt x="5194135" y="4343189"/>
                  </a:lnTo>
                  <a:close/>
                  <a:moveTo>
                    <a:pt x="1506702" y="2357648"/>
                  </a:moveTo>
                  <a:cubicBezTo>
                    <a:pt x="1068286" y="3171849"/>
                    <a:pt x="1215844" y="4177224"/>
                    <a:pt x="1869729" y="4831109"/>
                  </a:cubicBezTo>
                  <a:cubicBezTo>
                    <a:pt x="2523614" y="5484994"/>
                    <a:pt x="3528990" y="5632551"/>
                    <a:pt x="4343190" y="5194135"/>
                  </a:cubicBezTo>
                  <a:lnTo>
                    <a:pt x="1506702" y="23576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986172" y="1065723"/>
              <a:ext cx="7143069" cy="45550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9000" b="1" dirty="0" smtClean="0">
                  <a:latin typeface="Century Gothic" pitchFamily="34" charset="0"/>
                </a:rPr>
                <a:t>NO!</a:t>
              </a:r>
              <a:endParaRPr lang="de-DE" sz="29000" b="1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4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-81" r="17455" b="-81"/>
          <a:stretch/>
        </p:blipFill>
        <p:spPr>
          <a:xfrm>
            <a:off x="-594000" y="612000"/>
            <a:ext cx="9756000" cy="6264000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20000" y="990000"/>
            <a:ext cx="8424000" cy="91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Honest answer: Nobody knows!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There </a:t>
            </a:r>
            <a:r>
              <a:rPr lang="en-US" dirty="0">
                <a:solidFill>
                  <a:schemeClr val="tx1"/>
                </a:solidFill>
              </a:rPr>
              <a:t>are a</a:t>
            </a:r>
            <a:r>
              <a:rPr lang="en-US" dirty="0" smtClean="0">
                <a:solidFill>
                  <a:schemeClr val="tx1"/>
                </a:solidFill>
              </a:rPr>
              <a:t> trillion </a:t>
            </a:r>
            <a:r>
              <a:rPr lang="en-US" dirty="0">
                <a:solidFill>
                  <a:schemeClr val="tx1"/>
                </a:solidFill>
              </a:rPr>
              <a:t>methods to calculate the value!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dirty="0" smtClean="0"/>
              <a:t> Does </a:t>
            </a:r>
            <a:r>
              <a:rPr lang="en-US" dirty="0" err="1"/>
              <a:t>iVentureCapital</a:t>
            </a:r>
            <a:r>
              <a:rPr lang="en-US" dirty="0" smtClean="0"/>
              <a:t> Evaluate</a:t>
            </a:r>
            <a:r>
              <a:rPr lang="en-US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Rather dividend- than exit-oriented, </a:t>
            </a:r>
            <a:r>
              <a:rPr lang="en-US" dirty="0" smtClean="0"/>
              <a:t>therefore</a:t>
            </a:r>
          </a:p>
          <a:p>
            <a:pPr lvl="1"/>
            <a:r>
              <a:rPr lang="en-US" dirty="0"/>
              <a:t>Time to </a:t>
            </a:r>
            <a:r>
              <a:rPr lang="en-US" dirty="0" smtClean="0"/>
              <a:t>market</a:t>
            </a:r>
          </a:p>
          <a:p>
            <a:pPr lvl="1"/>
            <a:r>
              <a:rPr lang="en-US" dirty="0"/>
              <a:t>Time to </a:t>
            </a:r>
            <a:r>
              <a:rPr lang="en-US" dirty="0" smtClean="0"/>
              <a:t>revenue</a:t>
            </a:r>
          </a:p>
          <a:p>
            <a:pPr lvl="1"/>
            <a:r>
              <a:rPr lang="en-US" dirty="0"/>
              <a:t>Time to </a:t>
            </a:r>
            <a:r>
              <a:rPr lang="en-US" dirty="0" smtClean="0"/>
              <a:t>PROFIT</a:t>
            </a:r>
            <a:endParaRPr lang="en-US" dirty="0"/>
          </a:p>
          <a:p>
            <a:r>
              <a:rPr lang="en-US" dirty="0"/>
              <a:t>Based on the prospected PROFIT of the next </a:t>
            </a:r>
            <a:r>
              <a:rPr lang="en-US" dirty="0" smtClean="0"/>
              <a:t>1-3 years</a:t>
            </a:r>
          </a:p>
          <a:p>
            <a:pPr lvl="1"/>
            <a:r>
              <a:rPr lang="en-US" dirty="0"/>
              <a:t>Profit can stay in the company for </a:t>
            </a:r>
            <a:r>
              <a:rPr lang="en-US" dirty="0" smtClean="0"/>
              <a:t>growth</a:t>
            </a:r>
          </a:p>
          <a:p>
            <a:r>
              <a:rPr lang="en-US" dirty="0"/>
              <a:t>Cash &amp; “Smart </a:t>
            </a:r>
            <a:r>
              <a:rPr lang="en-US" dirty="0" smtClean="0"/>
              <a:t>Money”</a:t>
            </a:r>
            <a:endParaRPr lang="en-US" dirty="0"/>
          </a:p>
          <a:p>
            <a:pPr lvl="1"/>
            <a:r>
              <a:rPr lang="en-US" dirty="0"/>
              <a:t>Our resources and time - people, advise, network, </a:t>
            </a:r>
            <a:r>
              <a:rPr lang="en-US" dirty="0" smtClean="0"/>
              <a:t>etc.</a:t>
            </a:r>
            <a:br>
              <a:rPr lang="en-US" dirty="0" smtClean="0"/>
            </a:br>
            <a:r>
              <a:rPr lang="en-US" dirty="0" smtClean="0"/>
              <a:t>-  </a:t>
            </a:r>
            <a:r>
              <a:rPr lang="en-US" dirty="0"/>
              <a:t>which will not be billed by us </a:t>
            </a:r>
            <a:r>
              <a:rPr lang="en-US" dirty="0" smtClean="0"/>
              <a:t>- must </a:t>
            </a:r>
            <a:r>
              <a:rPr lang="en-US" dirty="0"/>
              <a:t>be “worth it for the shares we </a:t>
            </a:r>
            <a:r>
              <a:rPr lang="en-US" dirty="0" smtClean="0"/>
              <a:t>get”</a:t>
            </a: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Structure of Investments</a:t>
            </a:r>
            <a:br>
              <a:rPr lang="en-US" dirty="0"/>
            </a:br>
            <a:endParaRPr lang="en-US" dirty="0"/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and Structure of Investment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744395"/>
            <a:ext cx="7335610" cy="2141896"/>
          </a:xfrm>
        </p:spPr>
        <p:txBody>
          <a:bodyPr>
            <a:noAutofit/>
          </a:bodyPr>
          <a:lstStyle/>
          <a:p>
            <a:r>
              <a:rPr lang="en-US" sz="1700" dirty="0"/>
              <a:t>Funding </a:t>
            </a:r>
            <a:r>
              <a:rPr lang="en-US" sz="1700" dirty="0" smtClean="0"/>
              <a:t>should bring company</a:t>
            </a:r>
          </a:p>
          <a:p>
            <a:pPr lvl="1"/>
            <a:r>
              <a:rPr lang="en-US" sz="1700" dirty="0" smtClean="0"/>
              <a:t>To </a:t>
            </a:r>
            <a:r>
              <a:rPr lang="en-US" sz="1700" dirty="0"/>
              <a:t>break-even/ positive </a:t>
            </a:r>
            <a:r>
              <a:rPr lang="en-US" sz="1700" dirty="0" smtClean="0"/>
              <a:t>cash-flow</a:t>
            </a:r>
            <a:endParaRPr lang="en-US" sz="1700" dirty="0"/>
          </a:p>
          <a:p>
            <a:pPr lvl="1"/>
            <a:r>
              <a:rPr lang="en-US" sz="1700" dirty="0" smtClean="0"/>
              <a:t>Significant successes and high performance KPIs</a:t>
            </a:r>
          </a:p>
          <a:p>
            <a:r>
              <a:rPr lang="en-US" sz="1700" dirty="0" smtClean="0"/>
              <a:t>Cash installments will be paid out when </a:t>
            </a:r>
            <a:r>
              <a:rPr lang="en-US" sz="1700" b="1" dirty="0" smtClean="0"/>
              <a:t>Milestones</a:t>
            </a:r>
            <a:r>
              <a:rPr lang="en-US" sz="1700" dirty="0" smtClean="0"/>
              <a:t> are fulfilled</a:t>
            </a:r>
          </a:p>
          <a:p>
            <a:r>
              <a:rPr lang="en-US" sz="1700" dirty="0" smtClean="0"/>
              <a:t>Installments: distinguish funds required for </a:t>
            </a:r>
          </a:p>
          <a:p>
            <a:pPr lvl="1"/>
            <a:r>
              <a:rPr lang="en-US" sz="1700" b="1" dirty="0" smtClean="0"/>
              <a:t>Development</a:t>
            </a:r>
            <a:r>
              <a:rPr lang="en-US" sz="1700" dirty="0" smtClean="0"/>
              <a:t> and </a:t>
            </a:r>
          </a:p>
          <a:p>
            <a:pPr lvl="1"/>
            <a:r>
              <a:rPr lang="en-US" sz="1700" b="1" dirty="0" smtClean="0"/>
              <a:t>Marketing</a:t>
            </a:r>
            <a:r>
              <a:rPr lang="en-US" sz="1700" dirty="0" smtClean="0"/>
              <a:t> separately</a:t>
            </a:r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071919"/>
              </p:ext>
            </p:extLst>
          </p:nvPr>
        </p:nvGraphicFramePr>
        <p:xfrm>
          <a:off x="1358348" y="3845868"/>
          <a:ext cx="6449391" cy="305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Who We Are</a:t>
            </a:r>
          </a:p>
          <a:p>
            <a:r>
              <a:rPr lang="en-US" dirty="0" smtClean="0"/>
              <a:t>What is “Smart Money” – More Than Just Cash</a:t>
            </a:r>
          </a:p>
          <a:p>
            <a:r>
              <a:rPr lang="en-US" dirty="0" smtClean="0"/>
              <a:t>Types of Funding &amp; Investors – What is Right for You?</a:t>
            </a:r>
          </a:p>
          <a:p>
            <a:r>
              <a:rPr lang="en-US" dirty="0" smtClean="0"/>
              <a:t>How You Find the “Right” Investor</a:t>
            </a:r>
          </a:p>
          <a:p>
            <a:r>
              <a:rPr lang="en-US" dirty="0" smtClean="0"/>
              <a:t>Company Valuation – Myths and Math </a:t>
            </a:r>
          </a:p>
          <a:p>
            <a:r>
              <a:rPr lang="en-US" dirty="0" smtClean="0"/>
              <a:t>Structure of Investments</a:t>
            </a:r>
          </a:p>
          <a:p>
            <a:r>
              <a:rPr lang="en-US" dirty="0" smtClean="0"/>
              <a:t>Overview of VCs, Information Sources</a:t>
            </a:r>
          </a:p>
          <a:p>
            <a:r>
              <a:rPr lang="en-US" dirty="0" smtClean="0"/>
              <a:t>The End – Thank You</a:t>
            </a:r>
          </a:p>
          <a:p>
            <a:pPr marL="68580" indent="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70408" y="-345160"/>
            <a:ext cx="10284817" cy="754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6" y="-888556"/>
            <a:ext cx="8624168" cy="86351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5862599"/>
            <a:ext cx="9144000" cy="788924"/>
          </a:xfrm>
          <a:solidFill>
            <a:srgbClr val="323C46">
              <a:alpha val="75000"/>
            </a:srgbClr>
          </a:solidFill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Nothing</a:t>
            </a:r>
            <a:r>
              <a:rPr lang="en-US" sz="4000" dirty="0" smtClean="0">
                <a:solidFill>
                  <a:schemeClr val="tx1"/>
                </a:solidFill>
              </a:rPr>
              <a:t> is set in stone!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7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– How Long Does It Take?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2041407"/>
            <a:ext cx="5445774" cy="43141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Initial contact –</a:t>
            </a:r>
            <a:r>
              <a:rPr lang="en-US" dirty="0" smtClean="0"/>
              <a:t> elevator </a:t>
            </a:r>
            <a:r>
              <a:rPr lang="en-US" dirty="0"/>
              <a:t>p</a:t>
            </a:r>
            <a:r>
              <a:rPr lang="en-US" dirty="0" smtClean="0"/>
              <a:t>itch</a:t>
            </a:r>
            <a:endParaRPr lang="en-US" dirty="0"/>
          </a:p>
          <a:p>
            <a:r>
              <a:rPr lang="en-US" dirty="0"/>
              <a:t>Presentation of company &amp; product – executive summary</a:t>
            </a:r>
          </a:p>
          <a:p>
            <a:r>
              <a:rPr lang="en-US" dirty="0"/>
              <a:t>VC templates &amp;</a:t>
            </a:r>
            <a:r>
              <a:rPr lang="en-US" dirty="0" smtClean="0"/>
              <a:t> business </a:t>
            </a:r>
            <a:r>
              <a:rPr lang="en-US" dirty="0"/>
              <a:t>p</a:t>
            </a:r>
            <a:r>
              <a:rPr lang="en-US" dirty="0" smtClean="0"/>
              <a:t>lan</a:t>
            </a:r>
            <a:endParaRPr lang="en-US" dirty="0"/>
          </a:p>
          <a:p>
            <a:r>
              <a:rPr lang="en-US" dirty="0"/>
              <a:t>First evaluation</a:t>
            </a:r>
          </a:p>
          <a:p>
            <a:r>
              <a:rPr lang="en-US" dirty="0" smtClean="0"/>
              <a:t>Financial </a:t>
            </a:r>
            <a:r>
              <a:rPr lang="en-US" dirty="0"/>
              <a:t>data (P&amp;L, forecast, KPIs etc.)</a:t>
            </a:r>
          </a:p>
          <a:p>
            <a:r>
              <a:rPr lang="en-US" dirty="0"/>
              <a:t>Personal meetings</a:t>
            </a:r>
          </a:p>
          <a:p>
            <a:r>
              <a:rPr lang="en-US" dirty="0"/>
              <a:t>Negotiations</a:t>
            </a:r>
            <a:endParaRPr lang="en-US" dirty="0" smtClean="0"/>
          </a:p>
          <a:p>
            <a:r>
              <a:rPr lang="en-US" dirty="0" smtClean="0"/>
              <a:t>Term sheet </a:t>
            </a:r>
            <a:endParaRPr lang="en-US" dirty="0"/>
          </a:p>
          <a:p>
            <a:r>
              <a:rPr lang="en-US" dirty="0"/>
              <a:t>Due</a:t>
            </a:r>
            <a:r>
              <a:rPr lang="en-US" dirty="0" smtClean="0"/>
              <a:t> diligence</a:t>
            </a:r>
          </a:p>
          <a:p>
            <a:r>
              <a:rPr lang="en-US" dirty="0"/>
              <a:t>Final negotiation</a:t>
            </a:r>
          </a:p>
          <a:p>
            <a:r>
              <a:rPr lang="en-US" dirty="0"/>
              <a:t>Contract &amp;</a:t>
            </a:r>
            <a:r>
              <a:rPr lang="en-US" dirty="0" smtClean="0"/>
              <a:t> notary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=&gt; Transfer of funds &amp; active support where needed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728" y="1528611"/>
            <a:ext cx="2344536" cy="5021460"/>
          </a:xfrm>
          <a:prstGeom prst="rect">
            <a:avLst/>
          </a:prstGeom>
        </p:spPr>
      </p:pic>
      <p:sp>
        <p:nvSpPr>
          <p:cNvPr id="5" name="Pfeil nach oben und unten 4"/>
          <p:cNvSpPr/>
          <p:nvPr/>
        </p:nvSpPr>
        <p:spPr>
          <a:xfrm>
            <a:off x="136769" y="1758462"/>
            <a:ext cx="654539" cy="5013533"/>
          </a:xfrm>
          <a:prstGeom prst="upDownArrow">
            <a:avLst/>
          </a:prstGeom>
          <a:solidFill>
            <a:srgbClr val="05733C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1- 12 months (or more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)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352681" y="6550071"/>
            <a:ext cx="13341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http://hackfwd.com</a:t>
            </a:r>
            <a:endParaRPr lang="en-US" sz="11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Overview of VCs &amp; </a:t>
            </a:r>
            <a:br>
              <a:rPr lang="en-US" dirty="0" smtClean="0"/>
            </a:br>
            <a:r>
              <a:rPr lang="en-US" dirty="0" smtClean="0"/>
              <a:t>Information Sources</a:t>
            </a:r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VCs &amp; Information Sources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466533"/>
            <a:ext cx="4038600" cy="4525963"/>
          </a:xfrm>
        </p:spPr>
        <p:txBody>
          <a:bodyPr>
            <a:noAutofit/>
          </a:bodyPr>
          <a:lstStyle/>
          <a:p>
            <a:r>
              <a:rPr lang="en-US" sz="1000" dirty="0" err="1" smtClean="0"/>
              <a:t>HackFwd</a:t>
            </a:r>
            <a:r>
              <a:rPr lang="en-US" sz="1000" dirty="0" smtClean="0"/>
              <a:t>: </a:t>
            </a:r>
            <a:r>
              <a:rPr lang="de-DE" sz="1000" dirty="0" smtClean="0">
                <a:solidFill>
                  <a:schemeClr val="bg1"/>
                </a:solidFill>
                <a:hlinkClick r:id="rId3"/>
              </a:rPr>
              <a:t>http://hackfwd.com</a:t>
            </a:r>
            <a:endParaRPr lang="de-DE" sz="1000" dirty="0" smtClean="0">
              <a:solidFill>
                <a:schemeClr val="bg1"/>
              </a:solidFill>
            </a:endParaRPr>
          </a:p>
          <a:p>
            <a:r>
              <a:rPr lang="de-DE" sz="1000" dirty="0" smtClean="0"/>
              <a:t>Hanse Ventures: </a:t>
            </a:r>
            <a:r>
              <a:rPr lang="de-DE" sz="1000" dirty="0" smtClean="0">
                <a:hlinkClick r:id="rId4"/>
              </a:rPr>
              <a:t>http://www.hanse-ventures.de</a:t>
            </a:r>
            <a:endParaRPr lang="de-DE" sz="1000" dirty="0" smtClean="0"/>
          </a:p>
          <a:p>
            <a:r>
              <a:rPr lang="de-DE" sz="1000" dirty="0" err="1" smtClean="0"/>
              <a:t>ShortCut</a:t>
            </a:r>
            <a:r>
              <a:rPr lang="de-DE" sz="1000" dirty="0" smtClean="0"/>
              <a:t> Ventures: </a:t>
            </a:r>
            <a:r>
              <a:rPr lang="de-DE" sz="1000" dirty="0" smtClean="0">
                <a:hlinkClick r:id="rId5"/>
              </a:rPr>
              <a:t>http://shortcut.vc</a:t>
            </a:r>
            <a:endParaRPr lang="de-DE" sz="1000" dirty="0" smtClean="0"/>
          </a:p>
          <a:p>
            <a:r>
              <a:rPr lang="de-DE" sz="1000" dirty="0" err="1" smtClean="0"/>
              <a:t>CatCap</a:t>
            </a:r>
            <a:r>
              <a:rPr lang="de-DE" sz="1000" dirty="0" smtClean="0"/>
              <a:t>: </a:t>
            </a:r>
            <a:r>
              <a:rPr lang="de-DE" sz="1000" dirty="0" smtClean="0">
                <a:hlinkClick r:id="rId6"/>
              </a:rPr>
              <a:t>http://www.catcap.de</a:t>
            </a:r>
            <a:endParaRPr lang="de-DE" sz="1000" dirty="0" smtClean="0"/>
          </a:p>
          <a:p>
            <a:r>
              <a:rPr lang="de-DE" sz="1000" dirty="0" smtClean="0"/>
              <a:t>Neuhaus Partners: </a:t>
            </a:r>
            <a:r>
              <a:rPr lang="de-DE" sz="1000" dirty="0" smtClean="0">
                <a:hlinkClick r:id="rId7"/>
              </a:rPr>
              <a:t>http://www.neuhauspartners.com/</a:t>
            </a:r>
            <a:endParaRPr lang="de-DE" sz="1000" dirty="0" smtClean="0"/>
          </a:p>
          <a:p>
            <a:r>
              <a:rPr lang="de-DE" sz="1000" dirty="0" smtClean="0"/>
              <a:t>Target Partners: </a:t>
            </a:r>
            <a:r>
              <a:rPr lang="de-DE" sz="1000" dirty="0" smtClean="0">
                <a:hlinkClick r:id="rId8"/>
              </a:rPr>
              <a:t>http://www.targetpartners.de</a:t>
            </a:r>
            <a:endParaRPr lang="de-DE" sz="1000" dirty="0" smtClean="0"/>
          </a:p>
          <a:p>
            <a:r>
              <a:rPr lang="de-DE" sz="1000" dirty="0" err="1" smtClean="0"/>
              <a:t>Paua</a:t>
            </a:r>
            <a:r>
              <a:rPr lang="de-DE" sz="1000" dirty="0" smtClean="0"/>
              <a:t> Ventures: </a:t>
            </a:r>
            <a:r>
              <a:rPr lang="de-DE" sz="1000" dirty="0" smtClean="0">
                <a:hlinkClick r:id="rId9"/>
              </a:rPr>
              <a:t>http://www.pauaventures.com</a:t>
            </a:r>
            <a:endParaRPr lang="de-DE" sz="1000" dirty="0" smtClean="0"/>
          </a:p>
          <a:p>
            <a:r>
              <a:rPr lang="de-DE" sz="1000" dirty="0" smtClean="0"/>
              <a:t>Team Europe Ventures: </a:t>
            </a:r>
            <a:r>
              <a:rPr lang="de-DE" sz="1000" dirty="0" smtClean="0">
                <a:hlinkClick r:id="rId10"/>
              </a:rPr>
              <a:t>www.teameurope.net</a:t>
            </a:r>
            <a:endParaRPr lang="de-DE" sz="1000" dirty="0" smtClean="0"/>
          </a:p>
          <a:p>
            <a:r>
              <a:rPr lang="de-DE" sz="1000" dirty="0" smtClean="0"/>
              <a:t>Project A Ventures </a:t>
            </a:r>
            <a:r>
              <a:rPr lang="de-DE" sz="1000" dirty="0" err="1" smtClean="0"/>
              <a:t>Gmbh</a:t>
            </a:r>
            <a:r>
              <a:rPr lang="de-DE" sz="1000" dirty="0" smtClean="0"/>
              <a:t>: </a:t>
            </a:r>
            <a:r>
              <a:rPr lang="de-DE" sz="1000" dirty="0" smtClean="0">
                <a:hlinkClick r:id="rId11"/>
              </a:rPr>
              <a:t>http://www.project-a.com</a:t>
            </a:r>
            <a:endParaRPr lang="de-DE" sz="1000" dirty="0" smtClean="0"/>
          </a:p>
          <a:p>
            <a:r>
              <a:rPr lang="de-DE" sz="1000" dirty="0" smtClean="0"/>
              <a:t>Bergfürst: </a:t>
            </a:r>
            <a:r>
              <a:rPr lang="de-DE" sz="1000" dirty="0" smtClean="0">
                <a:hlinkClick r:id="rId12"/>
              </a:rPr>
              <a:t>https://de.bergfuerst.com</a:t>
            </a:r>
            <a:endParaRPr lang="de-DE" sz="1000" dirty="0" smtClean="0"/>
          </a:p>
          <a:p>
            <a:r>
              <a:rPr lang="de-DE" sz="1000" dirty="0" err="1" smtClean="0"/>
              <a:t>Companisto</a:t>
            </a:r>
            <a:r>
              <a:rPr lang="de-DE" sz="1000" dirty="0" smtClean="0"/>
              <a:t>: </a:t>
            </a:r>
            <a:r>
              <a:rPr lang="de-DE" sz="1000" dirty="0" smtClean="0">
                <a:hlinkClick r:id="rId13"/>
              </a:rPr>
              <a:t>https://www.companisto.de</a:t>
            </a:r>
            <a:endParaRPr lang="de-DE" sz="1000" dirty="0" smtClean="0"/>
          </a:p>
          <a:p>
            <a:r>
              <a:rPr lang="de-DE" sz="1000" dirty="0" err="1" smtClean="0"/>
              <a:t>Ycombinator</a:t>
            </a:r>
            <a:r>
              <a:rPr lang="de-DE" sz="1000" dirty="0" smtClean="0"/>
              <a:t>: </a:t>
            </a:r>
            <a:r>
              <a:rPr lang="de-DE" sz="1000" dirty="0" smtClean="0">
                <a:hlinkClick r:id="rId14"/>
              </a:rPr>
              <a:t>http://ycombinator.com</a:t>
            </a:r>
            <a:endParaRPr lang="de-DE" sz="1000" dirty="0" smtClean="0"/>
          </a:p>
          <a:p>
            <a:r>
              <a:rPr lang="de-DE" sz="1000" dirty="0" smtClean="0"/>
              <a:t>HTGF: </a:t>
            </a:r>
            <a:r>
              <a:rPr lang="de-DE" sz="1000" dirty="0" smtClean="0">
                <a:hlinkClick r:id="rId15"/>
              </a:rPr>
              <a:t>http://www.high-tech-gruenderfonds.de</a:t>
            </a:r>
            <a:endParaRPr lang="de-DE" sz="1000" dirty="0" smtClean="0"/>
          </a:p>
          <a:p>
            <a:r>
              <a:rPr lang="de-DE" sz="900" dirty="0" smtClean="0"/>
              <a:t>Innovationsstarter Hamburg GmbH: </a:t>
            </a:r>
            <a:r>
              <a:rPr lang="de-DE" sz="900" dirty="0" smtClean="0">
                <a:hlinkClick r:id="rId16"/>
              </a:rPr>
              <a:t>www.innovationsstarter.com</a:t>
            </a:r>
            <a:endParaRPr lang="de-DE" sz="900" dirty="0" smtClean="0"/>
          </a:p>
          <a:p>
            <a:r>
              <a:rPr lang="de-DE" sz="1000" dirty="0" smtClean="0"/>
              <a:t>IBB: </a:t>
            </a:r>
            <a:r>
              <a:rPr lang="de-DE" sz="1000" dirty="0" smtClean="0">
                <a:hlinkClick r:id="rId17"/>
              </a:rPr>
              <a:t>http://www.ibb.de</a:t>
            </a:r>
            <a:r>
              <a:rPr lang="de-DE" sz="1000" dirty="0" smtClean="0"/>
              <a:t>	</a:t>
            </a:r>
          </a:p>
          <a:p>
            <a:r>
              <a:rPr lang="de-DE" sz="1000" dirty="0" err="1" smtClean="0"/>
              <a:t>Insight</a:t>
            </a:r>
            <a:r>
              <a:rPr lang="de-DE" sz="1000" dirty="0" smtClean="0"/>
              <a:t> Partners: </a:t>
            </a:r>
            <a:r>
              <a:rPr lang="de-DE" sz="1000" dirty="0" smtClean="0">
                <a:hlinkClick r:id="rId18"/>
              </a:rPr>
              <a:t>http://www.insightpartners.com</a:t>
            </a:r>
            <a:endParaRPr lang="de-DE" sz="1000" dirty="0" smtClean="0"/>
          </a:p>
          <a:p>
            <a:r>
              <a:rPr lang="de-DE" sz="1000" dirty="0" smtClean="0"/>
              <a:t>DN Capital: </a:t>
            </a:r>
            <a:r>
              <a:rPr lang="de-DE" sz="1000" dirty="0" smtClean="0">
                <a:hlinkClick r:id="rId19"/>
              </a:rPr>
              <a:t>http://www.dncapital.com</a:t>
            </a:r>
            <a:endParaRPr lang="de-DE" sz="1000" dirty="0" smtClean="0"/>
          </a:p>
          <a:p>
            <a:pPr>
              <a:buNone/>
            </a:pPr>
            <a:endParaRPr lang="de-DE" sz="1000" dirty="0" smtClean="0"/>
          </a:p>
          <a:p>
            <a:endParaRPr lang="de-DE" sz="1000" dirty="0" smtClean="0"/>
          </a:p>
          <a:p>
            <a:endParaRPr lang="en-US" sz="100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466534"/>
            <a:ext cx="4038600" cy="4525962"/>
          </a:xfrm>
        </p:spPr>
        <p:txBody>
          <a:bodyPr>
            <a:noAutofit/>
          </a:bodyPr>
          <a:lstStyle/>
          <a:p>
            <a:r>
              <a:rPr lang="de-DE" sz="1000" dirty="0" err="1" smtClean="0"/>
              <a:t>Parklane</a:t>
            </a:r>
            <a:r>
              <a:rPr lang="de-DE" sz="1000" dirty="0" smtClean="0"/>
              <a:t> Capital: </a:t>
            </a:r>
            <a:r>
              <a:rPr lang="de-DE" sz="1000" dirty="0" smtClean="0">
                <a:hlinkClick r:id="rId20"/>
              </a:rPr>
              <a:t>http://www.parklane-capital.de</a:t>
            </a:r>
            <a:endParaRPr lang="de-DE" sz="1000" dirty="0" smtClean="0"/>
          </a:p>
          <a:p>
            <a:r>
              <a:rPr lang="de-DE" sz="1000" dirty="0" err="1" smtClean="0"/>
              <a:t>eventurecat</a:t>
            </a:r>
            <a:r>
              <a:rPr lang="de-DE" sz="1000" dirty="0" smtClean="0"/>
              <a:t>: </a:t>
            </a:r>
            <a:r>
              <a:rPr lang="de-DE" sz="1000" u="sng" dirty="0" smtClean="0">
                <a:hlinkClick r:id="rId21"/>
              </a:rPr>
              <a:t>http://www.eventurecat.com</a:t>
            </a:r>
            <a:endParaRPr lang="de-DE" sz="1000" u="sng" dirty="0" smtClean="0"/>
          </a:p>
          <a:p>
            <a:r>
              <a:rPr lang="de-DE" sz="1000" dirty="0" smtClean="0"/>
              <a:t>GP </a:t>
            </a:r>
            <a:r>
              <a:rPr lang="de-DE" sz="1000" dirty="0" err="1" smtClean="0"/>
              <a:t>Bullhound</a:t>
            </a:r>
            <a:r>
              <a:rPr lang="de-DE" sz="1000" dirty="0" smtClean="0"/>
              <a:t>: </a:t>
            </a:r>
            <a:r>
              <a:rPr lang="de-DE" sz="1000" dirty="0" smtClean="0">
                <a:hlinkClick r:id="rId22"/>
              </a:rPr>
              <a:t>http://gpbullhound.com</a:t>
            </a:r>
            <a:endParaRPr lang="de-DE" sz="1000" dirty="0" smtClean="0"/>
          </a:p>
          <a:p>
            <a:r>
              <a:rPr lang="de-DE" sz="1000" dirty="0" smtClean="0"/>
              <a:t>Corporate </a:t>
            </a:r>
            <a:r>
              <a:rPr lang="de-DE" sz="1000" dirty="0" err="1" smtClean="0"/>
              <a:t>Finance</a:t>
            </a:r>
            <a:r>
              <a:rPr lang="de-DE" sz="1000" dirty="0" smtClean="0"/>
              <a:t> Partners : </a:t>
            </a:r>
            <a:r>
              <a:rPr lang="de-DE" sz="1000" dirty="0" smtClean="0">
                <a:hlinkClick r:id="rId23"/>
              </a:rPr>
              <a:t>http://www.cfpartners.com</a:t>
            </a:r>
            <a:endParaRPr lang="de-DE" sz="1000" dirty="0" smtClean="0"/>
          </a:p>
          <a:p>
            <a:r>
              <a:rPr lang="de-DE" sz="1000" dirty="0" err="1" smtClean="0"/>
              <a:t>Seahorn</a:t>
            </a:r>
            <a:r>
              <a:rPr lang="de-DE" sz="1000" dirty="0" smtClean="0"/>
              <a:t> Capital Group: </a:t>
            </a:r>
            <a:r>
              <a:rPr lang="de-DE" sz="1000" dirty="0" smtClean="0">
                <a:hlinkClick r:id="rId24"/>
              </a:rPr>
              <a:t>http://www.seahorn.net</a:t>
            </a:r>
            <a:endParaRPr lang="de-DE" sz="1000" dirty="0" smtClean="0"/>
          </a:p>
          <a:p>
            <a:r>
              <a:rPr lang="de-DE" sz="1000" dirty="0" smtClean="0"/>
              <a:t>Tech </a:t>
            </a:r>
            <a:r>
              <a:rPr lang="de-DE" sz="1000" dirty="0" err="1" smtClean="0"/>
              <a:t>Cost</a:t>
            </a:r>
            <a:r>
              <a:rPr lang="de-DE" sz="1000" dirty="0" smtClean="0"/>
              <a:t> </a:t>
            </a:r>
            <a:r>
              <a:rPr lang="de-DE" sz="1000" dirty="0" err="1" smtClean="0"/>
              <a:t>Angels</a:t>
            </a:r>
            <a:r>
              <a:rPr lang="de-DE" sz="1000" dirty="0" smtClean="0"/>
              <a:t>: </a:t>
            </a:r>
            <a:r>
              <a:rPr lang="de-DE" sz="1000" dirty="0" smtClean="0">
                <a:hlinkClick r:id="rId25"/>
              </a:rPr>
              <a:t>http://www.techcoastangels.com</a:t>
            </a:r>
            <a:endParaRPr lang="de-DE" sz="1000" dirty="0" smtClean="0"/>
          </a:p>
          <a:p>
            <a:r>
              <a:rPr lang="de-DE" sz="1000" dirty="0" err="1" smtClean="0"/>
              <a:t>Siemer</a:t>
            </a:r>
            <a:r>
              <a:rPr lang="de-DE" sz="1000" dirty="0" smtClean="0"/>
              <a:t> &amp; </a:t>
            </a:r>
            <a:r>
              <a:rPr lang="de-DE" sz="1000" dirty="0" err="1" smtClean="0"/>
              <a:t>Associates</a:t>
            </a:r>
            <a:r>
              <a:rPr lang="de-DE" sz="1000" dirty="0" smtClean="0"/>
              <a:t> LLC: </a:t>
            </a:r>
            <a:r>
              <a:rPr lang="de-DE" sz="1000" dirty="0" smtClean="0">
                <a:hlinkClick r:id="rId26"/>
              </a:rPr>
              <a:t>http://www.siemer.com</a:t>
            </a:r>
            <a:endParaRPr lang="de-DE" sz="1000" dirty="0" smtClean="0"/>
          </a:p>
          <a:p>
            <a:r>
              <a:rPr lang="en-US" sz="1000" dirty="0" smtClean="0"/>
              <a:t>Detonate Ventures: </a:t>
            </a:r>
            <a:r>
              <a:rPr lang="de-DE" sz="1000" dirty="0" smtClean="0">
                <a:hlinkClick r:id="rId27"/>
              </a:rPr>
              <a:t>http://d2n8.com</a:t>
            </a:r>
            <a:endParaRPr lang="de-DE" sz="1000" dirty="0" smtClean="0"/>
          </a:p>
          <a:p>
            <a:r>
              <a:rPr lang="en-US" sz="1000" dirty="0" err="1" smtClean="0"/>
              <a:t>Avista</a:t>
            </a:r>
            <a:r>
              <a:rPr lang="en-US" sz="1000" dirty="0" smtClean="0"/>
              <a:t> Capital Group: </a:t>
            </a:r>
            <a:r>
              <a:rPr lang="de-DE" sz="1000" dirty="0" smtClean="0">
                <a:hlinkClick r:id="rId28"/>
              </a:rPr>
              <a:t>http://www.avistacap.com</a:t>
            </a:r>
            <a:endParaRPr lang="de-DE" sz="1000" dirty="0" smtClean="0"/>
          </a:p>
          <a:p>
            <a:pPr>
              <a:buNone/>
            </a:pPr>
            <a:endParaRPr lang="de-DE" sz="1000" dirty="0" smtClean="0"/>
          </a:p>
          <a:p>
            <a:pPr>
              <a:buNone/>
            </a:pPr>
            <a:r>
              <a:rPr lang="de-DE" sz="1000" b="1" u="sng" dirty="0" err="1" smtClean="0"/>
              <a:t>Interesting</a:t>
            </a:r>
            <a:r>
              <a:rPr lang="de-DE" sz="1000" b="1" u="sng" dirty="0" smtClean="0"/>
              <a:t> Links:</a:t>
            </a:r>
          </a:p>
          <a:p>
            <a:r>
              <a:rPr lang="de-DE" sz="1000" dirty="0" smtClean="0">
                <a:hlinkClick r:id="rId29"/>
              </a:rPr>
              <a:t>http://venturebeat.com</a:t>
            </a:r>
            <a:endParaRPr lang="de-DE" sz="1000" dirty="0" smtClean="0"/>
          </a:p>
          <a:p>
            <a:r>
              <a:rPr lang="de-DE" sz="1000" dirty="0" err="1" smtClean="0">
                <a:hlinkClick r:id="rId29"/>
              </a:rPr>
              <a:t>http://</a:t>
            </a:r>
            <a:r>
              <a:rPr lang="de-DE" sz="1000" dirty="0" err="1" smtClean="0">
                <a:hlinkClick r:id="rId30"/>
              </a:rPr>
              <a:t>www.inc.com/</a:t>
            </a:r>
            <a:r>
              <a:rPr lang="de-DE" sz="1000" b="1" dirty="0" err="1" smtClean="0">
                <a:hlinkClick r:id="rId30"/>
              </a:rPr>
              <a:t>start-up</a:t>
            </a:r>
            <a:endParaRPr lang="de-DE" sz="1000" b="1" dirty="0" smtClean="0"/>
          </a:p>
          <a:p>
            <a:r>
              <a:rPr lang="de-DE" sz="1000" dirty="0" smtClean="0">
                <a:hlinkClick r:id="rId31"/>
              </a:rPr>
              <a:t>http://techcrunch.com</a:t>
            </a:r>
            <a:endParaRPr lang="de-DE" sz="1000" dirty="0" smtClean="0"/>
          </a:p>
          <a:p>
            <a:r>
              <a:rPr lang="de-DE" sz="1000" dirty="0" smtClean="0">
                <a:hlinkClick r:id="rId32"/>
              </a:rPr>
              <a:t>http://mashable.com</a:t>
            </a:r>
            <a:endParaRPr lang="de-DE" sz="1000" dirty="0" smtClean="0"/>
          </a:p>
          <a:p>
            <a:r>
              <a:rPr lang="de-DE" sz="1000" dirty="0" smtClean="0">
                <a:hlinkClick r:id="rId33"/>
              </a:rPr>
              <a:t>http://www.gruenderszene.de</a:t>
            </a:r>
            <a:endParaRPr lang="de-DE" sz="1000" dirty="0" smtClean="0"/>
          </a:p>
          <a:p>
            <a:r>
              <a:rPr lang="de-DE" sz="1000" dirty="0" smtClean="0">
                <a:hlinkClick r:id="rId34"/>
              </a:rPr>
              <a:t>http://www.deutsche-startups.de</a:t>
            </a:r>
            <a:endParaRPr lang="de-DE" sz="1000" dirty="0" smtClean="0"/>
          </a:p>
          <a:p>
            <a:endParaRPr lang="de-DE" sz="1000" dirty="0" smtClean="0"/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Synergies of the </a:t>
            </a:r>
            <a:r>
              <a:rPr lang="en-US" sz="4400" cap="none" dirty="0" smtClean="0"/>
              <a:t>i</a:t>
            </a:r>
            <a:r>
              <a:rPr lang="en-US" sz="4400" dirty="0" smtClean="0"/>
              <a:t>VentureCaptial network</a:t>
            </a:r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alphaModFix amt="4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5"/>
          <a:stretch/>
        </p:blipFill>
        <p:spPr>
          <a:xfrm>
            <a:off x="552480" y="867160"/>
            <a:ext cx="4038600" cy="2564526"/>
          </a:xfrm>
        </p:spPr>
      </p:pic>
      <p:pic>
        <p:nvPicPr>
          <p:cNvPr id="2050" name="Picture 2" descr="C:\Users\lehfeldt\Umzug\Social Media\Fotos\iPoTs_Nov2012_13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7" y="3020337"/>
            <a:ext cx="4965446" cy="33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703258"/>
            <a:ext cx="4038600" cy="2831226"/>
          </a:xfr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8936" y="3335689"/>
            <a:ext cx="4490468" cy="333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89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 of the </a:t>
            </a:r>
            <a:r>
              <a:rPr lang="en-US" dirty="0" err="1"/>
              <a:t>iVentureCapital</a:t>
            </a:r>
            <a:r>
              <a:rPr lang="en-US" dirty="0"/>
              <a:t> Network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399" y="2041408"/>
            <a:ext cx="5014988" cy="3226482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 smtClean="0"/>
              <a:t>Investment of personal resources and coaching where needed</a:t>
            </a:r>
          </a:p>
          <a:p>
            <a:r>
              <a:rPr lang="en-US" sz="2100" dirty="0" smtClean="0"/>
              <a:t>Low cost traffic generation &amp; conversion optimization </a:t>
            </a:r>
            <a:r>
              <a:rPr lang="en-US" sz="2100" i="1" dirty="0" smtClean="0"/>
              <a:t>–</a:t>
            </a:r>
            <a:r>
              <a:rPr lang="en-US" sz="2100" dirty="0" smtClean="0"/>
              <a:t> TrafficCaptain.com, Games.de, allvatar.com, Kamcord.com</a:t>
            </a:r>
          </a:p>
          <a:p>
            <a:r>
              <a:rPr lang="en-US" sz="2100" dirty="0" smtClean="0"/>
              <a:t>Monetization </a:t>
            </a:r>
            <a:r>
              <a:rPr lang="en-US" sz="2100" dirty="0"/>
              <a:t>&amp; Analytics</a:t>
            </a:r>
            <a:endParaRPr lang="en-US" sz="2100" dirty="0" smtClean="0"/>
          </a:p>
          <a:p>
            <a:r>
              <a:rPr lang="en-US" sz="2100" dirty="0" smtClean="0"/>
              <a:t>Infrastructure</a:t>
            </a:r>
            <a:endParaRPr lang="en-US" sz="2100" i="1" dirty="0" smtClean="0"/>
          </a:p>
          <a:p>
            <a:r>
              <a:rPr lang="en-US" sz="2100" dirty="0" smtClean="0"/>
              <a:t>Synergies &amp; experience exchange within the portfolio – </a:t>
            </a:r>
            <a:r>
              <a:rPr lang="en-US" sz="2100" dirty="0" err="1" smtClean="0"/>
              <a:t>iPoT</a:t>
            </a:r>
            <a:r>
              <a:rPr lang="en-US" sz="2100" dirty="0" smtClean="0"/>
              <a:t> workshops</a:t>
            </a:r>
          </a:p>
          <a:p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03" y="2041407"/>
            <a:ext cx="2154425" cy="2882174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72" y="5325412"/>
            <a:ext cx="970690" cy="310621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43" y="5268654"/>
            <a:ext cx="1232479" cy="470383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2" y="5433105"/>
            <a:ext cx="1731432" cy="29434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6" y="5325412"/>
            <a:ext cx="1234479" cy="267471"/>
          </a:xfrm>
          <a:prstGeom prst="rect">
            <a:avLst/>
          </a:prstGeom>
        </p:spPr>
      </p:pic>
      <p:grpSp>
        <p:nvGrpSpPr>
          <p:cNvPr id="54" name="Gruppieren 53"/>
          <p:cNvGrpSpPr/>
          <p:nvPr/>
        </p:nvGrpSpPr>
        <p:grpSpPr>
          <a:xfrm>
            <a:off x="1887526" y="5806054"/>
            <a:ext cx="1915751" cy="782179"/>
            <a:chOff x="854509" y="5490959"/>
            <a:chExt cx="1569927" cy="529738"/>
          </a:xfrm>
        </p:grpSpPr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09" y="5813315"/>
              <a:ext cx="536825" cy="137685"/>
            </a:xfrm>
            <a:prstGeom prst="rect">
              <a:avLst/>
            </a:prstGeom>
          </p:spPr>
        </p:pic>
        <p:grpSp>
          <p:nvGrpSpPr>
            <p:cNvPr id="46" name="Gruppieren 45"/>
            <p:cNvGrpSpPr/>
            <p:nvPr/>
          </p:nvGrpSpPr>
          <p:grpSpPr>
            <a:xfrm>
              <a:off x="1520797" y="5490959"/>
              <a:ext cx="903639" cy="529738"/>
              <a:chOff x="2374053" y="1640475"/>
              <a:chExt cx="2188890" cy="1283187"/>
            </a:xfrm>
          </p:grpSpPr>
          <p:sp>
            <p:nvSpPr>
              <p:cNvPr id="47" name="Rechteckige Legende 46"/>
              <p:cNvSpPr/>
              <p:nvPr/>
            </p:nvSpPr>
            <p:spPr>
              <a:xfrm>
                <a:off x="2374053" y="1640475"/>
                <a:ext cx="2188890" cy="1283187"/>
              </a:xfrm>
              <a:prstGeom prst="wedgeRectCallout">
                <a:avLst>
                  <a:gd name="adj1" fmla="val -61547"/>
                  <a:gd name="adj2" fmla="val 26402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Grafik 4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8605" y="1812510"/>
                <a:ext cx="1143377" cy="655214"/>
              </a:xfrm>
              <a:prstGeom prst="rect">
                <a:avLst/>
              </a:prstGeom>
            </p:spPr>
          </p:pic>
          <p:pic>
            <p:nvPicPr>
              <p:cNvPr id="49" name="Grafik 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750" y="2568202"/>
                <a:ext cx="1674645" cy="324872"/>
              </a:xfrm>
              <a:prstGeom prst="rect">
                <a:avLst/>
              </a:prstGeom>
            </p:spPr>
          </p:pic>
          <p:pic>
            <p:nvPicPr>
              <p:cNvPr id="50" name="Grafik 4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44" y="1793706"/>
                <a:ext cx="921772" cy="483880"/>
              </a:xfrm>
              <a:prstGeom prst="rect">
                <a:avLst/>
              </a:prstGeom>
            </p:spPr>
          </p:pic>
          <p:pic>
            <p:nvPicPr>
              <p:cNvPr id="51" name="Grafik 5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0748" y="2262662"/>
                <a:ext cx="1097807" cy="415080"/>
              </a:xfrm>
              <a:prstGeom prst="rect">
                <a:avLst/>
              </a:prstGeom>
            </p:spPr>
          </p:pic>
        </p:grpSp>
      </p:grpSp>
      <p:cxnSp>
        <p:nvCxnSpPr>
          <p:cNvPr id="59" name="Gerade Verbindung 58"/>
          <p:cNvCxnSpPr/>
          <p:nvPr/>
        </p:nvCxnSpPr>
        <p:spPr>
          <a:xfrm>
            <a:off x="1087680" y="5144602"/>
            <a:ext cx="74047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/>
          <p:cNvGrpSpPr/>
          <p:nvPr/>
        </p:nvGrpSpPr>
        <p:grpSpPr>
          <a:xfrm>
            <a:off x="5282424" y="5153275"/>
            <a:ext cx="1754260" cy="838251"/>
            <a:chOff x="6719903" y="4982271"/>
            <a:chExt cx="1754260" cy="838251"/>
          </a:xfrm>
        </p:grpSpPr>
        <p:pic>
          <p:nvPicPr>
            <p:cNvPr id="28" name="Bild 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19903" y="5282768"/>
              <a:ext cx="438982" cy="537754"/>
            </a:xfrm>
            <a:prstGeom prst="rect">
              <a:avLst/>
            </a:prstGeom>
          </p:spPr>
        </p:pic>
        <p:grpSp>
          <p:nvGrpSpPr>
            <p:cNvPr id="5" name="Gruppieren 4"/>
            <p:cNvGrpSpPr/>
            <p:nvPr/>
          </p:nvGrpSpPr>
          <p:grpSpPr>
            <a:xfrm>
              <a:off x="7369338" y="4982271"/>
              <a:ext cx="1104825" cy="780635"/>
              <a:chOff x="7343211" y="5010955"/>
              <a:chExt cx="1104825" cy="780635"/>
            </a:xfrm>
          </p:grpSpPr>
          <p:grpSp>
            <p:nvGrpSpPr>
              <p:cNvPr id="29" name="Gruppieren 28"/>
              <p:cNvGrpSpPr/>
              <p:nvPr/>
            </p:nvGrpSpPr>
            <p:grpSpPr>
              <a:xfrm>
                <a:off x="7343211" y="5031531"/>
                <a:ext cx="1104825" cy="760059"/>
                <a:chOff x="6470485" y="1211634"/>
                <a:chExt cx="2341980" cy="701047"/>
              </a:xfrm>
            </p:grpSpPr>
            <p:sp>
              <p:nvSpPr>
                <p:cNvPr id="30" name="Rechteckige Legende 29"/>
                <p:cNvSpPr/>
                <p:nvPr/>
              </p:nvSpPr>
              <p:spPr>
                <a:xfrm>
                  <a:off x="6470485" y="1211634"/>
                  <a:ext cx="2341980" cy="701047"/>
                </a:xfrm>
                <a:prstGeom prst="wedgeRectCallout">
                  <a:avLst>
                    <a:gd name="adj1" fmla="val -61547"/>
                    <a:gd name="adj2" fmla="val 26402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31" name="Bild 9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78159" y="1472469"/>
                  <a:ext cx="1911121" cy="201862"/>
                </a:xfrm>
                <a:prstGeom prst="rect">
                  <a:avLst/>
                </a:prstGeom>
              </p:spPr>
            </p:pic>
          </p:grp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4952" y="5010955"/>
                <a:ext cx="811382" cy="344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4703" y="5523763"/>
                <a:ext cx="798046" cy="239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8" name="Gruppieren 7"/>
          <p:cNvGrpSpPr/>
          <p:nvPr/>
        </p:nvGrpSpPr>
        <p:grpSpPr>
          <a:xfrm>
            <a:off x="4532395" y="6069621"/>
            <a:ext cx="1951876" cy="567820"/>
            <a:chOff x="4594973" y="6065459"/>
            <a:chExt cx="1951876" cy="567820"/>
          </a:xfrm>
        </p:grpSpPr>
        <p:grpSp>
          <p:nvGrpSpPr>
            <p:cNvPr id="7" name="Gruppieren 6"/>
            <p:cNvGrpSpPr/>
            <p:nvPr/>
          </p:nvGrpSpPr>
          <p:grpSpPr>
            <a:xfrm>
              <a:off x="4594973" y="6065459"/>
              <a:ext cx="1951876" cy="567820"/>
              <a:chOff x="4658473" y="5885305"/>
              <a:chExt cx="1951876" cy="567820"/>
            </a:xfrm>
          </p:grpSpPr>
          <p:pic>
            <p:nvPicPr>
              <p:cNvPr id="32" name="Bild 17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58473" y="6086036"/>
                <a:ext cx="1270914" cy="367089"/>
              </a:xfrm>
              <a:prstGeom prst="rect">
                <a:avLst/>
              </a:prstGeom>
            </p:spPr>
          </p:pic>
          <p:sp>
            <p:nvSpPr>
              <p:cNvPr id="34" name="Rechteckige Legende 33"/>
              <p:cNvSpPr/>
              <p:nvPr/>
            </p:nvSpPr>
            <p:spPr>
              <a:xfrm>
                <a:off x="6066224" y="5885305"/>
                <a:ext cx="544125" cy="518945"/>
              </a:xfrm>
              <a:prstGeom prst="wedgeRectCallout">
                <a:avLst>
                  <a:gd name="adj1" fmla="val -74384"/>
                  <a:gd name="adj2" fmla="val 25668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331" y="6105013"/>
              <a:ext cx="457369" cy="460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Grafik 5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83" y="5754960"/>
            <a:ext cx="1195477" cy="23274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5" y="5899457"/>
            <a:ext cx="1545300" cy="62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6653741" y="5933505"/>
            <a:ext cx="1838659" cy="753614"/>
            <a:chOff x="6609377" y="5917500"/>
            <a:chExt cx="1838659" cy="753614"/>
          </a:xfrm>
        </p:grpSpPr>
        <p:sp>
          <p:nvSpPr>
            <p:cNvPr id="38" name="Rechteckige Legende 37"/>
            <p:cNvSpPr/>
            <p:nvPr/>
          </p:nvSpPr>
          <p:spPr>
            <a:xfrm>
              <a:off x="7343211" y="5917500"/>
              <a:ext cx="1104825" cy="753614"/>
            </a:xfrm>
            <a:prstGeom prst="wedgeRectCallout">
              <a:avLst>
                <a:gd name="adj1" fmla="val -62550"/>
                <a:gd name="adj2" fmla="val 26402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de-DE" dirty="0"/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6609377" y="5950550"/>
              <a:ext cx="1833084" cy="696670"/>
              <a:chOff x="6652161" y="5974444"/>
              <a:chExt cx="1833084" cy="696670"/>
            </a:xfrm>
          </p:grpSpPr>
          <p:pic>
            <p:nvPicPr>
              <p:cNvPr id="39" name="Bild 24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57376" y="5974444"/>
                <a:ext cx="921432" cy="182029"/>
              </a:xfrm>
              <a:prstGeom prst="rect">
                <a:avLst/>
              </a:prstGeom>
            </p:spPr>
          </p:pic>
          <p:pic>
            <p:nvPicPr>
              <p:cNvPr id="40" name="Bild 25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20561" y="6404250"/>
                <a:ext cx="980058" cy="241080"/>
              </a:xfrm>
              <a:prstGeom prst="rect">
                <a:avLst/>
              </a:prstGeom>
            </p:spPr>
          </p:pic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2161" y="6099646"/>
                <a:ext cx="745831" cy="571468"/>
              </a:xfrm>
              <a:prstGeom prst="rect">
                <a:avLst/>
              </a:prstGeom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4814" y="6162170"/>
                <a:ext cx="1070431" cy="221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31" y="4112121"/>
            <a:ext cx="1537022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21" y="2439936"/>
            <a:ext cx="2406550" cy="186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18" y="1310747"/>
            <a:ext cx="2402086" cy="46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64" y="3923482"/>
            <a:ext cx="2000250" cy="139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897434"/>
            <a:ext cx="1276945" cy="159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70" y="5693792"/>
            <a:ext cx="723305" cy="111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53" y="6048747"/>
            <a:ext cx="2302744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30" y="622566"/>
            <a:ext cx="2334060" cy="5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9"/>
          <p:cNvSpPr>
            <a:spLocks/>
          </p:cNvSpPr>
          <p:nvPr/>
        </p:nvSpPr>
        <p:spPr bwMode="auto">
          <a:xfrm>
            <a:off x="3843362" y="1162942"/>
            <a:ext cx="1448345" cy="18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Support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+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Consulting: </a:t>
            </a:r>
          </a:p>
          <a:p>
            <a:pPr algn="l"/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Monetization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Business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Development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Publishing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Marketing +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PR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Analytics + KPIs</a:t>
            </a:r>
          </a:p>
          <a:p>
            <a:pPr algn="l"/>
            <a:endParaRPr lang="en-US" sz="1100" dirty="0">
              <a:ea typeface="Gill Sans" charset="0"/>
              <a:cs typeface="Gill Sans" charset="0"/>
            </a:endParaRPr>
          </a:p>
          <a:p>
            <a:pPr algn="l"/>
            <a:endParaRPr lang="en-US" sz="1100" dirty="0">
              <a:ea typeface="Gill Sans" charset="0"/>
              <a:cs typeface="Gill Sans" charset="0"/>
            </a:endParaRPr>
          </a:p>
          <a:p>
            <a:pPr algn="l"/>
            <a:endParaRPr lang="en-US" sz="1100" dirty="0">
              <a:ea typeface="Gill Sans" charset="0"/>
              <a:cs typeface="Gill Sans" charset="0"/>
            </a:endParaRP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77" y="5822156"/>
            <a:ext cx="1428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Freeform 11"/>
          <p:cNvSpPr>
            <a:spLocks/>
          </p:cNvSpPr>
          <p:nvPr/>
        </p:nvSpPr>
        <p:spPr bwMode="auto">
          <a:xfrm rot="621845">
            <a:off x="5382076" y="1590437"/>
            <a:ext cx="1147465" cy="1471166"/>
          </a:xfrm>
          <a:custGeom>
            <a:avLst/>
            <a:gdLst>
              <a:gd name="T0" fmla="*/ 0 w 21600"/>
              <a:gd name="T1" fmla="*/ 21600 h 21600"/>
              <a:gd name="T2" fmla="*/ 21600 w 21600"/>
              <a:gd name="T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cubicBezTo>
                  <a:pt x="0" y="21600"/>
                  <a:pt x="2952" y="3071"/>
                  <a:pt x="21600" y="0"/>
                </a:cubicBezTo>
              </a:path>
            </a:pathLst>
          </a:custGeom>
          <a:noFill/>
          <a:ln w="381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 rot="-9084265">
            <a:off x="6612107" y="1442134"/>
            <a:ext cx="1245488" cy="2809101"/>
          </a:xfrm>
          <a:custGeom>
            <a:avLst/>
            <a:gdLst>
              <a:gd name="T0" fmla="+- 0 7580 6291"/>
              <a:gd name="T1" fmla="*/ T0 w 15309"/>
              <a:gd name="T2" fmla="*/ 21600 h 21600"/>
              <a:gd name="T3" fmla="+- 0 21600 6291"/>
              <a:gd name="T4" fmla="*/ T3 w 15309"/>
              <a:gd name="T5" fmla="*/ 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15309" h="21600">
                <a:moveTo>
                  <a:pt x="1289" y="21600"/>
                </a:moveTo>
                <a:cubicBezTo>
                  <a:pt x="1289" y="21600"/>
                  <a:pt x="-6291" y="8923"/>
                  <a:pt x="15309" y="0"/>
                </a:cubicBezTo>
              </a:path>
            </a:pathLst>
          </a:custGeom>
          <a:noFill/>
          <a:ln w="381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73" name="Rectangle 13"/>
          <p:cNvSpPr>
            <a:spLocks/>
          </p:cNvSpPr>
          <p:nvPr/>
        </p:nvSpPr>
        <p:spPr bwMode="auto">
          <a:xfrm>
            <a:off x="5912992" y="1965226"/>
            <a:ext cx="1959560" cy="98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</a:pPr>
            <a:r>
              <a:rPr lang="en-US" sz="1200" dirty="0" err="1" smtClean="0">
                <a:solidFill>
                  <a:schemeClr val="bg1"/>
                </a:solidFill>
                <a:ea typeface="Gill Sans" charset="0"/>
                <a:cs typeface="Gill Sans" charset="0"/>
              </a:rPr>
              <a:t>Survey+Feedback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for new  game control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(Fun </a:t>
            </a:r>
            <a:r>
              <a:rPr lang="en-US" sz="1200" dirty="0" err="1">
                <a:solidFill>
                  <a:schemeClr val="bg1"/>
                </a:solidFill>
                <a:ea typeface="Gill Sans" charset="0"/>
                <a:cs typeface="Gill Sans" charset="0"/>
              </a:rPr>
              <a:t>Maximizer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Campaign)</a:t>
            </a:r>
          </a:p>
          <a:p>
            <a:pPr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Gamer’s Journal</a:t>
            </a:r>
          </a:p>
          <a:p>
            <a:pPr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Traffic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for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SFD</a:t>
            </a:r>
          </a:p>
        </p:txBody>
      </p:sp>
      <p:sp>
        <p:nvSpPr>
          <p:cNvPr id="15374" name="Rectangle 14"/>
          <p:cNvSpPr>
            <a:spLocks/>
          </p:cNvSpPr>
          <p:nvPr/>
        </p:nvSpPr>
        <p:spPr bwMode="auto">
          <a:xfrm>
            <a:off x="5706070" y="4484182"/>
            <a:ext cx="1616273" cy="62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Exclusive Crystals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for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games.de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User</a:t>
            </a:r>
          </a:p>
          <a:p>
            <a:pPr>
              <a:buSzPct val="125000"/>
            </a:pPr>
            <a:endParaRPr lang="en-US" sz="250" dirty="0" smtClean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Beta-Key Campaign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375" name="Rectangle 15"/>
          <p:cNvSpPr>
            <a:spLocks/>
          </p:cNvSpPr>
          <p:nvPr/>
        </p:nvSpPr>
        <p:spPr bwMode="auto">
          <a:xfrm>
            <a:off x="2289108" y="1421415"/>
            <a:ext cx="851195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Monetization</a:t>
            </a:r>
          </a:p>
          <a:p>
            <a:pPr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Analytics</a:t>
            </a:r>
          </a:p>
        </p:txBody>
      </p:sp>
      <p:sp>
        <p:nvSpPr>
          <p:cNvPr id="15376" name="Rectangle 16"/>
          <p:cNvSpPr>
            <a:spLocks/>
          </p:cNvSpPr>
          <p:nvPr/>
        </p:nvSpPr>
        <p:spPr bwMode="auto">
          <a:xfrm>
            <a:off x="2409123" y="5202659"/>
            <a:ext cx="1607344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Exchange of Experience</a:t>
            </a:r>
          </a:p>
          <a:p>
            <a:pPr algn="l"/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Monetization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KPIs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Client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Technologies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Server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Technologies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/>
            <a:endParaRPr lang="en-US" sz="1100" dirty="0">
              <a:ea typeface="Gill Sans" charset="0"/>
              <a:cs typeface="Gill Sans" charset="0"/>
            </a:endParaRPr>
          </a:p>
        </p:txBody>
      </p:sp>
      <p:sp>
        <p:nvSpPr>
          <p:cNvPr id="15377" name="Rectangle 17"/>
          <p:cNvSpPr>
            <a:spLocks/>
          </p:cNvSpPr>
          <p:nvPr/>
        </p:nvSpPr>
        <p:spPr bwMode="auto">
          <a:xfrm>
            <a:off x="4399546" y="5228332"/>
            <a:ext cx="161627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High Quality Traffic Purchase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1" y="4588744"/>
            <a:ext cx="1028030" cy="38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" y="3786188"/>
            <a:ext cx="175914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Freeform 20"/>
          <p:cNvSpPr>
            <a:spLocks/>
          </p:cNvSpPr>
          <p:nvPr/>
        </p:nvSpPr>
        <p:spPr bwMode="auto">
          <a:xfrm rot="621845">
            <a:off x="3596432" y="1271365"/>
            <a:ext cx="558105" cy="1432098"/>
          </a:xfrm>
          <a:custGeom>
            <a:avLst/>
            <a:gdLst>
              <a:gd name="T0" fmla="+- 0 21600 7126"/>
              <a:gd name="T1" fmla="*/ T0 w 14474"/>
              <a:gd name="T2" fmla="*/ 21600 h 21600"/>
              <a:gd name="T3" fmla="+- 0 9574 7126"/>
              <a:gd name="T4" fmla="*/ T3 w 14474"/>
              <a:gd name="T5" fmla="*/ 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14474" h="21600">
                <a:moveTo>
                  <a:pt x="14474" y="21600"/>
                </a:moveTo>
                <a:cubicBezTo>
                  <a:pt x="14474" y="21600"/>
                  <a:pt x="-7126" y="12118"/>
                  <a:pt x="2448" y="0"/>
                </a:cubicBezTo>
              </a:path>
            </a:pathLst>
          </a:custGeom>
          <a:noFill/>
          <a:ln w="508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 rot="-9084265">
            <a:off x="4970023" y="1316772"/>
            <a:ext cx="546943" cy="1435447"/>
          </a:xfrm>
          <a:custGeom>
            <a:avLst/>
            <a:gdLst>
              <a:gd name="T0" fmla="+- 0 21600 7939"/>
              <a:gd name="T1" fmla="*/ T0 w 13661"/>
              <a:gd name="T2" fmla="*/ 21600 h 21600"/>
              <a:gd name="T3" fmla="+- 0 11121 7939"/>
              <a:gd name="T4" fmla="*/ T3 w 13661"/>
              <a:gd name="T5" fmla="*/ 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13661" h="21600">
                <a:moveTo>
                  <a:pt x="13661" y="21600"/>
                </a:moveTo>
                <a:cubicBezTo>
                  <a:pt x="13661" y="21600"/>
                  <a:pt x="-7939" y="13908"/>
                  <a:pt x="3182" y="0"/>
                </a:cubicBezTo>
              </a:path>
            </a:pathLst>
          </a:custGeom>
          <a:noFill/>
          <a:ln w="508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82" name="Rectangle 22"/>
          <p:cNvSpPr>
            <a:spLocks/>
          </p:cNvSpPr>
          <p:nvPr/>
        </p:nvSpPr>
        <p:spPr bwMode="auto">
          <a:xfrm>
            <a:off x="7849537" y="2975258"/>
            <a:ext cx="161627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</a:pPr>
            <a:r>
              <a:rPr lang="en-US" sz="1200" dirty="0" err="1" smtClean="0">
                <a:solidFill>
                  <a:schemeClr val="bg1"/>
                </a:solidFill>
                <a:ea typeface="Gill Sans" charset="0"/>
                <a:cs typeface="Gill Sans" charset="0"/>
              </a:rPr>
              <a:t>Exklusive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 Content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 rot="621845">
            <a:off x="5381545" y="4759626"/>
            <a:ext cx="1909830" cy="496040"/>
          </a:xfrm>
          <a:custGeom>
            <a:avLst/>
            <a:gdLst>
              <a:gd name="T0" fmla="*/ 21600 w 21600"/>
              <a:gd name="T1" fmla="*/ 0 h 10687"/>
              <a:gd name="T2" fmla="*/ 0 w 21600"/>
              <a:gd name="T3" fmla="*/ 3383 h 106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10687">
                <a:moveTo>
                  <a:pt x="21600" y="0"/>
                </a:moveTo>
                <a:cubicBezTo>
                  <a:pt x="21600" y="0"/>
                  <a:pt x="8527" y="21600"/>
                  <a:pt x="0" y="3383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 rot="-10353823">
            <a:off x="5969496" y="4023941"/>
            <a:ext cx="1409775" cy="196453"/>
          </a:xfrm>
          <a:custGeom>
            <a:avLst/>
            <a:gdLst>
              <a:gd name="T0" fmla="*/ 21600 w 21600"/>
              <a:gd name="T1" fmla="*/ 5659 h 11324"/>
              <a:gd name="T2" fmla="*/ 0 w 21600"/>
              <a:gd name="T3" fmla="*/ 0 h 1132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11324">
                <a:moveTo>
                  <a:pt x="21600" y="5659"/>
                </a:moveTo>
                <a:cubicBezTo>
                  <a:pt x="21600" y="5659"/>
                  <a:pt x="9663" y="21600"/>
                  <a:pt x="0" y="0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85" name="Rectangle 25"/>
          <p:cNvSpPr>
            <a:spLocks/>
          </p:cNvSpPr>
          <p:nvPr/>
        </p:nvSpPr>
        <p:spPr bwMode="auto">
          <a:xfrm>
            <a:off x="5866657" y="4060681"/>
            <a:ext cx="161627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</a:pP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Traffic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for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SFD</a:t>
            </a:r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 rot="3052390">
            <a:off x="3855393" y="5573242"/>
            <a:ext cx="1966764" cy="520154"/>
          </a:xfrm>
          <a:custGeom>
            <a:avLst/>
            <a:gdLst>
              <a:gd name="T0" fmla="*/ 21600 w 21600"/>
              <a:gd name="T1" fmla="*/ 3168 h 10496"/>
              <a:gd name="T2" fmla="*/ 0 w 21600"/>
              <a:gd name="T3" fmla="*/ 0 h 104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10496">
                <a:moveTo>
                  <a:pt x="21600" y="3168"/>
                </a:moveTo>
                <a:cubicBezTo>
                  <a:pt x="21600" y="3168"/>
                  <a:pt x="6628" y="21600"/>
                  <a:pt x="0" y="0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 rot="-7649478">
            <a:off x="4840422" y="5075864"/>
            <a:ext cx="1337221" cy="237753"/>
          </a:xfrm>
          <a:custGeom>
            <a:avLst/>
            <a:gdLst>
              <a:gd name="T0" fmla="*/ 21600 w 21600"/>
              <a:gd name="T1" fmla="*/ 0 h 11049"/>
              <a:gd name="T2" fmla="*/ 0 w 21600"/>
              <a:gd name="T3" fmla="*/ 4398 h 1104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11049">
                <a:moveTo>
                  <a:pt x="21600" y="0"/>
                </a:moveTo>
                <a:cubicBezTo>
                  <a:pt x="21600" y="0"/>
                  <a:pt x="6585" y="21600"/>
                  <a:pt x="0" y="4398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88" name="Rectangle 28"/>
          <p:cNvSpPr>
            <a:spLocks/>
          </p:cNvSpPr>
          <p:nvPr/>
        </p:nvSpPr>
        <p:spPr bwMode="auto">
          <a:xfrm>
            <a:off x="5974033" y="5403475"/>
            <a:ext cx="161627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Exclusivity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 rot="621845">
            <a:off x="2794057" y="4927017"/>
            <a:ext cx="1316013" cy="1729010"/>
          </a:xfrm>
          <a:custGeom>
            <a:avLst/>
            <a:gdLst>
              <a:gd name="T0" fmla="*/ 15929 w 16601"/>
              <a:gd name="T1" fmla="*/ 0 h 21600"/>
              <a:gd name="T2" fmla="*/ 0 w 16601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601" h="21600">
                <a:moveTo>
                  <a:pt x="15929" y="0"/>
                </a:moveTo>
                <a:cubicBezTo>
                  <a:pt x="15929" y="0"/>
                  <a:pt x="21600" y="17383"/>
                  <a:pt x="0" y="21600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 rot="-7204440">
            <a:off x="2301628" y="3257104"/>
            <a:ext cx="580430" cy="1185416"/>
          </a:xfrm>
          <a:custGeom>
            <a:avLst/>
            <a:gdLst>
              <a:gd name="T0" fmla="*/ 19047 w 19140"/>
              <a:gd name="T1" fmla="*/ 0 h 21600"/>
              <a:gd name="T2" fmla="*/ 0 w 19140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140" h="21600">
                <a:moveTo>
                  <a:pt x="19047" y="0"/>
                </a:moveTo>
                <a:cubicBezTo>
                  <a:pt x="19047" y="0"/>
                  <a:pt x="21600" y="11028"/>
                  <a:pt x="0" y="21600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 rot="-7649478">
            <a:off x="1742969" y="1973655"/>
            <a:ext cx="2033835" cy="676424"/>
          </a:xfrm>
          <a:custGeom>
            <a:avLst/>
            <a:gdLst>
              <a:gd name="T0" fmla="*/ 21600 w 21600"/>
              <a:gd name="T1" fmla="*/ 0 h 18039"/>
              <a:gd name="T2" fmla="*/ 0 w 21600"/>
              <a:gd name="T3" fmla="*/ 17528 h 180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18039">
                <a:moveTo>
                  <a:pt x="21600" y="0"/>
                </a:moveTo>
                <a:cubicBezTo>
                  <a:pt x="21600" y="0"/>
                  <a:pt x="12585" y="21600"/>
                  <a:pt x="0" y="17528"/>
                </a:cubicBezTo>
              </a:path>
            </a:pathLst>
          </a:custGeom>
          <a:noFill/>
          <a:ln w="38100" cap="flat">
            <a:solidFill>
              <a:srgbClr val="545454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 rot="2814335">
            <a:off x="1260213" y="2700474"/>
            <a:ext cx="1862081" cy="857154"/>
          </a:xfrm>
          <a:custGeom>
            <a:avLst/>
            <a:gdLst>
              <a:gd name="T0" fmla="*/ 21600 w 21600"/>
              <a:gd name="T1" fmla="*/ 0 h 18039"/>
              <a:gd name="T2" fmla="*/ 0 w 21600"/>
              <a:gd name="T3" fmla="*/ 17528 h 180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18039">
                <a:moveTo>
                  <a:pt x="21600" y="0"/>
                </a:moveTo>
                <a:cubicBezTo>
                  <a:pt x="21600" y="0"/>
                  <a:pt x="12585" y="21600"/>
                  <a:pt x="0" y="17528"/>
                </a:cubicBezTo>
              </a:path>
            </a:pathLst>
          </a:custGeom>
          <a:noFill/>
          <a:ln w="38100" cap="flat">
            <a:solidFill>
              <a:srgbClr val="545454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93" name="Rectangle 33"/>
          <p:cNvSpPr>
            <a:spLocks/>
          </p:cNvSpPr>
          <p:nvPr/>
        </p:nvSpPr>
        <p:spPr bwMode="auto">
          <a:xfrm>
            <a:off x="2048751" y="2953070"/>
            <a:ext cx="1146339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Human Resources</a:t>
            </a:r>
          </a:p>
          <a:p>
            <a:pPr algn="l">
              <a:buSzPct val="125000"/>
            </a:pPr>
            <a:endParaRPr lang="en-US" sz="250" dirty="0" smtClean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Office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Space</a:t>
            </a:r>
          </a:p>
        </p:txBody>
      </p:sp>
      <p:sp>
        <p:nvSpPr>
          <p:cNvPr id="15394" name="Rectangle 34"/>
          <p:cNvSpPr>
            <a:spLocks/>
          </p:cNvSpPr>
          <p:nvPr/>
        </p:nvSpPr>
        <p:spPr bwMode="auto">
          <a:xfrm>
            <a:off x="1853154" y="4300221"/>
            <a:ext cx="1794024" cy="44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Game </a:t>
            </a:r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Design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Concepts</a:t>
            </a:r>
          </a:p>
          <a:p>
            <a:pPr algn="l">
              <a:buSzPct val="125000"/>
            </a:pPr>
            <a:endParaRPr lang="en-US" sz="250" dirty="0">
              <a:solidFill>
                <a:schemeClr val="bg1"/>
              </a:solidFill>
              <a:ea typeface="Gill Sans" charset="0"/>
              <a:cs typeface="Gill Sans" charset="0"/>
            </a:endParaRPr>
          </a:p>
          <a:p>
            <a:pPr algn="l">
              <a:buSzPct val="125000"/>
            </a:pP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Monetization Concepts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 rot="-9809802">
            <a:off x="2240236" y="4529584"/>
            <a:ext cx="1298153" cy="1730127"/>
          </a:xfrm>
          <a:custGeom>
            <a:avLst/>
            <a:gdLst>
              <a:gd name="T0" fmla="*/ 17337 w 17679"/>
              <a:gd name="T1" fmla="*/ 0 h 21600"/>
              <a:gd name="T2" fmla="*/ 0 w 17679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79" h="21600">
                <a:moveTo>
                  <a:pt x="17337" y="0"/>
                </a:moveTo>
                <a:cubicBezTo>
                  <a:pt x="17337" y="0"/>
                  <a:pt x="21600" y="15197"/>
                  <a:pt x="0" y="21600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 rot="3706277">
            <a:off x="2476509" y="3805270"/>
            <a:ext cx="636248" cy="1676335"/>
          </a:xfrm>
          <a:custGeom>
            <a:avLst/>
            <a:gdLst>
              <a:gd name="T0" fmla="*/ 18844 w 18958"/>
              <a:gd name="T1" fmla="*/ 0 h 21600"/>
              <a:gd name="T2" fmla="*/ 0 w 18958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958" h="21600">
                <a:moveTo>
                  <a:pt x="18844" y="0"/>
                </a:moveTo>
                <a:cubicBezTo>
                  <a:pt x="18844" y="0"/>
                  <a:pt x="21600" y="10966"/>
                  <a:pt x="0" y="21600"/>
                </a:cubicBezTo>
              </a:path>
            </a:pathLst>
          </a:custGeom>
          <a:noFill/>
          <a:ln w="25400" cap="flat">
            <a:solidFill>
              <a:srgbClr val="545454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15397" name="Picture 3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47" y="3107531"/>
            <a:ext cx="1696641" cy="58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41744" y="1418076"/>
            <a:ext cx="102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Feedback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777454" y="2496561"/>
            <a:ext cx="1417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bg1"/>
                </a:solidFill>
                <a:ea typeface="Gill Sans" charset="0"/>
                <a:cs typeface="Gill Sans" charset="0"/>
              </a:rPr>
              <a:t>Two</a:t>
            </a:r>
            <a:r>
              <a:rPr lang="de-DE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-Way Support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08864" y="3964602"/>
            <a:ext cx="1480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Gill Sans" charset="0"/>
                <a:cs typeface="Gill Sans" charset="0"/>
              </a:rPr>
              <a:t>Two-Way </a:t>
            </a:r>
            <a:r>
              <a:rPr lang="en-US" sz="12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Feedback</a:t>
            </a:r>
            <a:endParaRPr lang="en-US" sz="12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7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19221"/>
            <a:ext cx="4225825" cy="3982303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176" y="0"/>
            <a:ext cx="10966690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508104" y="3486356"/>
            <a:ext cx="32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38100" h="444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err="1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Yipeehhh</a:t>
            </a:r>
            <a:r>
              <a:rPr lang="de-DE" sz="5400" b="1" cap="none" spc="0" dirty="0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!</a:t>
            </a:r>
            <a:endParaRPr lang="de-DE" sz="5400" b="1" cap="none" spc="0" dirty="0">
              <a:ln/>
              <a:solidFill>
                <a:schemeClr val="accent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-14" y="1246941"/>
            <a:ext cx="9144000" cy="788924"/>
          </a:xfrm>
          <a:prstGeom prst="rect">
            <a:avLst/>
          </a:prstGeom>
          <a:solidFill>
            <a:srgbClr val="323C46">
              <a:alpha val="75000"/>
            </a:srgbClr>
          </a:solidFill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kern="1200" spc="-100" baseline="0">
                <a:solidFill>
                  <a:srgbClr val="595959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And now the</a:t>
            </a:r>
            <a:r>
              <a:rPr lang="en-US" sz="4000" dirty="0" smtClean="0">
                <a:solidFill>
                  <a:schemeClr val="tx1"/>
                </a:solidFill>
              </a:rPr>
              <a:t> Work </a:t>
            </a:r>
            <a:r>
              <a:rPr lang="en-US" sz="4000" dirty="0">
                <a:solidFill>
                  <a:schemeClr val="tx1"/>
                </a:solidFill>
              </a:rPr>
              <a:t>(&amp;</a:t>
            </a:r>
            <a:r>
              <a:rPr lang="en-US" sz="4000" dirty="0" smtClean="0">
                <a:solidFill>
                  <a:schemeClr val="tx1"/>
                </a:solidFill>
              </a:rPr>
              <a:t> Fun</a:t>
            </a:r>
            <a:r>
              <a:rPr lang="en-US" sz="4000" dirty="0">
                <a:solidFill>
                  <a:schemeClr val="tx1"/>
                </a:solidFill>
              </a:rPr>
              <a:t>)</a:t>
            </a:r>
            <a:r>
              <a:rPr lang="en-US" sz="4000" dirty="0" smtClean="0">
                <a:solidFill>
                  <a:schemeClr val="tx1"/>
                </a:solidFill>
              </a:rPr>
              <a:t> Begins</a:t>
            </a:r>
            <a:r>
              <a:rPr lang="en-US" sz="40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cap="small" spc="0" dirty="0" err="1">
                <a:solidFill>
                  <a:srgbClr val="323C46"/>
                </a:solidFill>
                <a:effectLst>
                  <a:reflection blurRad="12700" stA="34000" endA="740" endPos="53000" dir="5400000" sy="-100000" algn="bl" rotWithShape="0"/>
                </a:effectLst>
              </a:rPr>
              <a:t>Conclusions</a:t>
            </a:r>
            <a:endParaRPr lang="en-US" sz="4000" b="1" cap="small" spc="0" dirty="0">
              <a:solidFill>
                <a:srgbClr val="323C46"/>
              </a:solidFill>
              <a:effectLst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sure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company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in </a:t>
            </a:r>
            <a:r>
              <a:rPr lang="de-DE" dirty="0" err="1" smtClean="0"/>
              <a:t>sync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market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endParaRPr lang="de-DE" dirty="0" smtClean="0"/>
          </a:p>
          <a:p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sure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objectives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realistic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obtainable</a:t>
            </a:r>
            <a:endParaRPr lang="de-DE" dirty="0" smtClean="0"/>
          </a:p>
          <a:p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senior</a:t>
            </a:r>
            <a:r>
              <a:rPr lang="de-DE" smtClean="0"/>
              <a:t> ;-)</a:t>
            </a:r>
            <a:endParaRPr lang="de-DE" dirty="0" smtClean="0"/>
          </a:p>
          <a:p>
            <a:r>
              <a:rPr lang="de-DE" dirty="0" err="1" smtClean="0"/>
              <a:t>Above</a:t>
            </a:r>
            <a:r>
              <a:rPr lang="de-DE" dirty="0" smtClean="0"/>
              <a:t> all,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sure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motivation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team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supreme</a:t>
            </a:r>
            <a:r>
              <a:rPr lang="de-DE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2237637"/>
            <a:ext cx="7772400" cy="4194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marL="68580" indent="0" algn="ctr">
              <a:buNone/>
            </a:pPr>
            <a:r>
              <a:rPr lang="de-DE" sz="3600" b="1" cap="small" dirty="0" err="1">
                <a:solidFill>
                  <a:srgbClr val="323C46"/>
                </a:solidFill>
                <a:effectLst>
                  <a:reflection blurRad="12700" stA="34000" endA="740" endPos="53000" dir="5400000" sy="-100000" algn="bl" rotWithShape="0"/>
                </a:effectLst>
                <a:latin typeface="Century Gothic"/>
                <a:ea typeface="+mj-ea"/>
                <a:cs typeface="Century Gothic"/>
              </a:rPr>
              <a:t>Thank</a:t>
            </a:r>
            <a:r>
              <a:rPr lang="de-DE" sz="3600" b="1" cap="small" dirty="0">
                <a:solidFill>
                  <a:srgbClr val="323C46"/>
                </a:solidFill>
                <a:effectLst>
                  <a:reflection blurRad="12700" stA="34000" endA="740" endPos="53000" dir="5400000" sy="-100000" algn="bl" rotWithShape="0"/>
                </a:effectLst>
                <a:latin typeface="Century Gothic"/>
                <a:ea typeface="+mj-ea"/>
                <a:cs typeface="Century Gothic"/>
              </a:rPr>
              <a:t> </a:t>
            </a:r>
            <a:r>
              <a:rPr lang="de-DE" sz="3600" b="1" cap="small" dirty="0" err="1">
                <a:solidFill>
                  <a:srgbClr val="323C46"/>
                </a:solidFill>
                <a:effectLst>
                  <a:reflection blurRad="12700" stA="34000" endA="740" endPos="53000" dir="5400000" sy="-100000" algn="bl" rotWithShape="0"/>
                </a:effectLst>
                <a:latin typeface="Century Gothic"/>
                <a:ea typeface="+mj-ea"/>
                <a:cs typeface="Century Gothic"/>
              </a:rPr>
              <a:t>You</a:t>
            </a:r>
            <a:r>
              <a:rPr lang="de-DE" sz="3600" b="1" cap="small" dirty="0">
                <a:solidFill>
                  <a:srgbClr val="323C46"/>
                </a:solidFill>
                <a:effectLst>
                  <a:reflection blurRad="12700" stA="34000" endA="740" endPos="53000" dir="5400000" sy="-100000" algn="bl" rotWithShape="0"/>
                </a:effectLst>
                <a:latin typeface="Century Gothic"/>
                <a:ea typeface="+mj-ea"/>
                <a:cs typeface="Century Gothic"/>
              </a:rPr>
              <a:t>!</a:t>
            </a:r>
            <a:endParaRPr lang="en-US" sz="3600" b="1" cap="small" dirty="0">
              <a:solidFill>
                <a:srgbClr val="323C46"/>
              </a:solidFill>
              <a:effectLst>
                <a:reflection blurRad="12700" stA="34000" endA="740" endPos="53000" dir="5400000" sy="-100000" algn="bl" rotWithShape="0"/>
              </a:effectLst>
              <a:latin typeface="Century Gothic"/>
              <a:ea typeface="+mj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8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hfeldt\AppData\Local\Microsoft\Windows\Temporary Internet Files\Content.Outlook\HR7SJVH8\s4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65" y="5964236"/>
            <a:ext cx="1193323" cy="67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hfeldt\AppData\Local\Microsoft\Windows\Temporary Internet Files\Content.Outlook\HR7SJVH8\s4_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67" y="4874196"/>
            <a:ext cx="2146702" cy="122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hfeldt\AppData\Local\Microsoft\Windows\Temporary Internet Files\Content.Outlook\HR7SJVH8\s4_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50" y="2851150"/>
            <a:ext cx="3992950" cy="227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939686"/>
            <a:ext cx="7772400" cy="914400"/>
          </a:xfrm>
        </p:spPr>
        <p:txBody>
          <a:bodyPr/>
          <a:lstStyle/>
          <a:p>
            <a:r>
              <a:rPr lang="en-US" dirty="0" smtClean="0"/>
              <a:t>Who We Are – Not a Typical VC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2041407"/>
            <a:ext cx="3741492" cy="4707736"/>
          </a:xfrm>
        </p:spPr>
        <p:txBody>
          <a:bodyPr>
            <a:noAutofit/>
          </a:bodyPr>
          <a:lstStyle/>
          <a:p>
            <a:r>
              <a:rPr lang="en-US" sz="1900" dirty="0" smtClean="0"/>
              <a:t>Funding focused on games industry</a:t>
            </a:r>
          </a:p>
          <a:p>
            <a:r>
              <a:rPr lang="en-US" sz="1900" dirty="0" smtClean="0"/>
              <a:t>Smart Money with </a:t>
            </a:r>
            <a:r>
              <a:rPr lang="en-US" sz="1900" u="sng" dirty="0" smtClean="0"/>
              <a:t>entrepreneurial</a:t>
            </a:r>
            <a:r>
              <a:rPr lang="en-US" sz="1900" dirty="0" smtClean="0"/>
              <a:t> approach</a:t>
            </a:r>
          </a:p>
          <a:p>
            <a:r>
              <a:rPr lang="en-US" sz="1900" dirty="0" smtClean="0"/>
              <a:t>In the e-commerce business for more than a decade</a:t>
            </a:r>
          </a:p>
          <a:p>
            <a:r>
              <a:rPr lang="en-US" sz="1900" dirty="0"/>
              <a:t>Founders invest their own money </a:t>
            </a:r>
            <a:r>
              <a:rPr lang="en-US" sz="1900" dirty="0" smtClean="0"/>
              <a:t>only – entrepreneurs by heart </a:t>
            </a:r>
            <a:r>
              <a:rPr lang="en-US" dirty="0" smtClean="0"/>
              <a:t>♥</a:t>
            </a:r>
          </a:p>
          <a:p>
            <a:r>
              <a:rPr lang="en-US" sz="1900" dirty="0" smtClean="0"/>
              <a:t>Offices in Hamburg, Germany, Vienna, Austria, Miami, USA</a:t>
            </a:r>
            <a:endParaRPr lang="en-US" sz="1900" dirty="0"/>
          </a:p>
        </p:txBody>
      </p:sp>
      <p:sp>
        <p:nvSpPr>
          <p:cNvPr id="4" name="Wolke 3"/>
          <p:cNvSpPr/>
          <p:nvPr/>
        </p:nvSpPr>
        <p:spPr>
          <a:xfrm>
            <a:off x="4252824" y="1656272"/>
            <a:ext cx="4710022" cy="1664898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Game </a:t>
            </a:r>
            <a:r>
              <a:rPr lang="de-DE" dirty="0" err="1" smtClean="0"/>
              <a:t>companies</a:t>
            </a:r>
            <a:r>
              <a:rPr lang="de-DE" dirty="0" smtClean="0"/>
              <a:t> </a:t>
            </a:r>
            <a:r>
              <a:rPr lang="de-DE" dirty="0" err="1" smtClean="0"/>
              <a:t>screened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&amp; a half </a:t>
            </a:r>
            <a:r>
              <a:rPr lang="de-DE" dirty="0" err="1" smtClean="0"/>
              <a:t>years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061" y="0"/>
            <a:ext cx="3408784" cy="57215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Our Portfolio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1" y="4007555"/>
            <a:ext cx="1924835" cy="61594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97" y="5813463"/>
            <a:ext cx="2260027" cy="86255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98" y="2417112"/>
            <a:ext cx="2723295" cy="462961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0" y="2886623"/>
            <a:ext cx="2296361" cy="497545"/>
          </a:xfrm>
          <a:prstGeom prst="rect">
            <a:avLst/>
          </a:prstGeom>
        </p:spPr>
      </p:pic>
      <p:grpSp>
        <p:nvGrpSpPr>
          <p:cNvPr id="47" name="Gruppieren 46"/>
          <p:cNvGrpSpPr/>
          <p:nvPr/>
        </p:nvGrpSpPr>
        <p:grpSpPr>
          <a:xfrm>
            <a:off x="116307" y="4732494"/>
            <a:ext cx="4859990" cy="2017715"/>
            <a:chOff x="253862" y="4760203"/>
            <a:chExt cx="4859990" cy="2017715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62" y="6026813"/>
              <a:ext cx="1353494" cy="351223"/>
            </a:xfrm>
            <a:prstGeom prst="rect">
              <a:avLst/>
            </a:prstGeom>
          </p:spPr>
        </p:pic>
        <p:grpSp>
          <p:nvGrpSpPr>
            <p:cNvPr id="34" name="Gruppieren 33"/>
            <p:cNvGrpSpPr/>
            <p:nvPr/>
          </p:nvGrpSpPr>
          <p:grpSpPr>
            <a:xfrm>
              <a:off x="2042395" y="4760203"/>
              <a:ext cx="3071457" cy="2017715"/>
              <a:chOff x="513674" y="1360728"/>
              <a:chExt cx="4611508" cy="1701581"/>
            </a:xfrm>
          </p:grpSpPr>
          <p:sp>
            <p:nvSpPr>
              <p:cNvPr id="4" name="Rechteckige Legende 3"/>
              <p:cNvSpPr/>
              <p:nvPr/>
            </p:nvSpPr>
            <p:spPr>
              <a:xfrm>
                <a:off x="513674" y="1360728"/>
                <a:ext cx="4611508" cy="1701581"/>
              </a:xfrm>
              <a:prstGeom prst="wedgeRectCallout">
                <a:avLst>
                  <a:gd name="adj1" fmla="val -61547"/>
                  <a:gd name="adj2" fmla="val 26402"/>
                </a:avLst>
              </a:prstGeom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25" name="Grafik 102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6621" y="1489651"/>
                <a:ext cx="2715050" cy="812832"/>
              </a:xfrm>
              <a:prstGeom prst="rect">
                <a:avLst/>
              </a:prstGeom>
            </p:spPr>
          </p:pic>
          <p:pic>
            <p:nvPicPr>
              <p:cNvPr id="1027" name="Grafik 102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600" y="2545260"/>
                <a:ext cx="3383057" cy="474260"/>
              </a:xfrm>
              <a:prstGeom prst="rect">
                <a:avLst/>
              </a:prstGeom>
            </p:spPr>
          </p:pic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967" y="1489773"/>
                <a:ext cx="1845048" cy="703079"/>
              </a:xfrm>
              <a:prstGeom prst="rect">
                <a:avLst/>
              </a:prstGeom>
            </p:spPr>
          </p:pic>
          <p:pic>
            <p:nvPicPr>
              <p:cNvPr id="1024" name="Grafik 102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153" y="2160352"/>
                <a:ext cx="2024871" cy="523621"/>
              </a:xfrm>
              <a:prstGeom prst="rect">
                <a:avLst/>
              </a:prstGeom>
            </p:spPr>
          </p:pic>
        </p:grp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07" y="881529"/>
            <a:ext cx="2152650" cy="419100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5142817" y="3762222"/>
            <a:ext cx="3718701" cy="1909030"/>
            <a:chOff x="4953014" y="2851513"/>
            <a:chExt cx="3973513" cy="1902553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14" y="3608493"/>
              <a:ext cx="1617935" cy="1145573"/>
            </a:xfrm>
            <a:prstGeom prst="rect">
              <a:avLst/>
            </a:prstGeom>
          </p:spPr>
        </p:pic>
        <p:grpSp>
          <p:nvGrpSpPr>
            <p:cNvPr id="37" name="Gruppieren 36"/>
            <p:cNvGrpSpPr/>
            <p:nvPr/>
          </p:nvGrpSpPr>
          <p:grpSpPr>
            <a:xfrm>
              <a:off x="6406114" y="2851513"/>
              <a:ext cx="2396705" cy="1782681"/>
              <a:chOff x="6658417" y="2450270"/>
              <a:chExt cx="2396705" cy="1782681"/>
            </a:xfrm>
          </p:grpSpPr>
          <p:sp>
            <p:nvSpPr>
              <p:cNvPr id="38" name="Rechteckige Legende 37"/>
              <p:cNvSpPr/>
              <p:nvPr/>
            </p:nvSpPr>
            <p:spPr>
              <a:xfrm>
                <a:off x="6658417" y="2450270"/>
                <a:ext cx="2396705" cy="1782681"/>
              </a:xfrm>
              <a:prstGeom prst="wedgeRectCallout">
                <a:avLst>
                  <a:gd name="adj1" fmla="val -62550"/>
                  <a:gd name="adj2" fmla="val 26402"/>
                </a:avLst>
              </a:prstGeom>
              <a:solidFill>
                <a:srgbClr val="FBFBF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de-DE" dirty="0"/>
              </a:p>
            </p:txBody>
          </p:sp>
          <p:pic>
            <p:nvPicPr>
              <p:cNvPr id="39" name="Bild 2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6250" y="2573794"/>
                <a:ext cx="1998869" cy="447509"/>
              </a:xfrm>
              <a:prstGeom prst="rect">
                <a:avLst/>
              </a:prstGeom>
            </p:spPr>
          </p:pic>
          <p:pic>
            <p:nvPicPr>
              <p:cNvPr id="40" name="Bild 2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93747" y="3540539"/>
                <a:ext cx="2126046" cy="592683"/>
              </a:xfrm>
              <a:prstGeom prst="rect">
                <a:avLst/>
              </a:prstGeom>
            </p:spPr>
          </p:pic>
        </p:grpSp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978" y="3443736"/>
              <a:ext cx="2323549" cy="454728"/>
            </a:xfrm>
            <a:prstGeom prst="rect">
              <a:avLst/>
            </a:prstGeom>
          </p:spPr>
        </p:pic>
      </p:grpSp>
      <p:grpSp>
        <p:nvGrpSpPr>
          <p:cNvPr id="43" name="Gruppieren 42"/>
          <p:cNvGrpSpPr/>
          <p:nvPr/>
        </p:nvGrpSpPr>
        <p:grpSpPr>
          <a:xfrm>
            <a:off x="2746660" y="3052256"/>
            <a:ext cx="3269072" cy="1321162"/>
            <a:chOff x="5578652" y="5357091"/>
            <a:chExt cx="3269072" cy="1321162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739" y="5521620"/>
              <a:ext cx="1426985" cy="1156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652" y="5357091"/>
              <a:ext cx="2063586" cy="1321162"/>
            </a:xfrm>
            <a:prstGeom prst="rect">
              <a:avLst/>
            </a:prstGeom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0818" y="5614954"/>
              <a:ext cx="974725" cy="969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1" name="Gruppieren 50"/>
          <p:cNvGrpSpPr/>
          <p:nvPr/>
        </p:nvGrpSpPr>
        <p:grpSpPr>
          <a:xfrm>
            <a:off x="494289" y="572157"/>
            <a:ext cx="4091664" cy="2164465"/>
            <a:chOff x="539042" y="572157"/>
            <a:chExt cx="4091664" cy="2164465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39042" y="1474731"/>
              <a:ext cx="952288" cy="1235289"/>
            </a:xfrm>
            <a:prstGeom prst="rect">
              <a:avLst/>
            </a:prstGeom>
          </p:spPr>
        </p:pic>
        <p:grpSp>
          <p:nvGrpSpPr>
            <p:cNvPr id="49" name="Gruppieren 48"/>
            <p:cNvGrpSpPr/>
            <p:nvPr/>
          </p:nvGrpSpPr>
          <p:grpSpPr>
            <a:xfrm>
              <a:off x="1830815" y="572157"/>
              <a:ext cx="2799891" cy="2164465"/>
              <a:chOff x="1830815" y="812241"/>
              <a:chExt cx="2799891" cy="2164465"/>
            </a:xfrm>
          </p:grpSpPr>
          <p:grpSp>
            <p:nvGrpSpPr>
              <p:cNvPr id="17" name="Gruppieren 16"/>
              <p:cNvGrpSpPr/>
              <p:nvPr/>
            </p:nvGrpSpPr>
            <p:grpSpPr>
              <a:xfrm>
                <a:off x="1830815" y="812241"/>
                <a:ext cx="2799891" cy="2164465"/>
                <a:chOff x="6475115" y="902924"/>
                <a:chExt cx="2799891" cy="2044026"/>
              </a:xfrm>
            </p:grpSpPr>
            <p:sp>
              <p:nvSpPr>
                <p:cNvPr id="31" name="Rechteckige Legende 30"/>
                <p:cNvSpPr/>
                <p:nvPr/>
              </p:nvSpPr>
              <p:spPr>
                <a:xfrm>
                  <a:off x="6475115" y="981075"/>
                  <a:ext cx="2799891" cy="1965875"/>
                </a:xfrm>
                <a:prstGeom prst="wedgeRectCallout">
                  <a:avLst>
                    <a:gd name="adj1" fmla="val -61547"/>
                    <a:gd name="adj2" fmla="val 26402"/>
                  </a:avLst>
                </a:prstGeom>
                <a:solidFill>
                  <a:srgbClr val="FBFBF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10" name="Bild 9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62934" y="1590861"/>
                  <a:ext cx="2219359" cy="591830"/>
                </a:xfrm>
                <a:prstGeom prst="rect">
                  <a:avLst/>
                </a:prstGeom>
              </p:spPr>
            </p:pic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3727" y="902924"/>
                  <a:ext cx="2286000" cy="914400"/>
                </a:xfrm>
                <a:prstGeom prst="rect">
                  <a:avLst/>
                </a:prstGeom>
              </p:spPr>
            </p:pic>
          </p:grpSp>
          <p:pic>
            <p:nvPicPr>
              <p:cNvPr id="48" name="Grafik 47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0559" y="2187120"/>
                <a:ext cx="2338523" cy="701557"/>
              </a:xfrm>
              <a:prstGeom prst="rect">
                <a:avLst/>
              </a:prstGeom>
            </p:spPr>
          </p:pic>
        </p:grpSp>
      </p:grpSp>
      <p:sp>
        <p:nvSpPr>
          <p:cNvPr id="8" name="Rechteck 7"/>
          <p:cNvSpPr/>
          <p:nvPr/>
        </p:nvSpPr>
        <p:spPr>
          <a:xfrm>
            <a:off x="245620" y="3354070"/>
            <a:ext cx="31949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SDK for Sharing, Recording and Traffic Generation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5" name="Rechteckige Legende 14"/>
          <p:cNvSpPr/>
          <p:nvPr/>
        </p:nvSpPr>
        <p:spPr>
          <a:xfrm>
            <a:off x="7246190" y="1173192"/>
            <a:ext cx="1615328" cy="661661"/>
          </a:xfrm>
          <a:prstGeom prst="wedgeRectCallout">
            <a:avLst>
              <a:gd name="adj1" fmla="val -55549"/>
              <a:gd name="adj2" fmla="val 12116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First Exit! : </a:t>
            </a:r>
            <a:r>
              <a:rPr lang="de-DE" dirty="0" err="1" smtClean="0"/>
              <a:t>Crobo</a:t>
            </a:r>
            <a:r>
              <a:rPr lang="de-DE" dirty="0" smtClean="0"/>
              <a:t> GmbH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“Smart Money” </a:t>
            </a:r>
            <a:r>
              <a:rPr lang="en-US"/>
              <a:t>–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More </a:t>
            </a:r>
            <a:r>
              <a:rPr lang="en-US" dirty="0" smtClean="0"/>
              <a:t>Than </a:t>
            </a:r>
            <a:r>
              <a:rPr lang="en-US" dirty="0"/>
              <a:t>J</a:t>
            </a:r>
            <a:r>
              <a:rPr lang="en-US" dirty="0" smtClean="0"/>
              <a:t>ust </a:t>
            </a:r>
            <a:r>
              <a:rPr lang="en-US" dirty="0"/>
              <a:t>C</a:t>
            </a:r>
            <a:r>
              <a:rPr lang="en-US" dirty="0" smtClean="0"/>
              <a:t>ash</a:t>
            </a:r>
            <a:endParaRPr lang="en-US" dirty="0"/>
          </a:p>
        </p:txBody>
      </p:sp>
      <p:sp>
        <p:nvSpPr>
          <p:cNvPr id="29" name="Untertitel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8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“Smart Money” – More Than Just Cash (1)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2041407"/>
            <a:ext cx="7772399" cy="4816593"/>
          </a:xfrm>
        </p:spPr>
        <p:txBody>
          <a:bodyPr>
            <a:normAutofit/>
          </a:bodyPr>
          <a:lstStyle/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Entrepreneurial support - strategic management 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Traffic generation &amp; conversion &amp; discoverability (affiliate, performance campaign optimization, marketing, SEM/ SEO etc.)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Monetization</a:t>
            </a:r>
          </a:p>
          <a:p>
            <a:pPr lvl="8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Raising DAUs, MAUs</a:t>
            </a:r>
          </a:p>
          <a:p>
            <a:pPr lvl="8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Raising ARPU &amp; ARPPU</a:t>
            </a:r>
          </a:p>
          <a:p>
            <a:pPr lvl="8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Raising Retention</a:t>
            </a:r>
          </a:p>
          <a:p>
            <a:pPr lvl="8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Pricing </a:t>
            </a:r>
            <a:r>
              <a:rPr lang="en-US" sz="1800" dirty="0">
                <a:solidFill>
                  <a:schemeClr val="bg1"/>
                </a:solidFill>
                <a:latin typeface="Century Gothic" pitchFamily="34" charset="0"/>
              </a:rPr>
              <a:t>optimization (price points, per country, behavioral user targeting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Self-Publishing</a:t>
            </a:r>
          </a:p>
          <a:p>
            <a:pPr lvl="7"/>
            <a:r>
              <a:rPr lang="de-DE" sz="1800" dirty="0" smtClean="0">
                <a:solidFill>
                  <a:schemeClr val="bg1"/>
                </a:solidFill>
                <a:latin typeface="Century Gothic" pitchFamily="34" charset="0"/>
              </a:rPr>
              <a:t>Support </a:t>
            </a:r>
            <a:r>
              <a:rPr lang="de-DE" sz="1800" dirty="0" err="1" smtClean="0">
                <a:solidFill>
                  <a:schemeClr val="bg1"/>
                </a:solidFill>
                <a:latin typeface="Century Gothic" pitchFamily="34" charset="0"/>
              </a:rPr>
              <a:t>with</a:t>
            </a:r>
            <a:r>
              <a:rPr lang="de-DE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  <a:latin typeface="Century Gothic" pitchFamily="34" charset="0"/>
              </a:rPr>
              <a:t>in-depth</a:t>
            </a:r>
            <a:r>
              <a:rPr lang="de-DE" sz="1800" dirty="0" smtClean="0">
                <a:solidFill>
                  <a:schemeClr val="bg1"/>
                </a:solidFill>
                <a:latin typeface="Century Gothic" pitchFamily="34" charset="0"/>
              </a:rPr>
              <a:t> Data Analysis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 (KPIs)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Billing and payment </a:t>
            </a:r>
            <a:r>
              <a:rPr lang="en-US" sz="1800" dirty="0">
                <a:solidFill>
                  <a:schemeClr val="bg1"/>
                </a:solidFill>
                <a:latin typeface="Century Gothic" pitchFamily="34" charset="0"/>
              </a:rPr>
              <a:t>k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nowledge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853"/>
            <a:ext cx="2705928" cy="360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2041407"/>
            <a:ext cx="7772399" cy="4816593"/>
          </a:xfrm>
        </p:spPr>
        <p:txBody>
          <a:bodyPr>
            <a:normAutofit/>
          </a:bodyPr>
          <a:lstStyle/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Synergies and active exchange between the portfolio companies – in our </a:t>
            </a:r>
            <a:r>
              <a:rPr lang="en-US" sz="1800" dirty="0" err="1" smtClean="0">
                <a:solidFill>
                  <a:schemeClr val="bg1"/>
                </a:solidFill>
                <a:latin typeface="Century Gothic" pitchFamily="34" charset="0"/>
              </a:rPr>
              <a:t>iPoT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 Workshops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User support experience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International network (USA, EU)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Marketing (present at around 80% of all games events)</a:t>
            </a:r>
          </a:p>
          <a:p>
            <a:pPr lvl="7"/>
            <a:r>
              <a:rPr lang="en-US" sz="1800" dirty="0" err="1" smtClean="0">
                <a:solidFill>
                  <a:schemeClr val="bg1"/>
                </a:solidFill>
                <a:latin typeface="Century Gothic" pitchFamily="34" charset="0"/>
              </a:rPr>
              <a:t>Backoffice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 (office space in Hamburg, accountants, IT-infrastructure, HR, marketing…)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Development know how pool (PHP, Java, C, C++, </a:t>
            </a:r>
            <a:r>
              <a:rPr lang="en-US" sz="1800" dirty="0" err="1" smtClean="0">
                <a:solidFill>
                  <a:schemeClr val="bg1"/>
                </a:solidFill>
                <a:latin typeface="Century Gothic" pitchFamily="34" charset="0"/>
              </a:rPr>
              <a:t>Zend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Century Gothic" pitchFamily="34" charset="0"/>
              </a:rPr>
              <a:t>jquery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Century Gothic" pitchFamily="34" charset="0"/>
              </a:rPr>
              <a:t>jboss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, Java Script</a:t>
            </a:r>
            <a:r>
              <a:rPr lang="en-US" sz="1800" dirty="0">
                <a:solidFill>
                  <a:schemeClr val="bg1"/>
                </a:solidFill>
                <a:latin typeface="Century Gothic" pitchFamily="34" charset="0"/>
              </a:rPr>
              <a:t>, JSON,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Python, </a:t>
            </a:r>
            <a:r>
              <a:rPr lang="en-US" sz="1800" dirty="0" err="1">
                <a:solidFill>
                  <a:schemeClr val="bg1"/>
                </a:solidFill>
                <a:latin typeface="Century Gothic" pitchFamily="34" charset="0"/>
              </a:rPr>
              <a:t>Actionscript</a:t>
            </a:r>
            <a:r>
              <a:rPr lang="en-US" sz="1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3,  Scrum master and teams)</a:t>
            </a:r>
          </a:p>
          <a:p>
            <a:pPr lvl="7"/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14 highly qualified system administrators (managing 400+ servers, 100+ </a:t>
            </a:r>
            <a:r>
              <a:rPr lang="en-US" sz="1800" dirty="0" err="1" smtClean="0">
                <a:solidFill>
                  <a:schemeClr val="bg1"/>
                </a:solidFill>
                <a:latin typeface="Century Gothic" pitchFamily="34" charset="0"/>
              </a:rPr>
              <a:t>mio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 unique users/month)</a:t>
            </a:r>
          </a:p>
          <a:p>
            <a:pPr lvl="1"/>
            <a:endParaRPr lang="en-US" dirty="0" smtClean="0">
              <a:solidFill>
                <a:srgbClr val="595959"/>
              </a:solidFill>
              <a:latin typeface="Century Gothic" pitchFamily="34" charset="0"/>
            </a:endParaRPr>
          </a:p>
          <a:p>
            <a:pPr lvl="1"/>
            <a:endParaRPr lang="en-US" dirty="0">
              <a:solidFill>
                <a:srgbClr val="595959"/>
              </a:solidFill>
              <a:latin typeface="Century Gothic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“Smart Money” – More Than Just </a:t>
            </a:r>
            <a:r>
              <a:rPr lang="en-US" dirty="0"/>
              <a:t>Cash </a:t>
            </a:r>
            <a:r>
              <a:rPr lang="en-US" dirty="0" smtClean="0"/>
              <a:t>(2)</a:t>
            </a:r>
            <a:br>
              <a:rPr lang="en-US" dirty="0" smtClean="0"/>
            </a:br>
            <a:endParaRPr lang="en-US" sz="2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853"/>
            <a:ext cx="2705928" cy="360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tx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Iapetus.thmx</Template>
  <TotalTime>0</TotalTime>
  <Words>1528</Words>
  <Application>Microsoft Office PowerPoint</Application>
  <PresentationFormat>Bildschirmpräsentation (4:3)</PresentationFormat>
  <Paragraphs>378</Paragraphs>
  <Slides>40</Slides>
  <Notes>36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54" baseType="lpstr">
      <vt:lpstr>Arial</vt:lpstr>
      <vt:lpstr>Calibri</vt:lpstr>
      <vt:lpstr>Wingdings 3</vt:lpstr>
      <vt:lpstr>Harlow Solid Italic</vt:lpstr>
      <vt:lpstr>Corbel</vt:lpstr>
      <vt:lpstr>Lucida Handwriting</vt:lpstr>
      <vt:lpstr>Gill Sans</vt:lpstr>
      <vt:lpstr>Comic Sans MS</vt:lpstr>
      <vt:lpstr>Tahoma</vt:lpstr>
      <vt:lpstr>MS Mincho</vt:lpstr>
      <vt:lpstr>Century Gothic</vt:lpstr>
      <vt:lpstr>Wingdings 2</vt:lpstr>
      <vt:lpstr>Wingdings</vt:lpstr>
      <vt:lpstr>Iapetus</vt:lpstr>
      <vt:lpstr>On financing of GAMES – Insights &amp; observations</vt:lpstr>
      <vt:lpstr>PowerPoint-Präsentation</vt:lpstr>
      <vt:lpstr>Overview</vt:lpstr>
      <vt:lpstr>Who We Are</vt:lpstr>
      <vt:lpstr>Who We Are – Not a Typical VC</vt:lpstr>
      <vt:lpstr>Our Portfolio</vt:lpstr>
      <vt:lpstr>What is “Smart Money” –  More Than Just Cash</vt:lpstr>
      <vt:lpstr>“Smart Money” – More Than Just Cash (1) </vt:lpstr>
      <vt:lpstr>“Smart Money” – More Than Just Cash (2) </vt:lpstr>
      <vt:lpstr>Types of Funding &amp; Investors – What is Right for You?</vt:lpstr>
      <vt:lpstr>Types of Funding…</vt:lpstr>
      <vt:lpstr>…and Types of Investors – What is Right for You?</vt:lpstr>
      <vt:lpstr>How to Find the “Right” Investor</vt:lpstr>
      <vt:lpstr>How to Find the “Right” Investor</vt:lpstr>
      <vt:lpstr>Check the Goals of “Your” Investor</vt:lpstr>
      <vt:lpstr>Company Valuation –  Myths and Math</vt:lpstr>
      <vt:lpstr>How Much is a Company Worth? Business Plan is a First Start, but...</vt:lpstr>
      <vt:lpstr>How Much is a Company Worth? Business Plan is a First Start, but...</vt:lpstr>
      <vt:lpstr>More Important is…</vt:lpstr>
      <vt:lpstr>How Much is a Company Worth?</vt:lpstr>
      <vt:lpstr>How Much is a Company Worth?</vt:lpstr>
      <vt:lpstr>How much is a company worth? Stock Exchange</vt:lpstr>
      <vt:lpstr>Known Models of Other Investors*</vt:lpstr>
      <vt:lpstr>Another Approach…</vt:lpstr>
      <vt:lpstr>Another Approach…</vt:lpstr>
      <vt:lpstr>Honest answer: Nobody knows!  There are a trillion methods to calculate the value!</vt:lpstr>
      <vt:lpstr>How Does iVentureCapital Evaluate?</vt:lpstr>
      <vt:lpstr>Structure of Investments </vt:lpstr>
      <vt:lpstr>Amount and Structure of Investment</vt:lpstr>
      <vt:lpstr>Nothing is set in stone!</vt:lpstr>
      <vt:lpstr>Timing – How Long Does It Take?</vt:lpstr>
      <vt:lpstr>Overview of VCs &amp;  Information Sources</vt:lpstr>
      <vt:lpstr>Overview of VCs &amp; Information Sources</vt:lpstr>
      <vt:lpstr>Synergies of the iVentureCaptial network</vt:lpstr>
      <vt:lpstr>PowerPoint-Präsentation</vt:lpstr>
      <vt:lpstr>Synergies of the iVentureCapital Network </vt:lpstr>
      <vt:lpstr>PowerPoint-Präsentation</vt:lpstr>
      <vt:lpstr>PowerPoint-Präsentation</vt:lpstr>
      <vt:lpstr>Conclusions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Sandra Fisher</dc:creator>
  <cp:lastModifiedBy>Wolfgang Stindl</cp:lastModifiedBy>
  <cp:revision>342</cp:revision>
  <cp:lastPrinted>2013-04-15T09:34:25Z</cp:lastPrinted>
  <dcterms:created xsi:type="dcterms:W3CDTF">2012-10-31T10:56:54Z</dcterms:created>
  <dcterms:modified xsi:type="dcterms:W3CDTF">2014-05-11T13:15:44Z</dcterms:modified>
</cp:coreProperties>
</file>